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6" r:id="rId5"/>
    <p:sldId id="260" r:id="rId6"/>
    <p:sldId id="263" r:id="rId7"/>
    <p:sldId id="267" r:id="rId8"/>
    <p:sldId id="268" r:id="rId9"/>
    <p:sldId id="264" r:id="rId10"/>
    <p:sldId id="269" r:id="rId11"/>
    <p:sldId id="270" r:id="rId12"/>
    <p:sldId id="271" r:id="rId13"/>
    <p:sldId id="261" r:id="rId14"/>
    <p:sldId id="262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26E6D1-B1D0-40D9-B0EE-C13F46A1A312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2F1044-C2CA-496B-ABA6-2B0FDAF1D9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VY_32_INOVACE_XVI_2_03_Negativní vystřihovánky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XVI </a:t>
            </a:r>
            <a:r>
              <a:rPr lang="cs-CZ" b="1" dirty="0" smtClean="0"/>
              <a:t>       Sada číslo</a:t>
            </a:r>
            <a:r>
              <a:rPr lang="cs-CZ" dirty="0" smtClean="0"/>
              <a:t>:</a:t>
            </a:r>
            <a:r>
              <a:rPr lang="cs-CZ" b="1" dirty="0" smtClean="0"/>
              <a:t> </a:t>
            </a:r>
            <a:r>
              <a:rPr lang="cs-CZ" dirty="0" smtClean="0"/>
              <a:t>2  </a:t>
            </a:r>
            <a:r>
              <a:rPr lang="cs-CZ" b="1" dirty="0" smtClean="0"/>
              <a:t>       Pořadové číslo DUM</a:t>
            </a:r>
            <a:r>
              <a:rPr lang="cs-CZ" b="1" smtClean="0"/>
              <a:t>: </a:t>
            </a:r>
            <a:r>
              <a:rPr lang="cs-CZ" smtClean="0"/>
              <a:t>03</a:t>
            </a:r>
            <a:r>
              <a:rPr lang="cs-CZ" b="1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936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2"/>
          <p:cNvSpPr txBox="1">
            <a:spLocks/>
          </p:cNvSpPr>
          <p:nvPr/>
        </p:nvSpPr>
        <p:spPr>
          <a:xfrm>
            <a:off x="251520" y="332656"/>
            <a:ext cx="8568952" cy="6370286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900" b="1" dirty="0" smtClean="0">
                <a:latin typeface="Book Antiqua" pitchFamily="18" charset="0"/>
              </a:rPr>
              <a:t>Anotace: </a:t>
            </a:r>
            <a:r>
              <a:rPr lang="cs-CZ" sz="1900" dirty="0" smtClean="0">
                <a:latin typeface="Book Antiqua" pitchFamily="18" charset="0"/>
              </a:rPr>
              <a:t>Výukový materiál obsahuje pracovní postup pro vytvoření  negativní vystřihovánky.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Očekávaný výstup: </a:t>
            </a:r>
            <a:r>
              <a:rPr lang="cs-CZ" sz="1900" dirty="0" smtClean="0">
                <a:latin typeface="Book Antiqua" pitchFamily="18" charset="0"/>
              </a:rPr>
              <a:t>Žák pracuje podle postupu zobrazeném na interaktivní tabuli. Navrhuje a následně vystřihuje a lepí osově převrácené obrazce. Žák umí zhodnotit práci svou i svých spolužáků.</a:t>
            </a:r>
            <a:endParaRPr lang="cs-CZ" sz="1900" dirty="0">
              <a:latin typeface="Book Antiqua" pitchFamily="18" charset="0"/>
            </a:endParaRPr>
          </a:p>
          <a:p>
            <a:pPr algn="l"/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Druh učebního materiálu: </a:t>
            </a:r>
            <a:r>
              <a:rPr lang="cs-CZ" sz="1900" dirty="0" smtClean="0">
                <a:latin typeface="Book Antiqua" pitchFamily="18" charset="0"/>
              </a:rPr>
              <a:t>prezentace</a:t>
            </a: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Typická věková skupina: </a:t>
            </a:r>
            <a:r>
              <a:rPr lang="cs-CZ" sz="1900" dirty="0" smtClean="0">
                <a:latin typeface="Book Antiqua" pitchFamily="18" charset="0"/>
              </a:rPr>
              <a:t>9 – 11 let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Klíčová slova: </a:t>
            </a:r>
            <a:r>
              <a:rPr lang="cs-CZ" sz="1900" smtClean="0">
                <a:latin typeface="Book Antiqua" pitchFamily="18" charset="0"/>
              </a:rPr>
              <a:t>negativní </a:t>
            </a:r>
            <a:r>
              <a:rPr lang="cs-CZ" sz="1900" smtClean="0">
                <a:latin typeface="Book Antiqua" pitchFamily="18" charset="0"/>
              </a:rPr>
              <a:t>vystřihovánka</a:t>
            </a: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Pomůcky a materiál: </a:t>
            </a:r>
            <a:r>
              <a:rPr lang="cs-CZ" sz="1900" dirty="0" smtClean="0">
                <a:latin typeface="Book Antiqua" pitchFamily="18" charset="0"/>
              </a:rPr>
              <a:t>interaktivní tabule</a:t>
            </a:r>
            <a:r>
              <a:rPr lang="cs-CZ" sz="1900" dirty="0">
                <a:latin typeface="Book Antiqua" pitchFamily="18" charset="0"/>
              </a:rPr>
              <a:t>, čtvrtka A4, barevné papíry, lepidlo, nůžky, </a:t>
            </a:r>
            <a:r>
              <a:rPr lang="cs-CZ" sz="1900" dirty="0" smtClean="0">
                <a:latin typeface="Book Antiqua" pitchFamily="18" charset="0"/>
              </a:rPr>
              <a:t>tužka.</a:t>
            </a:r>
            <a:endParaRPr lang="cs-CZ" sz="1900" dirty="0">
              <a:latin typeface="Book Antiqua" pitchFamily="18" charset="0"/>
            </a:endParaRPr>
          </a:p>
          <a:p>
            <a:pPr algn="l"/>
            <a:endParaRPr lang="cs-CZ" sz="1900" b="1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Potřebný čas pro výuku DUM:</a:t>
            </a:r>
            <a:r>
              <a:rPr lang="cs-CZ" sz="1900" dirty="0" smtClean="0">
                <a:latin typeface="Book Antiqua" pitchFamily="18" charset="0"/>
              </a:rPr>
              <a:t> 45 minut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Metodické zhodnocení a popis práce s digitálním učebním materiálem: </a:t>
            </a:r>
            <a:r>
              <a:rPr lang="cs-CZ" sz="1900" dirty="0" smtClean="0">
                <a:latin typeface="Book Antiqua" pitchFamily="18" charset="0"/>
              </a:rPr>
              <a:t>Prezentace je vhodná při frontální i skupinové výuce výtvarné výchovy.  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081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0"/>
            <a:ext cx="7920880" cy="28083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Motivace</a:t>
            </a:r>
            <a:r>
              <a:rPr lang="cs-CZ" b="1" dirty="0" smtClean="0"/>
              <a:t>:</a:t>
            </a:r>
            <a:r>
              <a:rPr lang="cs-CZ" sz="2800" b="1" dirty="0" smtClean="0"/>
              <a:t> </a:t>
            </a:r>
            <a:r>
              <a:rPr lang="cs-CZ" sz="2800" dirty="0" smtClean="0"/>
              <a:t>Rozhovor o fotoaparátech (digitální, manuální). Ukázka negativů ze starších fotoaparátů. Poukázat na barvy, které jsou odlišné od skutečnosti.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Zopakování osové souměrnosti.</a:t>
            </a:r>
          </a:p>
        </p:txBody>
      </p:sp>
      <p:pic>
        <p:nvPicPr>
          <p:cNvPr id="2050" name="Picture 2" descr="C:\Users\PacaltovaZ\AppData\Local\Microsoft\Windows\Temporary Internet Files\Content.IE5\GS4KVL3T\MC900150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44008" y="3730101"/>
            <a:ext cx="3499530" cy="2676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185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3" name="AutoShape 5" descr="http://www.picturetopeople.org/p2p/picture_to_people_lights.p2p/photo_light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2" name="Picture 8" descr="Use links below to save imag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24" y="1653310"/>
            <a:ext cx="3648075" cy="486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Use links below to save imag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088687"/>
            <a:ext cx="4536504" cy="340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866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0"/>
            <a:ext cx="7776864" cy="34747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Pomůcky: </a:t>
            </a:r>
            <a:r>
              <a:rPr lang="cs-CZ" sz="2800" dirty="0" smtClean="0"/>
              <a:t>čtvrtka A4, barevné papíry, lepidlo, nůžky, tužka</a:t>
            </a:r>
          </a:p>
          <a:p>
            <a:pPr>
              <a:buFont typeface="Wingdings" pitchFamily="2" charset="2"/>
              <a:buChar char="§"/>
            </a:pPr>
            <a:endParaRPr lang="cs-CZ" sz="2800" dirty="0"/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Postupujte podle následujících pokynů.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70701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0"/>
            <a:ext cx="7776864" cy="40324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Zvol si barevné papíry, se kterými budeš pracovat.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871922"/>
            <a:ext cx="4968552" cy="3536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223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12976"/>
            <a:ext cx="3218330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0"/>
            <a:ext cx="7776864" cy="40324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/>
              <a:t>Můžeš mít bílý podklad (čtvrtku), na kterou umístíš vystřihovánku z barevného </a:t>
            </a:r>
            <a:r>
              <a:rPr lang="cs-CZ" sz="2800" dirty="0" smtClean="0"/>
              <a:t>papíru.</a:t>
            </a:r>
          </a:p>
        </p:txBody>
      </p:sp>
      <p:pic>
        <p:nvPicPr>
          <p:cNvPr id="7" name="Obrázek 6"/>
          <p:cNvPicPr/>
          <p:nvPr/>
        </p:nvPicPr>
        <p:blipFill rotWithShape="1">
          <a:blip r:embed="rId3"/>
          <a:srcRect l="16712" t="20441" r="17541" b="14923"/>
          <a:stretch/>
        </p:blipFill>
        <p:spPr bwMode="auto">
          <a:xfrm>
            <a:off x="1475656" y="3628433"/>
            <a:ext cx="1722549" cy="118530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0167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25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0"/>
            <a:ext cx="7776864" cy="40324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Nebo </a:t>
            </a:r>
            <a:r>
              <a:rPr lang="cs-CZ" sz="2800" dirty="0"/>
              <a:t>na čtvrtku nalepíš ještě list barevného papíru a teprve na něj budeš lepit vystřihovánku.</a:t>
            </a:r>
          </a:p>
          <a:p>
            <a:pPr marL="45720" indent="0">
              <a:buNone/>
            </a:pPr>
            <a:endParaRPr lang="cs-CZ" sz="2800" dirty="0" smtClean="0"/>
          </a:p>
        </p:txBody>
      </p:sp>
      <p:pic>
        <p:nvPicPr>
          <p:cNvPr id="5" name="Obrázek 4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 l="4697" t="8654" r="7044" b="6269"/>
          <a:stretch/>
        </p:blipFill>
        <p:spPr bwMode="auto">
          <a:xfrm>
            <a:off x="899592" y="3409202"/>
            <a:ext cx="3024336" cy="18921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/>
          <p:cNvPicPr/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 l="5387" t="6445" r="5939" b="9767"/>
          <a:stretch/>
        </p:blipFill>
        <p:spPr bwMode="auto">
          <a:xfrm>
            <a:off x="899592" y="3409202"/>
            <a:ext cx="3168352" cy="18921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/>
          <p:cNvPicPr/>
          <p:nvPr/>
        </p:nvPicPr>
        <p:blipFill rotWithShape="1">
          <a:blip r:embed="rId6"/>
          <a:srcRect l="16712" t="20441" r="17541" b="14923"/>
          <a:stretch/>
        </p:blipFill>
        <p:spPr bwMode="auto">
          <a:xfrm>
            <a:off x="1622493" y="3795640"/>
            <a:ext cx="1722549" cy="118530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96649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75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0"/>
            <a:ext cx="7776864" cy="34747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Na nejvrchnější vrstvu si můžeš udělat tužkou návrh. Načrtnuté vystřihneš a vystřižený kus vyklopíš na druhou stranu a přilepíš.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28" t="50917" r="47435" b="17459"/>
          <a:stretch/>
        </p:blipFill>
        <p:spPr bwMode="auto">
          <a:xfrm>
            <a:off x="2627784" y="3224594"/>
            <a:ext cx="1656184" cy="3574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70" t="50917" r="28967" b="17459"/>
          <a:stretch/>
        </p:blipFill>
        <p:spPr bwMode="auto">
          <a:xfrm>
            <a:off x="5004048" y="3224871"/>
            <a:ext cx="2088232" cy="3548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Zahnutá šipka dolů 14"/>
          <p:cNvSpPr/>
          <p:nvPr/>
        </p:nvSpPr>
        <p:spPr>
          <a:xfrm flipH="1">
            <a:off x="5436096" y="3044574"/>
            <a:ext cx="97889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184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0"/>
            <a:ext cx="7776864" cy="126014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Tento postup můžeš u jednoho útvaru opakovat několikrát.</a:t>
            </a:r>
            <a:endParaRPr lang="cs-CZ" sz="2800" dirty="0"/>
          </a:p>
        </p:txBody>
      </p:sp>
      <p:pic>
        <p:nvPicPr>
          <p:cNvPr id="7" name="Obrázek 6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2072" t="8839" r="14341" b="11793"/>
          <a:stretch/>
        </p:blipFill>
        <p:spPr bwMode="auto">
          <a:xfrm rot="5400000">
            <a:off x="971599" y="3284987"/>
            <a:ext cx="3816425" cy="26642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Zahnutá šipka dolů 7"/>
          <p:cNvSpPr/>
          <p:nvPr/>
        </p:nvSpPr>
        <p:spPr>
          <a:xfrm rot="10800000" flipH="1">
            <a:off x="2390364" y="6237255"/>
            <a:ext cx="97889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ů 8"/>
          <p:cNvSpPr/>
          <p:nvPr/>
        </p:nvSpPr>
        <p:spPr>
          <a:xfrm flipH="1">
            <a:off x="2267744" y="2528901"/>
            <a:ext cx="97889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" name="Obrázek 9"/>
          <p:cNvPicPr/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rcRect l="21865" r="24043" b="14370"/>
          <a:stretch/>
        </p:blipFill>
        <p:spPr bwMode="auto">
          <a:xfrm rot="16200000">
            <a:off x="5274165" y="3321100"/>
            <a:ext cx="2183130" cy="25920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Zahnutá šipka dolů 10"/>
          <p:cNvSpPr/>
          <p:nvPr/>
        </p:nvSpPr>
        <p:spPr>
          <a:xfrm flipH="1">
            <a:off x="5876283" y="3345549"/>
            <a:ext cx="97889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 rot="10800000" flipH="1">
            <a:off x="5876283" y="5013176"/>
            <a:ext cx="97889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 flipH="1">
            <a:off x="5869921" y="3857989"/>
            <a:ext cx="97889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 rot="10800000" flipH="1">
            <a:off x="5876283" y="4653136"/>
            <a:ext cx="978894" cy="3600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74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75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7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75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250"/>
                            </p:stCondLst>
                            <p:childTnLst>
                              <p:par>
                                <p:cTn id="3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750"/>
                            </p:stCondLst>
                            <p:childTnLst>
                              <p:par>
                                <p:cTn id="3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25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611560" y="1282936"/>
            <a:ext cx="8229600" cy="50733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2000" b="1" dirty="0" smtClean="0"/>
          </a:p>
        </p:txBody>
      </p:sp>
      <p:sp>
        <p:nvSpPr>
          <p:cNvPr id="16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1"/>
            <a:ext cx="7776864" cy="9361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Tímto způsobem využij celý barevný papír.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55" t="40778" r="37347" b="19994"/>
          <a:stretch/>
        </p:blipFill>
        <p:spPr bwMode="auto">
          <a:xfrm>
            <a:off x="2051720" y="2628872"/>
            <a:ext cx="5117593" cy="3852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0259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611560" y="1282936"/>
            <a:ext cx="8229600" cy="50733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2000" b="1" dirty="0" smtClean="0"/>
          </a:p>
          <a:p>
            <a:pPr marL="0" indent="0" algn="ctr">
              <a:buNone/>
            </a:pPr>
            <a:r>
              <a:rPr lang="cs-CZ" sz="8800" b="1" dirty="0" smtClean="0"/>
              <a:t>Práce </a:t>
            </a:r>
            <a:r>
              <a:rPr lang="cs-CZ" sz="8800" b="1" dirty="0"/>
              <a:t>je hotova </a:t>
            </a:r>
            <a:r>
              <a:rPr lang="cs-CZ" sz="8800" b="1" dirty="0" smtClean="0">
                <a:sym typeface="Wingdings" pitchFamily="2" charset="2"/>
              </a:rPr>
              <a:t>:-)</a:t>
            </a:r>
          </a:p>
          <a:p>
            <a:pPr marL="0" indent="0" algn="ctr">
              <a:buNone/>
            </a:pPr>
            <a:endParaRPr lang="cs-CZ" sz="4000" b="1" dirty="0" smtClean="0">
              <a:sym typeface="Wingdings" pitchFamily="2" charset="2"/>
            </a:endParaRPr>
          </a:p>
          <a:p>
            <a:pPr marL="0" indent="0" algn="ctr">
              <a:buNone/>
            </a:pPr>
            <a:r>
              <a:rPr lang="cs-CZ" sz="3200" dirty="0" smtClean="0">
                <a:sym typeface="Wingdings" pitchFamily="2" charset="2"/>
              </a:rPr>
              <a:t>Společně </a:t>
            </a:r>
            <a:r>
              <a:rPr lang="cs-CZ" sz="3200" dirty="0">
                <a:sym typeface="Wingdings" pitchFamily="2" charset="2"/>
              </a:rPr>
              <a:t>se spolužáky vytvoř nástěnku </a:t>
            </a:r>
            <a:r>
              <a:rPr lang="cs-CZ" sz="3200" dirty="0" smtClean="0">
                <a:sym typeface="Wingdings" pitchFamily="2" charset="2"/>
              </a:rPr>
              <a:t>složenou </a:t>
            </a:r>
            <a:r>
              <a:rPr lang="cs-CZ" sz="3200" dirty="0">
                <a:sym typeface="Wingdings" pitchFamily="2" charset="2"/>
              </a:rPr>
              <a:t>z vašich prací. </a:t>
            </a:r>
          </a:p>
        </p:txBody>
      </p:sp>
    </p:spTree>
    <p:extLst>
      <p:ext uri="{BB962C8B-B14F-4D97-AF65-F5344CB8AC3E}">
        <p14:creationId xmlns:p14="http://schemas.microsoft.com/office/powerpoint/2010/main" val="3647619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96752"/>
            <a:ext cx="7776864" cy="72008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/>
              <a:t>Ukázky prací žáků 4.C ZŠ Jičín, Husova.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21" t="24832" r="13497"/>
          <a:stretch/>
        </p:blipFill>
        <p:spPr bwMode="auto">
          <a:xfrm>
            <a:off x="272155" y="1916831"/>
            <a:ext cx="8548317" cy="4923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9240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59" t="26624" r="31912" b="20941"/>
          <a:stretch/>
        </p:blipFill>
        <p:spPr bwMode="auto">
          <a:xfrm>
            <a:off x="1619672" y="1713716"/>
            <a:ext cx="5832648" cy="436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219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6512511" cy="114300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dirty="0" smtClean="0"/>
              <a:t>Negativní vystřihovánky</a:t>
            </a:r>
            <a:endParaRPr lang="cs-CZ" sz="36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0"/>
            <a:ext cx="8208912" cy="49685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Zdroje:</a:t>
            </a:r>
          </a:p>
          <a:p>
            <a:pPr marL="45720" indent="0">
              <a:buNone/>
            </a:pPr>
            <a:r>
              <a:rPr lang="cs-CZ" sz="2800" dirty="0" smtClean="0"/>
              <a:t>Obrázky z kolekce Microsoft Office</a:t>
            </a:r>
          </a:p>
          <a:p>
            <a:pPr marL="45720" indent="0">
              <a:buNone/>
            </a:pPr>
            <a:r>
              <a:rPr lang="cs-CZ" sz="2800" dirty="0" smtClean="0"/>
              <a:t>Fotografie autorky prezentace</a:t>
            </a:r>
          </a:p>
          <a:p>
            <a:pPr marL="4572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62844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1517</TotalTime>
  <Words>245</Words>
  <Application>Microsoft Office PowerPoint</Application>
  <PresentationFormat>Předvádění na obrazovce (4:3)</PresentationFormat>
  <Paragraphs>53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Prezentace aplikace PowerPoint</vt:lpstr>
      <vt:lpstr>Negativní vystřihovánky</vt:lpstr>
      <vt:lpstr>Negativní vystřihovánky</vt:lpstr>
      <vt:lpstr>Negativní vystřihovánky</vt:lpstr>
      <vt:lpstr>Negativní vystřihovánky</vt:lpstr>
      <vt:lpstr>Negativní vystřihovánky</vt:lpstr>
      <vt:lpstr>Negativní vystřihovánky</vt:lpstr>
      <vt:lpstr>Negativní vystřihovánky</vt:lpstr>
      <vt:lpstr>Negativní vystřihovánky</vt:lpstr>
      <vt:lpstr>Negativní vystřihovánky</vt:lpstr>
      <vt:lpstr>Negativní vystřihovánky</vt:lpstr>
      <vt:lpstr>Negativní vystřihovánky</vt:lpstr>
      <vt:lpstr>Negativní vystřihovánky</vt:lpstr>
      <vt:lpstr>Negativní vystřihovánky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50</cp:revision>
  <dcterms:created xsi:type="dcterms:W3CDTF">2013-05-25T14:31:52Z</dcterms:created>
  <dcterms:modified xsi:type="dcterms:W3CDTF">2013-08-13T10:50:40Z</dcterms:modified>
</cp:coreProperties>
</file>