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handoutMasterIdLst>
    <p:handoutMasterId r:id="rId22"/>
  </p:handoutMasterIdLst>
  <p:sldIdLst>
    <p:sldId id="274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6882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75" d="100"/>
          <a:sy n="75" d="100"/>
        </p:scale>
        <p:origin x="-1152" y="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6A4449-A52E-470D-922C-EDB635A67580}" type="datetimeFigureOut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C3F877-AFCC-4D93-B544-BF91633E9AC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192145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540627-FA9E-4548-80F8-82B020C97057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C77257-21DD-4645-973F-F80A40E507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4648556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6688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68E548-B712-4629-A69C-64F19572E054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326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61D59D-9023-4660-8BBE-8309514D04E4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34645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F304B1-1893-4BAB-9524-F2E8144C2421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3784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39E657-8CAD-44A0-A183-476918287EF6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925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3D2C89-EE6C-4BB8-BC9B-E1C29997B878}" type="datetime1">
              <a:rPr lang="cs-CZ" smtClean="0"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20596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8E3BD-1D68-4461-BE0D-BA204F1316DB}" type="datetime1">
              <a:rPr lang="cs-CZ" smtClean="0"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483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24F584-0A0E-41CB-8268-C9998CE75E0F}" type="datetime1">
              <a:rPr lang="cs-CZ" smtClean="0"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8743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75C99-7513-4663-BC0E-036958F6A605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75274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D189F-A4DE-42A7-B39B-EAD2ED80AA9E}" type="datetime1">
              <a:rPr lang="cs-CZ" smtClean="0"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5195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B1BA2F-35FB-498C-BB08-6472B6820AFF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5186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72B6-71D7-4662-9928-4BACF26335C0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2435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27D318-AB25-4817-9D28-529E89F37EA1}" type="datetime1">
              <a:rPr lang="cs-CZ" smtClean="0"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CDDAB-4E8D-4B00-A4C7-CDC11E4A94F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15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microsoft.com/office/2007/relationships/media" Target="../media/media1.mp3"/><Relationship Id="rId1" Type="http://schemas.openxmlformats.org/officeDocument/2006/relationships/audio" Target="NULL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10.xml"/><Relationship Id="rId13" Type="http://schemas.openxmlformats.org/officeDocument/2006/relationships/slide" Target="slide15.xml"/><Relationship Id="rId3" Type="http://schemas.openxmlformats.org/officeDocument/2006/relationships/slide" Target="slide5.xml"/><Relationship Id="rId7" Type="http://schemas.openxmlformats.org/officeDocument/2006/relationships/slide" Target="slide9.xml"/><Relationship Id="rId12" Type="http://schemas.openxmlformats.org/officeDocument/2006/relationships/slide" Target="slide14.xml"/><Relationship Id="rId2" Type="http://schemas.openxmlformats.org/officeDocument/2006/relationships/slide" Target="slide4.xml"/><Relationship Id="rId16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8.xml"/><Relationship Id="rId11" Type="http://schemas.openxmlformats.org/officeDocument/2006/relationships/slide" Target="slide13.xml"/><Relationship Id="rId5" Type="http://schemas.openxmlformats.org/officeDocument/2006/relationships/slide" Target="slide7.xml"/><Relationship Id="rId15" Type="http://schemas.openxmlformats.org/officeDocument/2006/relationships/slide" Target="slide17.xml"/><Relationship Id="rId10" Type="http://schemas.openxmlformats.org/officeDocument/2006/relationships/slide" Target="slide12.xml"/><Relationship Id="rId4" Type="http://schemas.openxmlformats.org/officeDocument/2006/relationships/slide" Target="slide6.xml"/><Relationship Id="rId9" Type="http://schemas.openxmlformats.org/officeDocument/2006/relationships/slide" Target="slide11.xml"/><Relationship Id="rId14" Type="http://schemas.openxmlformats.org/officeDocument/2006/relationships/slide" Target="slide1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 smtClean="0"/>
              <a:t>Název</a:t>
            </a:r>
            <a:r>
              <a:rPr lang="cs-CZ" b="1" smtClean="0"/>
              <a:t>: </a:t>
            </a:r>
            <a:r>
              <a:rPr lang="cs-CZ" b="1" smtClean="0"/>
              <a:t>VY_32_INOVACE_CH_8A_15G </a:t>
            </a:r>
            <a:endParaRPr lang="cs-CZ" dirty="0" smtClean="0"/>
          </a:p>
          <a:p>
            <a:r>
              <a:rPr lang="cs-CZ" b="1" dirty="0" smtClean="0"/>
              <a:t>Škola: Základní škola Nové Město nad Metují, Školní 1000, okres Náchod</a:t>
            </a:r>
            <a:endParaRPr lang="cs-CZ" dirty="0" smtClean="0"/>
          </a:p>
          <a:p>
            <a:r>
              <a:rPr lang="cs-CZ" b="1" dirty="0" smtClean="0"/>
              <a:t>Autor: Mgr. Jaroslava Broumová</a:t>
            </a:r>
            <a:endParaRPr lang="cs-CZ" dirty="0" smtClean="0"/>
          </a:p>
          <a:p>
            <a:r>
              <a:rPr lang="cs-CZ" b="1" dirty="0" smtClean="0"/>
              <a:t>Ročník: 8.</a:t>
            </a:r>
            <a:endParaRPr lang="cs-CZ" dirty="0" smtClean="0"/>
          </a:p>
          <a:p>
            <a:r>
              <a:rPr lang="cs-CZ" b="1" dirty="0" smtClean="0"/>
              <a:t>Tematický okruh, předmět: Využívání informačních a komunikačních</a:t>
            </a:r>
            <a:r>
              <a:rPr lang="cs-CZ" dirty="0" smtClean="0"/>
              <a:t> </a:t>
            </a:r>
            <a:r>
              <a:rPr lang="cs-CZ" b="1" dirty="0" smtClean="0"/>
              <a:t> technologií, chemie</a:t>
            </a:r>
            <a:endParaRPr lang="cs-CZ" dirty="0" smtClean="0"/>
          </a:p>
          <a:p>
            <a:r>
              <a:rPr lang="cs-CZ" b="1" dirty="0" smtClean="0"/>
              <a:t>Téma: Riskuj – obecná chemie</a:t>
            </a:r>
            <a:endParaRPr lang="cs-CZ" dirty="0" smtClean="0"/>
          </a:p>
          <a:p>
            <a:r>
              <a:rPr lang="cs-CZ" b="1" dirty="0" smtClean="0"/>
              <a:t>Číslo projektu: CZ.1.07/1.4.00/21.2336</a:t>
            </a:r>
            <a:endParaRPr lang="cs-CZ" dirty="0" smtClean="0"/>
          </a:p>
          <a:p>
            <a:r>
              <a:rPr lang="cs-CZ" b="1" dirty="0" smtClean="0"/>
              <a:t>Datum: 12.2.2013</a:t>
            </a:r>
            <a:endParaRPr lang="cs-CZ" dirty="0" smtClean="0"/>
          </a:p>
          <a:p>
            <a:r>
              <a:rPr lang="cs-CZ" b="1" dirty="0" smtClean="0"/>
              <a:t>Anotace: Vytvořený sešit slouží k procvičení tématu směsi, atom, molekula, sloučenina, chemická vazba a chemická reakce. Využita interaktivní tabule.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120"/>
            <a:ext cx="6083300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endParaRPr lang="cs-CZ"/>
          </a:p>
        </p:txBody>
      </p:sp>
      <p:pic>
        <p:nvPicPr>
          <p:cNvPr id="4" name="Bill Haley  -  Rock Around The Clock.mp3">
            <a:hlinkClick r:id="" action="ppaction://media"/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st="1800" end="105181.1875"/>
                  <p14:fade out="1000"/>
                </p14:media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-972616" y="2348880"/>
            <a:ext cx="450850" cy="45085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540568" y="-27384"/>
            <a:ext cx="10297144" cy="698477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-540568" y="-27384"/>
            <a:ext cx="10297144" cy="698477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-540568" y="-27384"/>
            <a:ext cx="10297144" cy="698477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-540568" y="-27384"/>
            <a:ext cx="10297144" cy="698477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-540568" y="-27384"/>
            <a:ext cx="10297144" cy="698477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339752" y="1844824"/>
            <a:ext cx="4464496" cy="3154710"/>
          </a:xfrm>
          <a:prstGeom prst="rect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  <a:sp3d extrusionH="57150">
              <a:bevelT w="38100" h="38100" prst="angle"/>
            </a:sp3d>
          </a:bodyPr>
          <a:lstStyle/>
          <a:p>
            <a:pPr algn="ctr"/>
            <a:endParaRPr lang="cs-CZ" sz="19900" b="1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1520" y="-387424"/>
            <a:ext cx="1440160" cy="31547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19900" b="1" dirty="0" smtClean="0">
                <a:solidFill>
                  <a:srgbClr val="FF0000"/>
                </a:solidFill>
              </a:rPr>
              <a:t>a</a:t>
            </a:r>
            <a:endParaRPr lang="cs-CZ" sz="199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2146498"/>
            <a:ext cx="1440160" cy="31547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19900" b="1" dirty="0" smtClean="0">
                <a:solidFill>
                  <a:srgbClr val="FF0000"/>
                </a:solidFill>
              </a:rPr>
              <a:t>b</a:t>
            </a:r>
            <a:endParaRPr lang="cs-CZ" sz="199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084168" y="-747464"/>
            <a:ext cx="1440160" cy="31547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19900" b="1" dirty="0" smtClean="0">
                <a:solidFill>
                  <a:srgbClr val="FF0000"/>
                </a:solidFill>
              </a:rPr>
              <a:t>c</a:t>
            </a:r>
            <a:endParaRPr lang="cs-CZ" sz="199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07504" y="4293096"/>
            <a:ext cx="8928992" cy="31547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19900" b="1" dirty="0" smtClean="0">
                <a:solidFill>
                  <a:srgbClr val="FF0000"/>
                </a:solidFill>
              </a:rPr>
              <a:t>RISK</a:t>
            </a:r>
            <a:endParaRPr lang="cs-CZ" sz="199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39752" y="1613986"/>
            <a:ext cx="1728192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900" b="1" dirty="0" smtClean="0">
                <a:solidFill>
                  <a:srgbClr val="FFFF00"/>
                </a:solidFill>
              </a:rPr>
              <a:t>?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07904" y="1556792"/>
            <a:ext cx="1728192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900" b="1" dirty="0" smtClean="0">
                <a:solidFill>
                  <a:srgbClr val="FFFF00"/>
                </a:solidFill>
              </a:rPr>
              <a:t>?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1628800"/>
            <a:ext cx="1728192" cy="37702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3900" b="1" dirty="0" smtClean="0">
                <a:solidFill>
                  <a:srgbClr val="FFFF00"/>
                </a:solidFill>
              </a:rPr>
              <a:t>?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3920" y="5890914"/>
            <a:ext cx="1440160" cy="31547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19900" b="1" dirty="0">
                <a:solidFill>
                  <a:srgbClr val="FF0000"/>
                </a:solidFill>
              </a:rPr>
              <a:t>c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203848" y="4365104"/>
            <a:ext cx="1440160" cy="31547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19900" b="1" dirty="0" smtClean="0">
                <a:solidFill>
                  <a:srgbClr val="FF0000"/>
                </a:solidFill>
              </a:rPr>
              <a:t>b</a:t>
            </a:r>
            <a:endParaRPr lang="cs-CZ" sz="19900" b="1" dirty="0">
              <a:solidFill>
                <a:srgbClr val="FF00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427984" y="4365104"/>
            <a:ext cx="1440160" cy="31547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19900" b="1" dirty="0" smtClean="0">
                <a:solidFill>
                  <a:srgbClr val="FF0000"/>
                </a:solidFill>
              </a:rPr>
              <a:t>a</a:t>
            </a:r>
            <a:endParaRPr lang="cs-CZ" sz="19900" b="1" dirty="0">
              <a:solidFill>
                <a:srgbClr val="FF00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339752" y="1844824"/>
            <a:ext cx="4464496" cy="3154710"/>
          </a:xfrm>
          <a:prstGeom prst="rect">
            <a:avLst/>
          </a:prstGeom>
          <a:solidFill>
            <a:srgbClr val="FF000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endParaRPr lang="cs-CZ" sz="19900" b="1" dirty="0">
              <a:solidFill>
                <a:srgbClr val="FFFF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923928" y="1642442"/>
            <a:ext cx="1440160" cy="315471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19900" b="1" dirty="0" smtClean="0">
                <a:solidFill>
                  <a:srgbClr val="0070C0"/>
                </a:solidFill>
              </a:rPr>
              <a:t>c</a:t>
            </a:r>
            <a:endParaRPr lang="cs-CZ" sz="19900" b="1" dirty="0">
              <a:solidFill>
                <a:srgbClr val="0070C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39752" y="1844824"/>
            <a:ext cx="4464496" cy="3154710"/>
          </a:xfrm>
          <a:prstGeom prst="rect">
            <a:avLst/>
          </a:prstGeom>
          <a:solidFill>
            <a:srgbClr val="0070C0"/>
          </a:solidFill>
          <a:scene3d>
            <a:camera prst="orthographicFront"/>
            <a:lightRig rig="threePt" dir="t"/>
          </a:scene3d>
          <a:sp3d>
            <a:bevelT prst="angle"/>
          </a:sp3d>
        </p:spPr>
        <p:txBody>
          <a:bodyPr wrap="square" rtlCol="0">
            <a:spAutoFit/>
          </a:bodyPr>
          <a:lstStyle/>
          <a:p>
            <a:pPr algn="ctr"/>
            <a:endParaRPr lang="cs-CZ" sz="19900" b="1" dirty="0">
              <a:solidFill>
                <a:srgbClr val="FFFF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1979712" y="1556792"/>
            <a:ext cx="5896272" cy="4032448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-531167" y="1628800"/>
            <a:ext cx="10278342" cy="355481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extrusionH="57150">
              <a:bevelT w="38100" h="38100" prst="angle"/>
            </a:sp3d>
          </a:bodyPr>
          <a:lstStyle/>
          <a:p>
            <a:pPr algn="ctr"/>
            <a:r>
              <a:rPr lang="cs-CZ" sz="22500" b="1" dirty="0" smtClean="0">
                <a:solidFill>
                  <a:srgbClr val="FF0000"/>
                </a:solidFill>
              </a:rPr>
              <a:t>RISKUJ!</a:t>
            </a:r>
            <a:endParaRPr lang="cs-CZ" sz="225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910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 advTm="0">
        <p:fade/>
      </p:transition>
    </mc:Choice>
    <mc:Fallback xmlns="">
      <p:transition spd="med" advClick="0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4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6" presetClass="entr" presetSubtype="21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6" presetClass="entr" presetSubtype="21" fill="hold" grpId="0" nodeType="with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7" presetClass="emph" presetSubtype="0" fill="remove" grpId="1" nodeType="withEffect">
                                  <p:stCondLst>
                                    <p:cond delay="600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animClr clrSpc="rgb" dir="cw">
                                      <p:cBhvr>
                                        <p:cTn id="1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675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fill="hold" grpId="0" nodeType="withEffect">
                                  <p:stCondLst>
                                    <p:cond delay="7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5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5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" presetClass="entr" presetSubtype="9" fill="hold" grpId="0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1" fill="hold" grpId="0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3" fill="hold" grpId="0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53" presetClass="entr" presetSubtype="16" fill="hold" grpId="0" nodeType="withEffect">
                                  <p:stCondLst>
                                    <p:cond delay="8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53" presetClass="entr" presetSubtype="16" fill="hold" grpId="0" nodeType="withEffect">
                                  <p:stCondLst>
                                    <p:cond delay="9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5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16" fill="hold" grpId="0" nodeType="withEffect">
                                  <p:stCondLst>
                                    <p:cond delay="975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5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5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grpId="0" nodeType="withEffect">
                                  <p:stCondLst>
                                    <p:cond delay="1025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5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25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42" presetClass="path" presetSubtype="0" fill="hold" grpId="1" nodeType="withEffect">
                                  <p:stCondLst>
                                    <p:cond delay="11000"/>
                                  </p:stCondLst>
                                  <p:childTnLst>
                                    <p:animMotion origin="layout" path="M 1.38778E-17 6.89336E-7 L -0.22049 -0.32408 " pathEditMode="relative" rAng="0" ptsTypes="AA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24" y="-16216"/>
                                    </p:animMotion>
                                  </p:childTnLst>
                                </p:cTn>
                              </p:par>
                              <p:par>
                                <p:cTn id="66" presetID="42" presetClass="path" presetSubtype="0" fill="hold" grpId="1" nodeType="withEffect">
                                  <p:stCondLst>
                                    <p:cond delay="11000"/>
                                  </p:stCondLst>
                                  <p:childTnLst>
                                    <p:animMotion origin="layout" path="M 2.77778E-6 5.20472E-7 L 0.32291 -0.26116 " pathEditMode="relative" rAng="0" ptsTypes="AA">
                                      <p:cBhvr>
                                        <p:cTn id="6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46" y="-13046"/>
                                    </p:animMotion>
                                  </p:childTnLst>
                                </p:cTn>
                              </p:par>
                              <p:par>
                                <p:cTn id="68" presetID="42" presetClass="path" presetSubtype="0" fill="hold" grpId="1" nodeType="withEffect">
                                  <p:stCondLst>
                                    <p:cond delay="11000"/>
                                  </p:stCondLst>
                                  <p:childTnLst>
                                    <p:animMotion origin="layout" path="M -4.16667E-6 2.62549E-6 L 0.10243 0.60768 " pathEditMode="relative" rAng="0" ptsTypes="AA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122" y="30372"/>
                                    </p:animMotion>
                                  </p:childTnLst>
                                </p:cTn>
                              </p:par>
                              <p:par>
                                <p:cTn id="70" presetID="49" presetClass="exit" presetSubtype="0" accel="100000" fill="hold" grpId="1" nodeType="withEffect">
                                  <p:stCondLst>
                                    <p:cond delay="1200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2" presetClass="exit" presetSubtype="8" fill="hold" grpId="1" nodeType="withEffect">
                                  <p:stCondLst>
                                    <p:cond delay="12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2" presetClass="exit" presetSubtype="2" fill="hold" grpId="1" nodeType="withEffect">
                                  <p:stCondLst>
                                    <p:cond delay="1275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32" presetClass="emph" presetSubtype="0" fill="hold" grpId="1" nodeType="withEffect">
                                  <p:stCondLst>
                                    <p:cond delay="13250"/>
                                  </p:stCondLst>
                                  <p:childTnLst>
                                    <p:animRot by="120000">
                                      <p:cBhvr>
                                        <p:cTn id="8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90" presetID="15" presetClass="exit" presetSubtype="0" fill="hold" grpId="2" nodeType="withEffect">
                                  <p:stCondLst>
                                    <p:cond delay="1425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5000">
                                          <p:val>
                                            <p:strVal val="ppt_x+-0.0500*(ppt_x*0.9511+(1-ppt_y)*0.3090)"/>
                                          </p:val>
                                        </p:tav>
                                        <p:tav tm="10000">
                                          <p:val>
                                            <p:strVal val="ppt_x+-0.1000*(ppt_x*0.8090+(1-ppt_y)*0.5878)"/>
                                          </p:val>
                                        </p:tav>
                                        <p:tav tm="15000">
                                          <p:val>
                                            <p:strVal val="ppt_x+-0.1500*(ppt_x*0.5878+(1-ppt_y)*0.8090)"/>
                                          </p:val>
                                        </p:tav>
                                        <p:tav tm="20000">
                                          <p:val>
                                            <p:strVal val="ppt_x+-0.2000*(ppt_x*0.3090+(1-ppt_y)*0.9511)"/>
                                          </p:val>
                                        </p:tav>
                                        <p:tav tm="25000">
                                          <p:val>
                                            <p:strVal val="ppt_x+-0.2500*(ppt_x*-0.0000+(1-ppt_y)*1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x+-0.3000*(ppt_x*-0.3090+(1-ppt_y)*0.9511)"/>
                                          </p:val>
                                        </p:tav>
                                        <p:tav tm="35000">
                                          <p:val>
                                            <p:strVal val="ppt_x+-0.3500*(ppt_x*-0.5878+(1-ppt_y)*0.8090)"/>
                                          </p:val>
                                        </p:tav>
                                        <p:tav tm="40000">
                                          <p:val>
                                            <p:strVal val="ppt_x+-0.4000*(ppt_x*-0.8090+(1-ppt_y)*0.5878)"/>
                                          </p:val>
                                        </p:tav>
                                        <p:tav tm="45000">
                                          <p:val>
                                            <p:strVal val="ppt_x+-0.4500*(ppt_x*-0.9511+(1-ppt_y)*0.3090)"/>
                                          </p:val>
                                        </p:tav>
                                        <p:tav tm="50000">
                                          <p:val>
                                            <p:strVal val="ppt_x+-0.5000*(ppt_x*-1.0000+(1-ppt_y)*-0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x+-0.5500*(ppt_x*-0.9511+(1-ppt_y)*-0.3090)"/>
                                          </p:val>
                                        </p:tav>
                                        <p:tav tm="60000">
                                          <p:val>
                                            <p:strVal val="ppt_x+-0.6000*(ppt_x*-0.8090+(1-ppt_y)*-0.5878)"/>
                                          </p:val>
                                        </p:tav>
                                        <p:tav tm="65000">
                                          <p:val>
                                            <p:strVal val="ppt_x+-0.6500*(ppt_x*-0.5878+(1-ppt_y)*-0.8090)"/>
                                          </p:val>
                                        </p:tav>
                                        <p:tav tm="70000">
                                          <p:val>
                                            <p:strVal val="ppt_x+-0.7000*(ppt_x*-0.3090+(1-ppt_y)*-0.9511)"/>
                                          </p:val>
                                        </p:tav>
                                        <p:tav tm="75000">
                                          <p:val>
                                            <p:strVal val="ppt_x+-0.7500*(ppt_x*0.0000+(1-ppt_y)*-1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x+-0.8000*(ppt_x*0.3090+(1-ppt_y)*-0.9511)"/>
                                          </p:val>
                                        </p:tav>
                                        <p:tav tm="85000">
                                          <p:val>
                                            <p:strVal val="ppt_x+-0.8500*(ppt_x*0.5878+(1-ppt_y)*-0.8090)"/>
                                          </p:val>
                                        </p:tav>
                                        <p:tav tm="90000">
                                          <p:val>
                                            <p:strVal val="ppt_x+-0.9000*(ppt_x*0.8090+(1-ppt_y)*-0.5878)"/>
                                          </p:val>
                                        </p:tav>
                                        <p:tav tm="95000">
                                          <p:val>
                                            <p:strVal val="ppt_x+-0.9500*(ppt_x*0.9511+(1-ppt_y)*-0.3090)"/>
                                          </p:val>
                                        </p:tav>
                                        <p:tav tm="100000">
                                          <p:val>
                                            <p:strVal val="ppt_x+-1.0000*(ppt_x*1.0000+(1-ppt_y)*0.0000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-0.0500*(ppt_x*0.3090-(1-ppt_y)*0.9511)"/>
                                          </p:val>
                                        </p:tav>
                                        <p:tav tm="10000">
                                          <p:val>
                                            <p:strVal val="ppt_y+-0.1000*(ppt_x*0.5878-(1-ppt_y)*0.8090)"/>
                                          </p:val>
                                        </p:tav>
                                        <p:tav tm="15000">
                                          <p:val>
                                            <p:strVal val="ppt_y+-0.1500*(ppt_x*0.8090-(1-ppt_y)*0.5878)"/>
                                          </p:val>
                                        </p:tav>
                                        <p:tav tm="20000">
                                          <p:val>
                                            <p:strVal val="ppt_y+-0.2000*(ppt_x*0.9511-(1-ppt_y)*0.3090)"/>
                                          </p:val>
                                        </p:tav>
                                        <p:tav tm="25000">
                                          <p:val>
                                            <p:strVal val="ppt_y+-0.2500*(ppt_x*1.0000-(1-ppt_y)*-0.0000)"/>
                                          </p:val>
                                        </p:tav>
                                        <p:tav tm="30000">
                                          <p:val>
                                            <p:strVal val="ppt_y+-0.3000*(ppt_x*0.9511-(1-ppt_y)*-0.3090)"/>
                                          </p:val>
                                        </p:tav>
                                        <p:tav tm="35000">
                                          <p:val>
                                            <p:strVal val="ppt_y+-0.3500*(ppt_x*0.8090-(1-ppt_y)*-0.5878)"/>
                                          </p:val>
                                        </p:tav>
                                        <p:tav tm="40000">
                                          <p:val>
                                            <p:strVal val="ppt_y+-0.4000*(ppt_x*0.5878-(1-ppt_y)*-0.8090)"/>
                                          </p:val>
                                        </p:tav>
                                        <p:tav tm="45000">
                                          <p:val>
                                            <p:strVal val="ppt_y+-0.4500*(ppt_x*0.3090-(1-ppt_y)*-0.9511)"/>
                                          </p:val>
                                        </p:tav>
                                        <p:tav tm="50000">
                                          <p:val>
                                            <p:strVal val="ppt_y+-0.5000*(ppt_x*-0.0000-(1-ppt_y)*-1.0000)"/>
                                          </p:val>
                                        </p:tav>
                                        <p:tav tm="55000">
                                          <p:val>
                                            <p:strVal val="ppt_y+-0.5500*(ppt_x*-0.3090-(1-ppt_y)*-0.9511)"/>
                                          </p:val>
                                        </p:tav>
                                        <p:tav tm="60000">
                                          <p:val>
                                            <p:strVal val="ppt_y+-0.6000*(ppt_x*-0.5878-(1-ppt_y)*-0.8090)"/>
                                          </p:val>
                                        </p:tav>
                                        <p:tav tm="65000">
                                          <p:val>
                                            <p:strVal val="ppt_y+-0.6500*(ppt_x*-0.8090-(1-ppt_y)*-0.5878)"/>
                                          </p:val>
                                        </p:tav>
                                        <p:tav tm="70000">
                                          <p:val>
                                            <p:strVal val="ppt_y+-0.7000*(ppt_x*-0.9511-(1-ppt_y)*-0.3090)"/>
                                          </p:val>
                                        </p:tav>
                                        <p:tav tm="75000">
                                          <p:val>
                                            <p:strVal val="ppt_y+-0.7500*(ppt_x*-1.0000-(1-ppt_y)*0.0000)"/>
                                          </p:val>
                                        </p:tav>
                                        <p:tav tm="80000">
                                          <p:val>
                                            <p:strVal val="ppt_y+-0.8000*(ppt_x*-0.9511-(1-ppt_y)*0.3090)"/>
                                          </p:val>
                                        </p:tav>
                                        <p:tav tm="85000">
                                          <p:val>
                                            <p:strVal val="ppt_y+-0.8500*(ppt_x*-0.8090-(1-ppt_y)*0.5878)"/>
                                          </p:val>
                                        </p:tav>
                                        <p:tav tm="90000">
                                          <p:val>
                                            <p:strVal val="ppt_y+-0.9000*(ppt_x*-0.5878-(1-ppt_y)*0.8090)"/>
                                          </p:val>
                                        </p:tav>
                                        <p:tav tm="95000">
                                          <p:val>
                                            <p:strVal val="ppt_y+-0.9500*(ppt_x*-0.3090-(1-ppt_y)*0.9511)"/>
                                          </p:val>
                                        </p:tav>
                                        <p:tav tm="100000">
                                          <p:val>
                                            <p:strVal val="ppt_y+-1.0000*(ppt_x*0.0000-(1-ppt_y)*1.0000)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6" presetID="0" presetClass="path" presetSubtype="0" fill="hold" grpId="0" nodeType="withEffect">
                                  <p:stCondLst>
                                    <p:cond delay="15750"/>
                                  </p:stCondLst>
                                  <p:childTnLst>
                                    <p:animMotion origin="layout" path="M -6.38889E-6 -4.44444E-6 L -6.38889E-6 -0.97384 L 1.01058 -0.97384 L 1.02916 -0.90092 " pathEditMode="relative" ptsTypes="AAAA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8" presetID="2" presetClass="entr" presetSubtype="8" fill="hold" grpId="0" nodeType="withEffect">
                                  <p:stCondLst>
                                    <p:cond delay="1775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2" presetClass="entr" presetSubtype="2" fill="hold" grpId="0" nodeType="withEffect">
                                  <p:stCondLst>
                                    <p:cond delay="1775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32" presetClass="emph" presetSubtype="0" fill="hold" grpId="1" nodeType="withEffect">
                                  <p:stCondLst>
                                    <p:cond delay="18750"/>
                                  </p:stCondLst>
                                  <p:childTnLst>
                                    <p:animRot by="120000">
                                      <p:cBhvr>
                                        <p:cTn id="10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2" presetID="32" presetClass="emph" presetSubtype="0" fill="hold" grpId="1" nodeType="withEffect">
                                  <p:stCondLst>
                                    <p:cond delay="19750"/>
                                  </p:stCondLst>
                                  <p:childTnLst>
                                    <p:animRot by="120000">
                                      <p:cBhvr>
                                        <p:cTn id="1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8" presetID="64" presetClass="path" presetSubtype="0" fill="hold" grpId="2" nodeType="withEffect">
                                  <p:stCondLst>
                                    <p:cond delay="20750"/>
                                  </p:stCondLst>
                                  <p:childTnLst>
                                    <p:animMotion origin="layout" path="M -3.05556E-6 4.81481E-6 L 0.00018 -0.36644 " pathEditMode="relative" rAng="0" ptsTypes="AA">
                                      <p:cBhvr>
                                        <p:cTn id="11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8333"/>
                                    </p:animMotion>
                                  </p:childTnLst>
                                </p:cTn>
                              </p:par>
                              <p:par>
                                <p:cTn id="120" presetID="64" presetClass="path" presetSubtype="0" fill="hold" grpId="2" nodeType="withEffect">
                                  <p:stCondLst>
                                    <p:cond delay="20750"/>
                                  </p:stCondLst>
                                  <p:childTnLst>
                                    <p:animMotion origin="layout" path="M 2.77778E-6 4.81481E-6 L 0.00017 -0.36644 " pathEditMode="relative" rAng="0" ptsTypes="AA">
                                      <p:cBhvr>
                                        <p:cTn id="1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-18333"/>
                                    </p:animMotion>
                                  </p:childTnLst>
                                </p:cTn>
                              </p:par>
                              <p:par>
                                <p:cTn id="122" presetID="10" presetClass="entr" presetSubtype="0" fill="hold" grpId="0" nodeType="withEffect">
                                  <p:stCondLst>
                                    <p:cond delay="2175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" presetClass="exit" presetSubtype="0" fill="hold" grpId="3" nodeType="withEffect">
                                  <p:stCondLst>
                                    <p:cond delay="230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7" presetID="1" presetClass="exit" presetSubtype="0" fill="hold" grpId="3" nodeType="withEffect">
                                  <p:stCondLst>
                                    <p:cond delay="23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9" presetID="2" presetClass="entr" presetSubtype="1" fill="hold" grpId="0" nodeType="withEffect">
                                  <p:stCondLst>
                                    <p:cond delay="2300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2425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10" presetClass="entr" presetSubtype="0" fill="hold" grpId="0" nodeType="withEffect">
                                  <p:stCondLst>
                                    <p:cond delay="255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9" presetID="10" presetClass="entr" presetSubtype="0" fill="hold" grpId="0" nodeType="withEffect">
                                  <p:stCondLst>
                                    <p:cond delay="26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4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  <p:bldLst>
      <p:bldP spid="5" grpId="0" animBg="1"/>
      <p:bldP spid="6" grpId="0" animBg="1"/>
      <p:bldP spid="7" grpId="0" animBg="1"/>
      <p:bldP spid="7" grpId="1" animBg="1"/>
      <p:bldP spid="8" grpId="0" animBg="1"/>
      <p:bldP spid="9" grpId="0" animBg="1"/>
      <p:bldP spid="11" grpId="0" animBg="1"/>
      <p:bldP spid="12" grpId="0"/>
      <p:bldP spid="12" grpId="1"/>
      <p:bldP spid="13" grpId="0"/>
      <p:bldP spid="13" grpId="1"/>
      <p:bldP spid="15" grpId="0"/>
      <p:bldP spid="15" grpId="1"/>
      <p:bldP spid="16" grpId="0"/>
      <p:bldP spid="16" grpId="1"/>
      <p:bldP spid="17" grpId="0"/>
      <p:bldP spid="17" grpId="1"/>
      <p:bldP spid="18" grpId="0"/>
      <p:bldP spid="18" grpId="1"/>
      <p:bldP spid="18" grpId="2"/>
      <p:bldP spid="19" grpId="0"/>
      <p:bldP spid="19" grpId="1"/>
      <p:bldP spid="21" grpId="0"/>
      <p:bldP spid="22" grpId="0"/>
      <p:bldP spid="22" grpId="1"/>
      <p:bldP spid="22" grpId="2"/>
      <p:bldP spid="22" grpId="3"/>
      <p:bldP spid="23" grpId="0"/>
      <p:bldP spid="23" grpId="1"/>
      <p:bldP spid="23" grpId="2"/>
      <p:bldP spid="23" grpId="3"/>
      <p:bldP spid="26" grpId="0" animBg="1"/>
      <p:bldP spid="32" grpId="0"/>
      <p:bldP spid="34" grpId="0" animBg="1"/>
      <p:bldP spid="36" grpId="0" animBg="1"/>
      <p:bldP spid="3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51520" y="548800"/>
            <a:ext cx="2520280" cy="108000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Směsi a jejich 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dělení</a:t>
            </a:r>
            <a:endParaRPr lang="cs-CZ" sz="20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63888" y="548680"/>
            <a:ext cx="2016224" cy="1080120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72480" y="548680"/>
            <a:ext cx="2520000" cy="1080120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Chemická vazba,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Chemická reakce</a:t>
            </a:r>
            <a:endParaRPr lang="cs-CZ" sz="20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275856" y="548680"/>
            <a:ext cx="2520000" cy="1080120"/>
          </a:xfrm>
          <a:prstGeom prst="rect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Atom, molekula</a:t>
            </a:r>
          </a:p>
          <a:p>
            <a:pPr algn="ctr"/>
            <a:r>
              <a:rPr lang="cs-CZ" sz="20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sloučenina</a:t>
            </a:r>
            <a:endParaRPr lang="cs-CZ" sz="20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0" name="Obdélník 9">
            <a:hlinkClick r:id="rId2" action="ppaction://hlinksldjump"/>
          </p:cNvPr>
          <p:cNvSpPr/>
          <p:nvPr/>
        </p:nvSpPr>
        <p:spPr>
          <a:xfrm>
            <a:off x="467784" y="1844944"/>
            <a:ext cx="2160000" cy="54000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100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1" name="Obdélník 10">
            <a:hlinkClick r:id="rId3" action="ppaction://hlinksldjump"/>
          </p:cNvPr>
          <p:cNvSpPr/>
          <p:nvPr/>
        </p:nvSpPr>
        <p:spPr>
          <a:xfrm>
            <a:off x="467544" y="2672976"/>
            <a:ext cx="2160000" cy="54000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200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2" name="Obdélník 11">
            <a:hlinkClick r:id="rId4" action="ppaction://hlinksldjump"/>
          </p:cNvPr>
          <p:cNvSpPr/>
          <p:nvPr/>
        </p:nvSpPr>
        <p:spPr>
          <a:xfrm>
            <a:off x="467544" y="3465064"/>
            <a:ext cx="2160000" cy="54000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3</a:t>
            </a:r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00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3" name="Obdélník 12">
            <a:hlinkClick r:id="rId5" action="ppaction://hlinksldjump"/>
          </p:cNvPr>
          <p:cNvSpPr/>
          <p:nvPr/>
        </p:nvSpPr>
        <p:spPr>
          <a:xfrm>
            <a:off x="467544" y="4329160"/>
            <a:ext cx="2160000" cy="54000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4</a:t>
            </a:r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00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4" name="Obdélník 13">
            <a:hlinkClick r:id="rId6" action="ppaction://hlinksldjump"/>
          </p:cNvPr>
          <p:cNvSpPr/>
          <p:nvPr/>
        </p:nvSpPr>
        <p:spPr>
          <a:xfrm>
            <a:off x="467544" y="5121248"/>
            <a:ext cx="2160000" cy="540000"/>
          </a:xfrm>
          <a:prstGeom prst="rect">
            <a:avLst/>
          </a:prstGeom>
          <a:solidFill>
            <a:srgbClr val="FFFF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500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15" name="Obdélník 14">
            <a:hlinkClick r:id="rId7" action="ppaction://hlinksldjump"/>
          </p:cNvPr>
          <p:cNvSpPr/>
          <p:nvPr/>
        </p:nvSpPr>
        <p:spPr>
          <a:xfrm>
            <a:off x="3492120" y="1844824"/>
            <a:ext cx="2160000" cy="540000"/>
          </a:xfrm>
          <a:prstGeom prst="rect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100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6" name="Obdélník 15">
            <a:hlinkClick r:id="rId8" action="ppaction://hlinksldjump"/>
          </p:cNvPr>
          <p:cNvSpPr/>
          <p:nvPr/>
        </p:nvSpPr>
        <p:spPr>
          <a:xfrm>
            <a:off x="3491880" y="2672976"/>
            <a:ext cx="2160000" cy="540000"/>
          </a:xfrm>
          <a:prstGeom prst="rect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200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7" name="Obdélník 16">
            <a:hlinkClick r:id="rId9" action="ppaction://hlinksldjump"/>
          </p:cNvPr>
          <p:cNvSpPr/>
          <p:nvPr/>
        </p:nvSpPr>
        <p:spPr>
          <a:xfrm>
            <a:off x="3491880" y="3501008"/>
            <a:ext cx="2160000" cy="540000"/>
          </a:xfrm>
          <a:prstGeom prst="rect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300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8" name="Obdélník 17">
            <a:hlinkClick r:id="rId10" action="ppaction://hlinksldjump"/>
          </p:cNvPr>
          <p:cNvSpPr/>
          <p:nvPr/>
        </p:nvSpPr>
        <p:spPr>
          <a:xfrm>
            <a:off x="3491880" y="4365104"/>
            <a:ext cx="2160000" cy="540000"/>
          </a:xfrm>
          <a:prstGeom prst="rect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4</a:t>
            </a:r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00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19" name="Obdélník 18">
            <a:hlinkClick r:id="rId11" action="ppaction://hlinksldjump"/>
          </p:cNvPr>
          <p:cNvSpPr/>
          <p:nvPr/>
        </p:nvSpPr>
        <p:spPr>
          <a:xfrm>
            <a:off x="3491880" y="5121248"/>
            <a:ext cx="2160000" cy="540000"/>
          </a:xfrm>
          <a:prstGeom prst="rect">
            <a:avLst/>
          </a:prstGeom>
          <a:solidFill>
            <a:srgbClr val="FF000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5</a:t>
            </a:r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00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0" name="Obdélník 19">
            <a:hlinkClick r:id="rId12" action="ppaction://hlinksldjump"/>
          </p:cNvPr>
          <p:cNvSpPr/>
          <p:nvPr/>
        </p:nvSpPr>
        <p:spPr>
          <a:xfrm>
            <a:off x="6516216" y="1844824"/>
            <a:ext cx="2160000" cy="540000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100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1" name="Obdélník 20">
            <a:hlinkClick r:id="rId13" action="ppaction://hlinksldjump"/>
          </p:cNvPr>
          <p:cNvSpPr/>
          <p:nvPr/>
        </p:nvSpPr>
        <p:spPr>
          <a:xfrm>
            <a:off x="6516216" y="2672976"/>
            <a:ext cx="2160000" cy="540000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200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2" name="Obdélník 21">
            <a:hlinkClick r:id="rId14" action="ppaction://hlinksldjump"/>
          </p:cNvPr>
          <p:cNvSpPr/>
          <p:nvPr/>
        </p:nvSpPr>
        <p:spPr>
          <a:xfrm>
            <a:off x="6516216" y="3501008"/>
            <a:ext cx="2160000" cy="540000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300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3" name="Obdélník 22">
            <a:hlinkClick r:id="rId15" action="ppaction://hlinksldjump"/>
          </p:cNvPr>
          <p:cNvSpPr/>
          <p:nvPr/>
        </p:nvSpPr>
        <p:spPr>
          <a:xfrm>
            <a:off x="6516216" y="4365104"/>
            <a:ext cx="2160000" cy="540000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400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4" name="Obdélník 23">
            <a:hlinkClick r:id="rId16" action="ppaction://hlinksldjump"/>
          </p:cNvPr>
          <p:cNvSpPr/>
          <p:nvPr/>
        </p:nvSpPr>
        <p:spPr>
          <a:xfrm>
            <a:off x="6516216" y="5121248"/>
            <a:ext cx="2160000" cy="540000"/>
          </a:xfrm>
          <a:prstGeom prst="rect">
            <a:avLst/>
          </a:prstGeom>
          <a:solidFill>
            <a:srgbClr val="0070C0"/>
          </a:solidFill>
          <a:ln>
            <a:noFill/>
          </a:ln>
          <a:scene3d>
            <a:camera prst="orthographicFront"/>
            <a:lightRig rig="threePt" dir="t"/>
          </a:scene3d>
          <a:sp3d>
            <a:bevelT prst="angl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5</a:t>
            </a:r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00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0594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Směsi a jejich dělení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100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249577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Směs jejíž složky rozlišíme pouhým okem nazýváme: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18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a) stejnorodá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b) různorodá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44534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c) roztok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4" name="Obdélník 3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47516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Směsi a jejich dělení</a:t>
            </a:r>
          </a:p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200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649106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Směs dvou nemísitelných kapalin</a:t>
            </a:r>
          </a:p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nazýváme: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18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a) aerosol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544534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c) emulze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72514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b) suspenze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112109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Směsi a jejich dělení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300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420888"/>
            <a:ext cx="864096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FF00"/>
                </a:solidFill>
              </a:rPr>
              <a:t>Metoda, která využívá schopnosti některých látek  přecházet z pevného skupenství na plynné se nazývá: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18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a) destilace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14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b) sublimace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517232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c) filtrace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56045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Směsi a jejich dělení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400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393593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Roztokem není: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18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a) minerální voda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14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b) mosaz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517232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c) mléko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570330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Směsi a jejich dělení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500</a:t>
            </a:r>
            <a:endParaRPr lang="cs-CZ" sz="5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2420888"/>
            <a:ext cx="89289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FF00"/>
                </a:solidFill>
              </a:rPr>
              <a:t>Alonž se využívá při dělící metodě:</a:t>
            </a:r>
            <a:endParaRPr lang="cs-CZ" sz="4000" b="1" dirty="0">
              <a:solidFill>
                <a:srgbClr val="FFFF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18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a) destilaci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544534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c) filtraci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725144"/>
            <a:ext cx="9180512" cy="503936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0070C0"/>
                  </a:solidFill>
                </a:ln>
                <a:solidFill>
                  <a:srgbClr val="FF0000"/>
                </a:solidFill>
              </a:rPr>
              <a:t>	b) sublimaci</a:t>
            </a:r>
            <a:endParaRPr lang="cs-CZ" sz="32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3407921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Atom, molekula, sloučenina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100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321585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Částice, která se vyskytuje v obalu atomu se nazývá: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544522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c) neutron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b) proton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0050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a) elektron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03234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Atom, molekula, sloučenina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200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0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a) 3O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b) O</a:t>
            </a:r>
            <a:r>
              <a:rPr lang="cs-CZ" sz="28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2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44522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c) O</a:t>
            </a:r>
            <a:r>
              <a:rPr lang="cs-CZ" sz="28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3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  <p:sp>
        <p:nvSpPr>
          <p:cNvPr id="7" name="Obdélník 6"/>
          <p:cNvSpPr/>
          <p:nvPr/>
        </p:nvSpPr>
        <p:spPr>
          <a:xfrm>
            <a:off x="4479643" y="3244334"/>
            <a:ext cx="1847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endParaRPr lang="cs-CZ" sz="4400" b="1" dirty="0">
              <a:ln w="12700">
                <a:solidFill>
                  <a:srgbClr val="0070C0"/>
                </a:solidFill>
              </a:ln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27584" y="2564904"/>
            <a:ext cx="763255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Molekulu ozonu představuje zápis: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045922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Atom, molekula, sloučenina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300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321585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Vyber vzorec sirovodíku: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0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a) H</a:t>
            </a:r>
            <a:r>
              <a:rPr lang="cs-CZ" sz="28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2</a:t>
            </a:r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S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544522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c) SO</a:t>
            </a:r>
            <a:r>
              <a:rPr lang="cs-CZ" sz="28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2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b) CS</a:t>
            </a:r>
            <a:r>
              <a:rPr lang="cs-CZ" sz="28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2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875989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Atom, molekula, sloučenina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400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321585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Molekula tvořená čtyřmi atomy: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0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a) H</a:t>
            </a:r>
            <a:r>
              <a:rPr lang="cs-CZ" sz="28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2</a:t>
            </a:r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O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544522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c) HNO</a:t>
            </a:r>
            <a:r>
              <a:rPr lang="cs-CZ" sz="28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3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b) NH</a:t>
            </a:r>
            <a:r>
              <a:rPr lang="cs-CZ" sz="28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3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571583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Atom, molekula, sloučenina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500</a:t>
            </a:r>
            <a:endParaRPr lang="cs-CZ" sz="54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321585"/>
            <a:ext cx="86409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Částice s kladným elektrickým nábojem se nazývá: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544522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c) kation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b) molekula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005064"/>
            <a:ext cx="9180512" cy="503936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FF00"/>
                  </a:solidFill>
                </a:ln>
                <a:solidFill>
                  <a:srgbClr val="0070C0"/>
                </a:solidFill>
              </a:rPr>
              <a:t>	a) anion</a:t>
            </a:r>
            <a:endParaRPr lang="cs-CZ" sz="3200" b="1" dirty="0">
              <a:ln w="12700">
                <a:solidFill>
                  <a:srgbClr val="FFFF00"/>
                </a:solidFill>
              </a:ln>
              <a:solidFill>
                <a:srgbClr val="0070C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886079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vazba, </a:t>
            </a:r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reakce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100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060848"/>
            <a:ext cx="864096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Rozdíl elektronegativit vázaných prvků v intervalu 0,4 – 1,7 má vazba:</a:t>
            </a:r>
          </a:p>
          <a:p>
            <a:pPr algn="ctr"/>
            <a:endParaRPr lang="cs-CZ" sz="4000" b="1" dirty="0" smtClean="0">
              <a:solidFill>
                <a:srgbClr val="0070C0"/>
              </a:solidFill>
            </a:endParaRPr>
          </a:p>
          <a:p>
            <a:pPr algn="ctr"/>
            <a:endParaRPr lang="cs-CZ" sz="4000" b="1" dirty="0" smtClean="0">
              <a:solidFill>
                <a:srgbClr val="0070C0"/>
              </a:solidFill>
            </a:endParaRPr>
          </a:p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r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18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a) iontová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b) nepolární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44534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c) polární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2609867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vazba, </a:t>
            </a:r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reakce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200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2708920"/>
            <a:ext cx="86409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Při chemické reakci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400518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a) dochází ke změně skupenství látek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b) dochází ke změně chemických vazeb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544534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c) nedochází k žádným změnám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81595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vazba, </a:t>
            </a:r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reakce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300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0" y="2060848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Při reakci skladné vzniká z výchozích látek: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544534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c) jeden produkt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72526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b) více produktů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00506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a) směs pevných látek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557078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vazba, </a:t>
            </a:r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reakce</a:t>
            </a:r>
          </a:p>
          <a:p>
            <a:pPr algn="ctr"/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400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2008" y="2865130"/>
            <a:ext cx="9036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Inhibitory jsou: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544534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c)látky, které neovlivní chemickou reakci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077192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a) katalyzátory  pozitivní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797272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b) katalyzátory negativní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405612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882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0" y="476792"/>
            <a:ext cx="9144000" cy="158405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vazba, </a:t>
            </a:r>
            <a:r>
              <a:rPr lang="cs-CZ" sz="5400" b="1" dirty="0" err="1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chem</a:t>
            </a:r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. reakce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  <a:p>
            <a:pPr algn="ctr"/>
            <a:r>
              <a:rPr lang="cs-CZ" sz="54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500</a:t>
            </a:r>
            <a:endParaRPr lang="cs-CZ" sz="54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2008" y="2066072"/>
            <a:ext cx="9036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rgbClr val="0070C0"/>
                </a:solidFill>
              </a:rPr>
              <a:t>Reakce, při které se uvolňuje teplo se nazývá: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-36512" y="5445344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c) rozkladná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077192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a) exotermická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0" y="4797272"/>
            <a:ext cx="9180512" cy="503936"/>
          </a:xfrm>
          <a:prstGeom prst="rect">
            <a:avLst/>
          </a:prstGeom>
          <a:solidFill>
            <a:srgbClr val="0070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dirty="0" smtClean="0">
                <a:ln w="12700">
                  <a:solidFill>
                    <a:srgbClr val="FF0000"/>
                  </a:solidFill>
                </a:ln>
                <a:solidFill>
                  <a:srgbClr val="FFFF00"/>
                </a:solidFill>
              </a:rPr>
              <a:t>	b) endotermická</a:t>
            </a:r>
            <a:endParaRPr lang="cs-CZ" sz="3200" b="1" dirty="0">
              <a:ln w="12700">
                <a:solidFill>
                  <a:srgbClr val="FF0000"/>
                </a:solidFill>
              </a:ln>
              <a:solidFill>
                <a:srgbClr val="FFFF00"/>
              </a:solidFill>
            </a:endParaRPr>
          </a:p>
        </p:txBody>
      </p:sp>
      <p:sp>
        <p:nvSpPr>
          <p:cNvPr id="9" name="Obdélník 8">
            <a:hlinkClick r:id="rId2" action="ppaction://hlinksldjump"/>
          </p:cNvPr>
          <p:cNvSpPr/>
          <p:nvPr/>
        </p:nvSpPr>
        <p:spPr>
          <a:xfrm>
            <a:off x="3347864" y="6093296"/>
            <a:ext cx="2448272" cy="692696"/>
          </a:xfrm>
          <a:prstGeom prst="rect">
            <a:avLst/>
          </a:prstGeom>
          <a:ln>
            <a:noFill/>
          </a:ln>
          <a:effectLst>
            <a:softEdge rad="317500"/>
          </a:effectLst>
          <a:scene3d>
            <a:camera prst="orthographicFront">
              <a:rot lat="0" lon="0" rev="0"/>
            </a:camera>
            <a:lightRig rig="chilly" dir="t">
              <a:rot lat="0" lon="0" rev="18480000"/>
            </a:lightRig>
          </a:scene3d>
          <a:sp3d prstMaterial="clear">
            <a:bevelT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/>
              <a:t>MENU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3669757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 advClick="0">
        <p:fade/>
      </p:transition>
    </mc:Choice>
    <mc:Fallback xmlns=""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r>
              <a:rPr lang="cs-CZ" b="1" dirty="0" smtClean="0"/>
              <a:t>Soutěžní hra je vlastní tvorbou autora.</a:t>
            </a:r>
            <a:endParaRPr lang="cs-CZ" dirty="0" smtClean="0"/>
          </a:p>
          <a:p>
            <a:r>
              <a:rPr lang="cs-CZ" b="1" dirty="0" smtClean="0"/>
              <a:t>Mgr. Jaroslava Broumová</a:t>
            </a:r>
            <a:endParaRPr lang="cs-CZ" dirty="0" smtClean="0"/>
          </a:p>
          <a:p>
            <a:r>
              <a:rPr lang="cs-CZ" b="1" dirty="0" smtClean="0"/>
              <a:t>Školní 1 000, Nové Město nad Metují (PSČ: 549 01)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364</Words>
  <Application>Microsoft Office PowerPoint</Application>
  <PresentationFormat>Předvádění na obrazovce (4:3)</PresentationFormat>
  <Paragraphs>155</Paragraphs>
  <Slides>19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Josef Rydlo</dc:creator>
  <cp:lastModifiedBy>Správce</cp:lastModifiedBy>
  <cp:revision>64</cp:revision>
  <dcterms:created xsi:type="dcterms:W3CDTF">2013-02-05T03:42:50Z</dcterms:created>
  <dcterms:modified xsi:type="dcterms:W3CDTF">2013-06-04T16:47:53Z</dcterms:modified>
</cp:coreProperties>
</file>