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tags/tag3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95" r:id="rId3"/>
    <p:sldId id="259" r:id="rId4"/>
    <p:sldId id="261" r:id="rId5"/>
    <p:sldId id="287" r:id="rId6"/>
    <p:sldId id="288" r:id="rId7"/>
    <p:sldId id="289" r:id="rId8"/>
    <p:sldId id="290" r:id="rId9"/>
    <p:sldId id="291" r:id="rId10"/>
    <p:sldId id="292" r:id="rId11"/>
    <p:sldId id="293" r:id="rId12"/>
    <p:sldId id="294" r:id="rId13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cs-CZ"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79CC93D-E52E-4D84-901B-11D7331DD495}">
          <p14:sldIdLst>
            <p14:sldId id="295"/>
            <p14:sldId id="259"/>
            <p14:sldId id="261"/>
            <p14:sldId id="287"/>
            <p14:sldId id="288"/>
            <p14:sldId id="289"/>
            <p14:sldId id="290"/>
            <p14:sldId id="291"/>
            <p14:sldId id="292"/>
            <p14:sldId id="293"/>
            <p14:sldId id="294"/>
          </p14:sldIdLst>
        </p14:section>
        <p14:section name="Dodatek" id="{3F78B471-41DA-46F2-A8E4-97E471896AB3}">
          <p14:sldIdLst/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utor" initials="A" lastIdx="0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79EF7F"/>
    <a:srgbClr val="F4F84E"/>
    <a:srgbClr val="003300"/>
    <a:srgbClr val="009ED6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96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74" autoAdjust="0"/>
    <p:restoredTop sz="88595" autoAdjust="0"/>
  </p:normalViewPr>
  <p:slideViewPr>
    <p:cSldViewPr>
      <p:cViewPr>
        <p:scale>
          <a:sx n="96" d="100"/>
          <a:sy n="96" d="100"/>
        </p:scale>
        <p:origin x="-648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54" d="100"/>
        <a:sy n="154" d="100"/>
      </p:scale>
      <p:origin x="0" y="0"/>
    </p:cViewPr>
  </p:sorterViewPr>
  <p:notesViewPr>
    <p:cSldViewPr>
      <p:cViewPr varScale="1">
        <p:scale>
          <a:sx n="57" d="100"/>
          <a:sy n="57" d="100"/>
        </p:scale>
        <p:origin x="-2520" y="-96"/>
      </p:cViewPr>
      <p:guideLst>
        <p:guide orient="horz" pos="2141"/>
        <p:guide pos="3127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latinLnBrk="0">
              <a:defRPr lang="cs-CZ" sz="1200"/>
            </a:lvl1pPr>
          </a:lstStyle>
          <a:p>
            <a:endParaRPr lang="cs-CZ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latinLnBrk="0">
              <a:defRPr lang="cs-CZ" sz="1200"/>
            </a:lvl1pPr>
          </a:lstStyle>
          <a:p>
            <a:fld id="{D83FDC75-7F73-4A4A-A77C-09AADF00E0EA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latinLnBrk="0">
              <a:defRPr lang="cs-CZ" sz="1200"/>
            </a:lvl1pPr>
          </a:lstStyle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latinLnBrk="0">
              <a:defRPr lang="cs-CZ" sz="1200"/>
            </a:lvl1pPr>
          </a:lstStyle>
          <a:p>
            <a:fld id="{459226BF-1F13-42D3-80DC-373E7ADD1EB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664238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latinLnBrk="0">
              <a:defRPr lang="cs-CZ"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latinLnBrk="0">
              <a:defRPr lang="cs-CZ" sz="1200"/>
            </a:lvl1pPr>
          </a:lstStyle>
          <a:p>
            <a:fld id="{48AEF76B-3757-4A0B-AF93-28494465C1DD}" type="datetimeFigureOut">
              <a:pPr/>
              <a:t>12/17/2009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4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Po kliknutí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latinLnBrk="0">
              <a:defRPr lang="cs-CZ"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latinLnBrk="0">
              <a:defRPr lang="cs-CZ" sz="1200"/>
            </a:lvl1pPr>
          </a:lstStyle>
          <a:p>
            <a:fld id="{75693FD4-8F83-4EF7-AC3F-0DC0388986B0}" type="slidenum"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9547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lang="cs-CZ"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/>
              <a:t>Před vyslovením</a:t>
            </a:r>
            <a:r>
              <a:rPr lang="cs-CZ" baseline="0" dirty="0" smtClean="0"/>
              <a:t> Pythagorovy věty je zařazeno rychlé zopakování pravoúhlého trojúhelníku.</a:t>
            </a:r>
            <a:endParaRPr lang="cs-CZ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6EAC7D-5A89-47C2-8ABA-56C9C2DEF7A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Vysvětlení Pythagorovy věty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414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5693FD4-8F83-4EF7-AC3F-0DC0388986B0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85463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590800" y="2286000"/>
            <a:ext cx="6180224" cy="1470025"/>
          </a:xfrm>
        </p:spPr>
        <p:txBody>
          <a:bodyPr anchor="t"/>
          <a:lstStyle>
            <a:lvl1pPr algn="r" latinLnBrk="0">
              <a:defRPr lang="cs-CZ" b="1" cap="small" baseline="0">
                <a:solidFill>
                  <a:srgbClr val="003300"/>
                </a:solidFill>
              </a:defRPr>
            </a:lvl1pPr>
          </a:lstStyle>
          <a:p>
            <a:r>
              <a:rPr lang="cs-CZ"/>
              <a:t>Po kliknutí lze upravit styl předlohy nadpisů.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400" y="4038600"/>
            <a:ext cx="4772528" cy="990600"/>
          </a:xfrm>
        </p:spPr>
        <p:txBody>
          <a:bodyPr>
            <a:normAutofit/>
          </a:bodyPr>
          <a:lstStyle>
            <a:lvl1pPr marL="0" indent="0" algn="r" latinLnBrk="0">
              <a:buNone/>
              <a:defRPr lang="cs-CZ" sz="2000" b="0">
                <a:solidFill>
                  <a:schemeClr val="tx1"/>
                </a:solidFill>
                <a:latin typeface="Georgia" pitchFamily="18" charset="0"/>
              </a:defRPr>
            </a:lvl1pPr>
            <a:lvl2pPr marL="4572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 latinLnBrk="0">
              <a:buNone/>
              <a:defRPr lang="cs-CZ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1251"/>
            <a:ext cx="3721618" cy="6858000"/>
          </a:xfrm>
          <a:prstGeom prst="rect">
            <a:avLst/>
          </a:prstGeom>
        </p:spPr>
      </p:pic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858000" y="5105400"/>
            <a:ext cx="1828800" cy="990600"/>
          </a:xfrm>
        </p:spPr>
        <p:txBody>
          <a:bodyPr>
            <a:normAutofit/>
          </a:bodyPr>
          <a:lstStyle>
            <a:lvl1pPr marL="0" indent="0" algn="ctr" latinLnBrk="0">
              <a:buNone/>
              <a:defRPr lang="cs-CZ" sz="2000" baseline="0"/>
            </a:lvl1pPr>
          </a:lstStyle>
          <a:p>
            <a:r>
              <a:rPr lang="cs-CZ"/>
              <a:t>Logo společnosti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rot="5400000">
            <a:off x="3161049" y="-3176815"/>
            <a:ext cx="2819400" cy="917303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0" y="3048000"/>
            <a:ext cx="4343400" cy="1362075"/>
          </a:xfrm>
        </p:spPr>
        <p:txBody>
          <a:bodyPr anchor="b" anchorCtr="0"/>
          <a:lstStyle>
            <a:lvl1pPr algn="l" latinLnBrk="0">
              <a:defRPr lang="cs-CZ" sz="4000" b="1" cap="small" baseline="0">
                <a:solidFill>
                  <a:srgbClr val="003300"/>
                </a:solidFill>
              </a:defRPr>
            </a:lvl1pPr>
          </a:lstStyle>
          <a:p>
            <a:r>
              <a:rPr lang="cs-CZ" sz="3500"/>
              <a:t>Po kliknutí lze upravit styl předlohy nadpisů.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  <p:sp>
        <p:nvSpPr>
          <p:cNvPr id="10" name="Picture Placeholder 9"/>
          <p:cNvSpPr>
            <a:spLocks noGrp="1"/>
          </p:cNvSpPr>
          <p:nvPr>
            <p:ph type="pic" sz="quarter" idx="13" hasCustomPrompt="1"/>
          </p:nvPr>
        </p:nvSpPr>
        <p:spPr>
          <a:xfrm>
            <a:off x="6781800" y="5334000"/>
            <a:ext cx="2133600" cy="990600"/>
          </a:xfrm>
        </p:spPr>
        <p:txBody>
          <a:bodyPr>
            <a:normAutofit/>
          </a:bodyPr>
          <a:lstStyle>
            <a:lvl1pPr marL="0" indent="0" algn="ctr" latinLnBrk="0">
              <a:buNone/>
              <a:defRPr lang="cs-CZ" sz="1800"/>
            </a:lvl1pPr>
          </a:lstStyle>
          <a:p>
            <a:r>
              <a:rPr lang="cs-CZ"/>
              <a:t>Logo společnosti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2000" y="269632"/>
            <a:ext cx="8077200" cy="1143000"/>
          </a:xfrm>
        </p:spPr>
        <p:txBody>
          <a:bodyPr anchor="ctr" anchorCtr="0"/>
          <a:lstStyle>
            <a:lvl1pPr algn="l" latinLnBrk="0">
              <a:defRPr lang="cs-CZ"/>
            </a:lvl1pPr>
          </a:lstStyle>
          <a:p>
            <a:r>
              <a:rPr lang="cs-CZ"/>
              <a:t>Po kliknutí lze upravit styl předlohy nadpisů.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1596413"/>
            <a:ext cx="8077200" cy="4297363"/>
          </a:xfrm>
        </p:spPr>
        <p:txBody>
          <a:bodyPr>
            <a:normAutofit/>
          </a:bodyPr>
          <a:lstStyle>
            <a:lvl1pPr latinLnBrk="0">
              <a:defRPr lang="cs-CZ" sz="3200">
                <a:latin typeface="+mn-lt"/>
              </a:defRPr>
            </a:lvl1pPr>
            <a:lvl2pPr latinLnBrk="0">
              <a:defRPr lang="cs-CZ" sz="2800">
                <a:latin typeface="+mn-lt"/>
              </a:defRPr>
            </a:lvl2pPr>
            <a:lvl3pPr latinLnBrk="0">
              <a:defRPr lang="cs-CZ" sz="2400">
                <a:latin typeface="+mn-lt"/>
              </a:defRPr>
            </a:lvl3pPr>
            <a:lvl4pPr latinLnBrk="0">
              <a:defRPr lang="cs-CZ" sz="2400">
                <a:latin typeface="+mn-lt"/>
              </a:defRPr>
            </a:lvl4pPr>
            <a:lvl5pPr latinLnBrk="0">
              <a:defRPr lang="cs-CZ" sz="2400">
                <a:latin typeface="+mn-lt"/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600200"/>
            <a:ext cx="4038600" cy="4525963"/>
          </a:xfrm>
        </p:spPr>
        <p:txBody>
          <a:bodyPr/>
          <a:lstStyle>
            <a:lvl1pPr latinLnBrk="0">
              <a:defRPr lang="cs-CZ" sz="2800"/>
            </a:lvl1pPr>
            <a:lvl2pPr latinLnBrk="0">
              <a:defRPr lang="cs-CZ" sz="2400"/>
            </a:lvl2pPr>
            <a:lvl3pPr latinLnBrk="0">
              <a:defRPr lang="cs-CZ" sz="2000"/>
            </a:lvl3pPr>
            <a:lvl4pPr latinLnBrk="0">
              <a:defRPr lang="cs-CZ" sz="1800"/>
            </a:lvl4pPr>
            <a:lvl5pPr latinLnBrk="0">
              <a:defRPr lang="cs-CZ" sz="1800"/>
            </a:lvl5pPr>
            <a:lvl6pPr latinLnBrk="0">
              <a:defRPr lang="cs-CZ" sz="1800"/>
            </a:lvl6pPr>
            <a:lvl7pPr latinLnBrk="0">
              <a:defRPr lang="cs-CZ" sz="1800"/>
            </a:lvl7pPr>
            <a:lvl8pPr latinLnBrk="0">
              <a:defRPr lang="cs-CZ" sz="1800"/>
            </a:lvl8pPr>
            <a:lvl9pPr latinLnBrk="0">
              <a:defRPr lang="cs-CZ"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4038600" cy="4525963"/>
          </a:xfrm>
        </p:spPr>
        <p:txBody>
          <a:bodyPr/>
          <a:lstStyle>
            <a:lvl1pPr latinLnBrk="0">
              <a:defRPr lang="cs-CZ" sz="2800"/>
            </a:lvl1pPr>
            <a:lvl2pPr latinLnBrk="0">
              <a:defRPr lang="cs-CZ" sz="2400"/>
            </a:lvl2pPr>
            <a:lvl3pPr latinLnBrk="0">
              <a:defRPr lang="cs-CZ" sz="2000"/>
            </a:lvl3pPr>
            <a:lvl4pPr latinLnBrk="0">
              <a:defRPr lang="cs-CZ" sz="1800"/>
            </a:lvl4pPr>
            <a:lvl5pPr latinLnBrk="0">
              <a:defRPr lang="cs-CZ" sz="1800"/>
            </a:lvl5pPr>
            <a:lvl6pPr latinLnBrk="0">
              <a:defRPr lang="cs-CZ" sz="1800"/>
            </a:lvl6pPr>
            <a:lvl7pPr latinLnBrk="0">
              <a:defRPr lang="cs-CZ" sz="1800"/>
            </a:lvl7pPr>
            <a:lvl8pPr latinLnBrk="0">
              <a:defRPr lang="cs-CZ" sz="1800"/>
            </a:lvl8pPr>
            <a:lvl9pPr latinLnBrk="0">
              <a:defRPr lang="cs-CZ"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latinLnBrk="0">
              <a:defRPr lang="cs-CZ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4040188" cy="639762"/>
          </a:xfrm>
        </p:spPr>
        <p:txBody>
          <a:bodyPr anchor="b"/>
          <a:lstStyle>
            <a:lvl1pPr marL="0" indent="0" latinLnBrk="0">
              <a:buNone/>
              <a:defRPr lang="cs-CZ" sz="2400" b="1"/>
            </a:lvl1pPr>
            <a:lvl2pPr marL="457200" indent="0" latinLnBrk="0">
              <a:buNone/>
              <a:defRPr lang="cs-CZ" sz="2000" b="1"/>
            </a:lvl2pPr>
            <a:lvl3pPr marL="914400" indent="0" latinLnBrk="0">
              <a:buNone/>
              <a:defRPr lang="cs-CZ" sz="1800" b="1"/>
            </a:lvl3pPr>
            <a:lvl4pPr marL="1371600" indent="0" latinLnBrk="0">
              <a:buNone/>
              <a:defRPr lang="cs-CZ" sz="1600" b="1"/>
            </a:lvl4pPr>
            <a:lvl5pPr marL="1828800" indent="0" latinLnBrk="0">
              <a:buNone/>
              <a:defRPr lang="cs-CZ" sz="1600" b="1"/>
            </a:lvl5pPr>
            <a:lvl6pPr marL="2286000" indent="0" latinLnBrk="0">
              <a:buNone/>
              <a:defRPr lang="cs-CZ" sz="1600" b="1"/>
            </a:lvl6pPr>
            <a:lvl7pPr marL="2743200" indent="0" latinLnBrk="0">
              <a:buNone/>
              <a:defRPr lang="cs-CZ" sz="1600" b="1"/>
            </a:lvl7pPr>
            <a:lvl8pPr marL="3200400" indent="0" latinLnBrk="0">
              <a:buNone/>
              <a:defRPr lang="cs-CZ" sz="1600" b="1"/>
            </a:lvl8pPr>
            <a:lvl9pPr marL="3657600" indent="0" latinLnBrk="0">
              <a:buNone/>
              <a:defRPr lang="cs-CZ"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174875"/>
            <a:ext cx="4040188" cy="3951288"/>
          </a:xfrm>
        </p:spPr>
        <p:txBody>
          <a:bodyPr/>
          <a:lstStyle>
            <a:lvl1pPr latinLnBrk="0">
              <a:defRPr lang="cs-CZ" sz="2400"/>
            </a:lvl1pPr>
            <a:lvl2pPr latinLnBrk="0">
              <a:defRPr lang="cs-CZ" sz="2000"/>
            </a:lvl2pPr>
            <a:lvl3pPr latinLnBrk="0">
              <a:defRPr lang="cs-CZ" sz="1800"/>
            </a:lvl3pPr>
            <a:lvl4pPr latinLnBrk="0">
              <a:defRPr lang="cs-CZ" sz="1600"/>
            </a:lvl4pPr>
            <a:lvl5pPr latinLnBrk="0">
              <a:defRPr lang="cs-CZ" sz="1600"/>
            </a:lvl5pPr>
            <a:lvl6pPr latinLnBrk="0">
              <a:defRPr lang="cs-CZ" sz="1600"/>
            </a:lvl6pPr>
            <a:lvl7pPr latinLnBrk="0">
              <a:defRPr lang="cs-CZ" sz="1600"/>
            </a:lvl7pPr>
            <a:lvl8pPr latinLnBrk="0">
              <a:defRPr lang="cs-CZ" sz="1600"/>
            </a:lvl8pPr>
            <a:lvl9pPr latinLnBrk="0">
              <a:defRPr lang="cs-CZ"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73625" y="1535113"/>
            <a:ext cx="4041775" cy="639762"/>
          </a:xfrm>
        </p:spPr>
        <p:txBody>
          <a:bodyPr anchor="b"/>
          <a:lstStyle>
            <a:lvl1pPr marL="0" indent="0" latinLnBrk="0">
              <a:buNone/>
              <a:defRPr lang="cs-CZ" sz="2400" b="1"/>
            </a:lvl1pPr>
            <a:lvl2pPr marL="457200" indent="0" latinLnBrk="0">
              <a:buNone/>
              <a:defRPr lang="cs-CZ" sz="2000" b="1"/>
            </a:lvl2pPr>
            <a:lvl3pPr marL="914400" indent="0" latinLnBrk="0">
              <a:buNone/>
              <a:defRPr lang="cs-CZ" sz="1800" b="1"/>
            </a:lvl3pPr>
            <a:lvl4pPr marL="1371600" indent="0" latinLnBrk="0">
              <a:buNone/>
              <a:defRPr lang="cs-CZ" sz="1600" b="1"/>
            </a:lvl4pPr>
            <a:lvl5pPr marL="1828800" indent="0" latinLnBrk="0">
              <a:buNone/>
              <a:defRPr lang="cs-CZ" sz="1600" b="1"/>
            </a:lvl5pPr>
            <a:lvl6pPr marL="2286000" indent="0" latinLnBrk="0">
              <a:buNone/>
              <a:defRPr lang="cs-CZ" sz="1600" b="1"/>
            </a:lvl6pPr>
            <a:lvl7pPr marL="2743200" indent="0" latinLnBrk="0">
              <a:buNone/>
              <a:defRPr lang="cs-CZ" sz="1600" b="1"/>
            </a:lvl7pPr>
            <a:lvl8pPr marL="3200400" indent="0" latinLnBrk="0">
              <a:buNone/>
              <a:defRPr lang="cs-CZ" sz="1600" b="1"/>
            </a:lvl8pPr>
            <a:lvl9pPr marL="3657600" indent="0" latinLnBrk="0">
              <a:buNone/>
              <a:defRPr lang="cs-CZ"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73625" y="2174875"/>
            <a:ext cx="4041775" cy="3951288"/>
          </a:xfrm>
        </p:spPr>
        <p:txBody>
          <a:bodyPr/>
          <a:lstStyle>
            <a:lvl1pPr latinLnBrk="0">
              <a:defRPr lang="cs-CZ" sz="2400"/>
            </a:lvl1pPr>
            <a:lvl2pPr latinLnBrk="0">
              <a:defRPr lang="cs-CZ" sz="2000"/>
            </a:lvl2pPr>
            <a:lvl3pPr latinLnBrk="0">
              <a:defRPr lang="cs-CZ" sz="1800"/>
            </a:lvl3pPr>
            <a:lvl4pPr latinLnBrk="0">
              <a:defRPr lang="cs-CZ" sz="1600"/>
            </a:lvl4pPr>
            <a:lvl5pPr latinLnBrk="0">
              <a:defRPr lang="cs-CZ" sz="1600"/>
            </a:lvl5pPr>
            <a:lvl6pPr latinLnBrk="0">
              <a:defRPr lang="cs-CZ" sz="1600"/>
            </a:lvl6pPr>
            <a:lvl7pPr latinLnBrk="0">
              <a:defRPr lang="cs-CZ" sz="1600"/>
            </a:lvl7pPr>
            <a:lvl8pPr latinLnBrk="0">
              <a:defRPr lang="cs-CZ" sz="1600"/>
            </a:lvl8pPr>
            <a:lvl9pPr latinLnBrk="0">
              <a:defRPr lang="cs-CZ"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3008313" cy="1162050"/>
          </a:xfrm>
        </p:spPr>
        <p:txBody>
          <a:bodyPr anchor="b"/>
          <a:lstStyle>
            <a:lvl1pPr algn="l" latinLnBrk="0">
              <a:defRPr lang="cs-CZ"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650" y="273050"/>
            <a:ext cx="5111750" cy="5853113"/>
          </a:xfrm>
        </p:spPr>
        <p:txBody>
          <a:bodyPr/>
          <a:lstStyle>
            <a:lvl1pPr latinLnBrk="0">
              <a:defRPr lang="cs-CZ" sz="3200"/>
            </a:lvl1pPr>
            <a:lvl2pPr latinLnBrk="0">
              <a:defRPr lang="cs-CZ" sz="2800"/>
            </a:lvl2pPr>
            <a:lvl3pPr latinLnBrk="0">
              <a:defRPr lang="cs-CZ" sz="2400"/>
            </a:lvl3pPr>
            <a:lvl4pPr latinLnBrk="0">
              <a:defRPr lang="cs-CZ" sz="2000"/>
            </a:lvl4pPr>
            <a:lvl5pPr latinLnBrk="0">
              <a:defRPr lang="cs-CZ" sz="2000"/>
            </a:lvl5pPr>
            <a:lvl6pPr latinLnBrk="0">
              <a:defRPr lang="cs-CZ" sz="2000"/>
            </a:lvl6pPr>
            <a:lvl7pPr latinLnBrk="0">
              <a:defRPr lang="cs-CZ" sz="2000"/>
            </a:lvl7pPr>
            <a:lvl8pPr latinLnBrk="0">
              <a:defRPr lang="cs-CZ" sz="2000"/>
            </a:lvl8pPr>
            <a:lvl9pPr latinLnBrk="0">
              <a:defRPr lang="cs-CZ"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1435100"/>
            <a:ext cx="3008313" cy="4691063"/>
          </a:xfrm>
        </p:spPr>
        <p:txBody>
          <a:bodyPr/>
          <a:lstStyle>
            <a:lvl1pPr marL="0" indent="0" latinLnBrk="0">
              <a:buNone/>
              <a:defRPr lang="cs-CZ" sz="1400"/>
            </a:lvl1pPr>
            <a:lvl2pPr marL="457200" indent="0" latinLnBrk="0">
              <a:buNone/>
              <a:defRPr lang="cs-CZ" sz="1200"/>
            </a:lvl2pPr>
            <a:lvl3pPr marL="914400" indent="0" latinLnBrk="0">
              <a:buNone/>
              <a:defRPr lang="cs-CZ" sz="1000"/>
            </a:lvl3pPr>
            <a:lvl4pPr marL="1371600" indent="0" latinLnBrk="0">
              <a:buNone/>
              <a:defRPr lang="cs-CZ" sz="900"/>
            </a:lvl4pPr>
            <a:lvl5pPr marL="1828800" indent="0" latinLnBrk="0">
              <a:buNone/>
              <a:defRPr lang="cs-CZ" sz="900"/>
            </a:lvl5pPr>
            <a:lvl6pPr marL="2286000" indent="0" latinLnBrk="0">
              <a:buNone/>
              <a:defRPr lang="cs-CZ" sz="900"/>
            </a:lvl6pPr>
            <a:lvl7pPr marL="2743200" indent="0" latinLnBrk="0">
              <a:buNone/>
              <a:defRPr lang="cs-CZ" sz="900"/>
            </a:lvl7pPr>
            <a:lvl8pPr marL="3200400" indent="0" latinLnBrk="0">
              <a:buNone/>
              <a:defRPr lang="cs-CZ" sz="900"/>
            </a:lvl8pPr>
            <a:lvl9pPr marL="3657600" indent="0" latinLnBrk="0">
              <a:buNone/>
              <a:defRPr lang="cs-CZ"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 latinLnBrk="0">
              <a:defRPr lang="cs-CZ"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 latinLnBrk="0">
              <a:buNone/>
              <a:defRPr lang="cs-CZ" sz="3200"/>
            </a:lvl1pPr>
            <a:lvl2pPr marL="457200" indent="0" latinLnBrk="0">
              <a:buNone/>
              <a:defRPr lang="cs-CZ" sz="2800"/>
            </a:lvl2pPr>
            <a:lvl3pPr marL="914400" indent="0" latinLnBrk="0">
              <a:buNone/>
              <a:defRPr lang="cs-CZ" sz="2400"/>
            </a:lvl3pPr>
            <a:lvl4pPr marL="1371600" indent="0" latinLnBrk="0">
              <a:buNone/>
              <a:defRPr lang="cs-CZ" sz="2000"/>
            </a:lvl4pPr>
            <a:lvl5pPr marL="1828800" indent="0" latinLnBrk="0">
              <a:buNone/>
              <a:defRPr lang="cs-CZ" sz="2000"/>
            </a:lvl5pPr>
            <a:lvl6pPr marL="2286000" indent="0" latinLnBrk="0">
              <a:buNone/>
              <a:defRPr lang="cs-CZ" sz="2000"/>
            </a:lvl6pPr>
            <a:lvl7pPr marL="2743200" indent="0" latinLnBrk="0">
              <a:buNone/>
              <a:defRPr lang="cs-CZ" sz="2000"/>
            </a:lvl7pPr>
            <a:lvl8pPr marL="3200400" indent="0" latinLnBrk="0">
              <a:buNone/>
              <a:defRPr lang="cs-CZ" sz="2000"/>
            </a:lvl8pPr>
            <a:lvl9pPr marL="3657600" indent="0" latinLnBrk="0">
              <a:buNone/>
              <a:defRPr lang="cs-CZ"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 latinLnBrk="0">
              <a:buNone/>
              <a:defRPr lang="cs-CZ" sz="1400"/>
            </a:lvl1pPr>
            <a:lvl2pPr marL="457200" indent="0" latinLnBrk="0">
              <a:buNone/>
              <a:defRPr lang="cs-CZ" sz="1200"/>
            </a:lvl2pPr>
            <a:lvl3pPr marL="914400" indent="0" latinLnBrk="0">
              <a:buNone/>
              <a:defRPr lang="cs-CZ" sz="1000"/>
            </a:lvl3pPr>
            <a:lvl4pPr marL="1371600" indent="0" latinLnBrk="0">
              <a:buNone/>
              <a:defRPr lang="cs-CZ" sz="900"/>
            </a:lvl4pPr>
            <a:lvl5pPr marL="1828800" indent="0" latinLnBrk="0">
              <a:buNone/>
              <a:defRPr lang="cs-CZ" sz="900"/>
            </a:lvl5pPr>
            <a:lvl6pPr marL="2286000" indent="0" latinLnBrk="0">
              <a:buNone/>
              <a:defRPr lang="cs-CZ" sz="900"/>
            </a:lvl6pPr>
            <a:lvl7pPr marL="2743200" indent="0" latinLnBrk="0">
              <a:buNone/>
              <a:defRPr lang="cs-CZ" sz="900"/>
            </a:lvl7pPr>
            <a:lvl8pPr marL="3200400" indent="0" latinLnBrk="0">
              <a:buNone/>
              <a:defRPr lang="cs-CZ" sz="900"/>
            </a:lvl8pPr>
            <a:lvl9pPr marL="3657600" indent="0" latinLnBrk="0">
              <a:buNone/>
              <a:defRPr lang="cs-CZ"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274638"/>
            <a:ext cx="5867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ouze pozad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>
          <a:xfrm>
            <a:off x="762000" y="6356350"/>
            <a:ext cx="2133600" cy="365125"/>
          </a:xfrm>
        </p:spPr>
        <p:txBody>
          <a:bodyPr/>
          <a:lstStyle/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3528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05600" y="6356350"/>
            <a:ext cx="2133600" cy="365125"/>
          </a:xfrm>
        </p:spPr>
        <p:txBody>
          <a:bodyPr/>
          <a:lstStyle/>
          <a:p>
            <a:fld id="{33D6E5A2-EC83-451F-A719-9AC1370DD5CF}" type="slidenum"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43" y="0"/>
            <a:ext cx="9100457" cy="6879771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274638"/>
            <a:ext cx="80772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Po kliknutí lze upravit styl předlohy nadpisů.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1600200"/>
            <a:ext cx="8077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latinLnBrk="0">
              <a:defRPr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7B281C-5159-4971-8228-52B9A72E9ED2}" type="datetimeFigureOut">
              <a:pPr/>
              <a:t>12/17/2009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528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latinLnBrk="0">
              <a:defRPr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056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latinLnBrk="0">
              <a:defRPr lang="cs-CZ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D6E5A2-EC83-451F-A719-9AC1370DD5CF}" type="slidenum">
              <a:pPr/>
              <a:t>‹#›</a:t>
            </a:fld>
            <a:endParaRPr lang="cs-CZ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-152400" y="-109183"/>
            <a:ext cx="818707" cy="7083189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3" r:id="rId5"/>
    <p:sldLayoutId id="2147483656" r:id="rId6"/>
    <p:sldLayoutId id="2147483657" r:id="rId7"/>
    <p:sldLayoutId id="2147483658" r:id="rId8"/>
    <p:sldLayoutId id="2147483659" r:id="rId9"/>
    <p:sldLayoutId id="2147483654" r:id="rId10"/>
    <p:sldLayoutId id="2147483655" r:id="rId11"/>
    <p:sldLayoutId id="2147483663" r:id="rId12"/>
  </p:sldLayoutIdLst>
  <p:transition spd="slow">
    <p:wipe dir="d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lang="cs-CZ"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lang="cs-CZ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lang="cs-CZ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lang="cs-CZ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lang="cs-CZ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lang="cs-CZ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lang="cs-CZ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lang="cs-CZ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lang="cs-CZ"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3.xml"/><Relationship Id="rId1" Type="http://schemas.openxmlformats.org/officeDocument/2006/relationships/tags" Target="../tags/tag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9491198"/>
              </p:ext>
            </p:extLst>
          </p:nvPr>
        </p:nvGraphicFramePr>
        <p:xfrm>
          <a:off x="755576" y="1484781"/>
          <a:ext cx="8136904" cy="5112572"/>
        </p:xfrm>
        <a:graphic>
          <a:graphicData uri="http://schemas.openxmlformats.org/drawingml/2006/table">
            <a:tbl>
              <a:tblPr firstRow="1" firstCol="1" bandRow="1">
                <a:tableStyleId>{5FD0F851-EC5A-4D38-B0AD-8093EC10F338}</a:tableStyleId>
              </a:tblPr>
              <a:tblGrid>
                <a:gridCol w="2232248"/>
                <a:gridCol w="5904656"/>
              </a:tblGrid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VY_32_INOVACE_MA_8A_12I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Nové Město nad Metují, Školní 1000, okres Náchod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Milena Vacková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2330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okruh, předmět: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Využívání informačních a komunikačních technologií, Matematika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Pythagorova věta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CZ.1.07/1.4.00/21.2336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676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3. 10. 2012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155193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Výkladová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hodina, prezentace v programu Power Point, která žáky seznámí s pojmem Pythagorova věta, výpočet  přepony a odvěsny v pravoúhlém trojúhelníku. Prezentace promítána projektorem na interaktivní tabuli.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949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5197223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ln>
                  <a:solidFill>
                    <a:srgbClr val="003300"/>
                  </a:solidFill>
                </a:ln>
                <a:solidFill>
                  <a:srgbClr val="009ED6"/>
                </a:solidFill>
                <a:latin typeface="Times New Roman" pitchFamily="18" charset="0"/>
                <a:cs typeface="Times New Roman" pitchFamily="18" charset="0"/>
              </a:rPr>
              <a:t>Pythagorova věta</a:t>
            </a:r>
            <a:endParaRPr lang="cs-CZ" sz="6000" dirty="0">
              <a:ln>
                <a:solidFill>
                  <a:srgbClr val="003300"/>
                </a:solidFill>
              </a:ln>
              <a:solidFill>
                <a:srgbClr val="009ED6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 txBox="1">
            <a:spLocks/>
          </p:cNvSpPr>
          <p:nvPr/>
        </p:nvSpPr>
        <p:spPr>
          <a:xfrm>
            <a:off x="990600" y="260649"/>
            <a:ext cx="7829872" cy="11871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Pythagorova věta vyjadřuje vztah mezi odvěsnami a přeponou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pravoúhlého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trojúhelníku.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4" name="Skupina 33"/>
          <p:cNvGrpSpPr/>
          <p:nvPr/>
        </p:nvGrpSpPr>
        <p:grpSpPr>
          <a:xfrm>
            <a:off x="4920871" y="1744587"/>
            <a:ext cx="2364279" cy="1182728"/>
            <a:chOff x="4920871" y="1744587"/>
            <a:chExt cx="2364279" cy="1182728"/>
          </a:xfrm>
        </p:grpSpPr>
        <p:cxnSp>
          <p:nvCxnSpPr>
            <p:cNvPr id="31" name="Přímá spojnice se šipkou 30"/>
            <p:cNvCxnSpPr/>
            <p:nvPr/>
          </p:nvCxnSpPr>
          <p:spPr>
            <a:xfrm flipV="1">
              <a:off x="4920871" y="2249527"/>
              <a:ext cx="829601" cy="677788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Zástupný symbol pro obsah 2"/>
            <p:cNvSpPr txBox="1">
              <a:spLocks/>
            </p:cNvSpPr>
            <p:nvPr/>
          </p:nvSpPr>
          <p:spPr>
            <a:xfrm>
              <a:off x="5405614" y="1744587"/>
              <a:ext cx="1879536" cy="59357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PŘEPONA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0" name="Skupina 59"/>
          <p:cNvGrpSpPr/>
          <p:nvPr/>
        </p:nvGrpSpPr>
        <p:grpSpPr>
          <a:xfrm>
            <a:off x="3279885" y="5148322"/>
            <a:ext cx="2008622" cy="1176977"/>
            <a:chOff x="3279885" y="5148322"/>
            <a:chExt cx="2008622" cy="1176977"/>
          </a:xfrm>
        </p:grpSpPr>
        <p:cxnSp>
          <p:nvCxnSpPr>
            <p:cNvPr id="36" name="Přímá spojnice se šipkou 35"/>
            <p:cNvCxnSpPr/>
            <p:nvPr/>
          </p:nvCxnSpPr>
          <p:spPr>
            <a:xfrm flipH="1">
              <a:off x="4115144" y="5148322"/>
              <a:ext cx="238931" cy="475967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Zástupný symbol pro obsah 2"/>
            <p:cNvSpPr txBox="1">
              <a:spLocks/>
            </p:cNvSpPr>
            <p:nvPr/>
          </p:nvSpPr>
          <p:spPr>
            <a:xfrm>
              <a:off x="3279885" y="5622386"/>
              <a:ext cx="2008622" cy="702913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ODVĚSNA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685800" y="2249528"/>
            <a:ext cx="1907245" cy="885876"/>
            <a:chOff x="685800" y="2249528"/>
            <a:chExt cx="1907245" cy="885876"/>
          </a:xfrm>
        </p:grpSpPr>
        <p:cxnSp>
          <p:nvCxnSpPr>
            <p:cNvPr id="39" name="Přímá spojnice se šipkou 38"/>
            <p:cNvCxnSpPr/>
            <p:nvPr/>
          </p:nvCxnSpPr>
          <p:spPr>
            <a:xfrm flipH="1" flipV="1">
              <a:off x="1653277" y="2743200"/>
              <a:ext cx="743750" cy="392204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Zástupný symbol pro obsah 2"/>
            <p:cNvSpPr txBox="1">
              <a:spLocks/>
            </p:cNvSpPr>
            <p:nvPr/>
          </p:nvSpPr>
          <p:spPr>
            <a:xfrm>
              <a:off x="685800" y="2249528"/>
              <a:ext cx="1907245" cy="661428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ODVĚSNA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0" name="TextovéPole 49"/>
          <p:cNvSpPr txBox="1"/>
          <p:nvPr/>
        </p:nvSpPr>
        <p:spPr>
          <a:xfrm>
            <a:off x="6564618" y="2377631"/>
            <a:ext cx="225585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PŘEPONA  -  nejdelší strana v trojúhelníku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345567" y="5315675"/>
            <a:ext cx="2255854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ODVĚSNY  -  kratší strany v trojúhelníku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4" name="Skupina 53"/>
          <p:cNvGrpSpPr/>
          <p:nvPr/>
        </p:nvGrpSpPr>
        <p:grpSpPr>
          <a:xfrm>
            <a:off x="2465082" y="1447800"/>
            <a:ext cx="4318772" cy="3793973"/>
            <a:chOff x="2465082" y="1447800"/>
            <a:chExt cx="4318772" cy="3793973"/>
          </a:xfrm>
        </p:grpSpPr>
        <p:sp>
          <p:nvSpPr>
            <p:cNvPr id="7" name="Pravoúhlý trojúhelník 6"/>
            <p:cNvSpPr/>
            <p:nvPr/>
          </p:nvSpPr>
          <p:spPr>
            <a:xfrm>
              <a:off x="2916382" y="1828800"/>
              <a:ext cx="3429000" cy="2819400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Zástupný symbol pro obsah 2"/>
            <p:cNvSpPr txBox="1">
              <a:spLocks/>
            </p:cNvSpPr>
            <p:nvPr/>
          </p:nvSpPr>
          <p:spPr>
            <a:xfrm>
              <a:off x="6345382" y="4351412"/>
              <a:ext cx="438472" cy="59357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9" name="Zástupný symbol pro obsah 2"/>
            <p:cNvSpPr txBox="1">
              <a:spLocks/>
            </p:cNvSpPr>
            <p:nvPr/>
          </p:nvSpPr>
          <p:spPr>
            <a:xfrm>
              <a:off x="2477910" y="1447800"/>
              <a:ext cx="438472" cy="59357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B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0" name="Zástupný symbol pro obsah 2"/>
            <p:cNvSpPr txBox="1">
              <a:spLocks/>
            </p:cNvSpPr>
            <p:nvPr/>
          </p:nvSpPr>
          <p:spPr>
            <a:xfrm>
              <a:off x="2477910" y="4351411"/>
              <a:ext cx="438472" cy="59357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C</a:t>
              </a:r>
            </a:p>
          </p:txBody>
        </p:sp>
        <p:sp>
          <p:nvSpPr>
            <p:cNvPr id="11" name="Zástupný symbol pro obsah 2"/>
            <p:cNvSpPr txBox="1">
              <a:spLocks/>
            </p:cNvSpPr>
            <p:nvPr/>
          </p:nvSpPr>
          <p:spPr>
            <a:xfrm>
              <a:off x="4523127" y="2743200"/>
              <a:ext cx="438472" cy="59357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>
                  <a:latin typeface="Times New Roman" pitchFamily="18" charset="0"/>
                  <a:cs typeface="Times New Roman" pitchFamily="18" charset="0"/>
                </a:rPr>
                <a:t>c</a:t>
              </a:r>
            </a:p>
          </p:txBody>
        </p:sp>
        <p:sp>
          <p:nvSpPr>
            <p:cNvPr id="12" name="Zástupný symbol pro obsah 2"/>
            <p:cNvSpPr txBox="1">
              <a:spLocks/>
            </p:cNvSpPr>
            <p:nvPr/>
          </p:nvSpPr>
          <p:spPr>
            <a:xfrm>
              <a:off x="2465082" y="2941712"/>
              <a:ext cx="438472" cy="59357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3" name="Zástupný symbol pro obsah 2"/>
            <p:cNvSpPr txBox="1">
              <a:spLocks/>
            </p:cNvSpPr>
            <p:nvPr/>
          </p:nvSpPr>
          <p:spPr>
            <a:xfrm>
              <a:off x="4336473" y="4648198"/>
              <a:ext cx="438472" cy="593575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b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Volný tvar 51"/>
            <p:cNvSpPr/>
            <p:nvPr/>
          </p:nvSpPr>
          <p:spPr>
            <a:xfrm rot="13549231">
              <a:off x="2840173" y="4320902"/>
              <a:ext cx="690113" cy="114904"/>
            </a:xfrm>
            <a:custGeom>
              <a:avLst/>
              <a:gdLst>
                <a:gd name="connsiteX0" fmla="*/ 0 w 690113"/>
                <a:gd name="connsiteY0" fmla="*/ 0 h 431515"/>
                <a:gd name="connsiteX1" fmla="*/ 327804 w 690113"/>
                <a:gd name="connsiteY1" fmla="*/ 431320 h 431515"/>
                <a:gd name="connsiteX2" fmla="*/ 690113 w 690113"/>
                <a:gd name="connsiteY2" fmla="*/ 60385 h 431515"/>
                <a:gd name="connsiteX3" fmla="*/ 690113 w 690113"/>
                <a:gd name="connsiteY3" fmla="*/ 60385 h 431515"/>
                <a:gd name="connsiteX4" fmla="*/ 690113 w 690113"/>
                <a:gd name="connsiteY4" fmla="*/ 60385 h 43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90113" h="431515">
                  <a:moveTo>
                    <a:pt x="0" y="0"/>
                  </a:moveTo>
                  <a:cubicBezTo>
                    <a:pt x="106392" y="210628"/>
                    <a:pt x="212785" y="421256"/>
                    <a:pt x="327804" y="431320"/>
                  </a:cubicBezTo>
                  <a:cubicBezTo>
                    <a:pt x="442823" y="441384"/>
                    <a:pt x="690113" y="60385"/>
                    <a:pt x="690113" y="60385"/>
                  </a:cubicBezTo>
                  <a:lnTo>
                    <a:pt x="690113" y="60385"/>
                  </a:lnTo>
                  <a:lnTo>
                    <a:pt x="690113" y="60385"/>
                  </a:lnTo>
                </a:path>
              </a:pathLst>
            </a:custGeom>
            <a:ln w="19050">
              <a:solidFill>
                <a:srgbClr val="003300"/>
              </a:solidFill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3" name="Vývojový diagram: spojnice 52"/>
            <p:cNvSpPr/>
            <p:nvPr/>
          </p:nvSpPr>
          <p:spPr>
            <a:xfrm>
              <a:off x="3075353" y="4442414"/>
              <a:ext cx="45719" cy="45719"/>
            </a:xfrm>
            <a:prstGeom prst="flowChartConnector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61" name="Skupina 60"/>
          <p:cNvGrpSpPr/>
          <p:nvPr/>
        </p:nvGrpSpPr>
        <p:grpSpPr>
          <a:xfrm>
            <a:off x="620894" y="4724400"/>
            <a:ext cx="2731905" cy="925875"/>
            <a:chOff x="620894" y="4724400"/>
            <a:chExt cx="2731905" cy="925875"/>
          </a:xfrm>
        </p:grpSpPr>
        <p:cxnSp>
          <p:nvCxnSpPr>
            <p:cNvPr id="56" name="Přímá spojnice se šipkou 55"/>
            <p:cNvCxnSpPr/>
            <p:nvPr/>
          </p:nvCxnSpPr>
          <p:spPr>
            <a:xfrm flipH="1">
              <a:off x="2544507" y="4724400"/>
              <a:ext cx="576565" cy="38100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Zástupný symbol pro obsah 2"/>
            <p:cNvSpPr txBox="1">
              <a:spLocks/>
            </p:cNvSpPr>
            <p:nvPr/>
          </p:nvSpPr>
          <p:spPr>
            <a:xfrm>
              <a:off x="620894" y="5138429"/>
              <a:ext cx="2731905" cy="511846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lnSpcReduction="1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PRAVÝ ÚHEL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  <p:custDataLst>
      <p:tags r:id="rId1"/>
    </p:custData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50" grpId="0" animBg="1"/>
      <p:bldP spid="5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0957" y="1050453"/>
            <a:ext cx="3381273" cy="930675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obsah fialového čtverce je 16 čtverečků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5" name="Skupina 74"/>
          <p:cNvGrpSpPr/>
          <p:nvPr/>
        </p:nvGrpSpPr>
        <p:grpSpPr>
          <a:xfrm>
            <a:off x="2241862" y="2473028"/>
            <a:ext cx="1726849" cy="1883802"/>
            <a:chOff x="2241862" y="2473028"/>
            <a:chExt cx="1726849" cy="1883802"/>
          </a:xfrm>
        </p:grpSpPr>
        <p:grpSp>
          <p:nvGrpSpPr>
            <p:cNvPr id="53" name="Skupina 52"/>
            <p:cNvGrpSpPr/>
            <p:nvPr/>
          </p:nvGrpSpPr>
          <p:grpSpPr>
            <a:xfrm>
              <a:off x="2241862" y="2473028"/>
              <a:ext cx="1726849" cy="1883802"/>
              <a:chOff x="2799107" y="2799204"/>
              <a:chExt cx="1457492" cy="1447800"/>
            </a:xfrm>
          </p:grpSpPr>
          <p:sp>
            <p:nvSpPr>
              <p:cNvPr id="5" name="Obdélník 4"/>
              <p:cNvSpPr/>
              <p:nvPr/>
            </p:nvSpPr>
            <p:spPr>
              <a:xfrm>
                <a:off x="2799107" y="2799204"/>
                <a:ext cx="1447800" cy="14478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9" name="Přímá spojnice 8"/>
              <p:cNvCxnSpPr/>
              <p:nvPr/>
            </p:nvCxnSpPr>
            <p:spPr>
              <a:xfrm>
                <a:off x="3166772" y="2799204"/>
                <a:ext cx="0" cy="144780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3526817" y="2799204"/>
                <a:ext cx="0" cy="144780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3886862" y="2799204"/>
                <a:ext cx="0" cy="144780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 flipH="1">
                <a:off x="2806727" y="3879339"/>
                <a:ext cx="1440180" cy="762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3166772" y="2799204"/>
                <a:ext cx="0" cy="144780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>
                <a:stCxn id="5" idx="3"/>
              </p:cNvCxnSpPr>
              <p:nvPr/>
            </p:nvCxnSpPr>
            <p:spPr>
              <a:xfrm flipH="1">
                <a:off x="2816419" y="3523104"/>
                <a:ext cx="1430488" cy="381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H="1">
                <a:off x="2816419" y="3159249"/>
                <a:ext cx="1440180" cy="762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60" name="Zástupný symbol pro obsah 2"/>
            <p:cNvSpPr txBox="1">
              <a:spLocks/>
            </p:cNvSpPr>
            <p:nvPr/>
          </p:nvSpPr>
          <p:spPr>
            <a:xfrm>
              <a:off x="2677854" y="2982335"/>
              <a:ext cx="438472" cy="43259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77500" lnSpcReduction="2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</a:t>
              </a:r>
              <a:r>
                <a:rPr lang="cs-CZ" sz="2800" baseline="-25000" dirty="0"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2" name="Skupina 71"/>
          <p:cNvGrpSpPr/>
          <p:nvPr/>
        </p:nvGrpSpPr>
        <p:grpSpPr>
          <a:xfrm>
            <a:off x="4424614" y="1668239"/>
            <a:ext cx="2151409" cy="2280354"/>
            <a:chOff x="4424614" y="1668239"/>
            <a:chExt cx="2151409" cy="2280354"/>
          </a:xfrm>
        </p:grpSpPr>
        <p:grpSp>
          <p:nvGrpSpPr>
            <p:cNvPr id="51" name="Skupina 50"/>
            <p:cNvGrpSpPr/>
            <p:nvPr/>
          </p:nvGrpSpPr>
          <p:grpSpPr>
            <a:xfrm rot="3337392">
              <a:off x="4360142" y="1732711"/>
              <a:ext cx="2280354" cy="2151409"/>
              <a:chOff x="4572000" y="1628775"/>
              <a:chExt cx="1827489" cy="1807845"/>
            </a:xfrm>
          </p:grpSpPr>
          <p:sp>
            <p:nvSpPr>
              <p:cNvPr id="6" name="Obdélník 5"/>
              <p:cNvSpPr/>
              <p:nvPr/>
            </p:nvSpPr>
            <p:spPr>
              <a:xfrm>
                <a:off x="4572000" y="1628775"/>
                <a:ext cx="1813686" cy="1807845"/>
              </a:xfrm>
              <a:prstGeom prst="rect">
                <a:avLst/>
              </a:prstGeom>
              <a:solidFill>
                <a:srgbClr val="79EF7F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9" name="Přímá spojnice 38"/>
              <p:cNvCxnSpPr/>
              <p:nvPr/>
            </p:nvCxnSpPr>
            <p:spPr>
              <a:xfrm>
                <a:off x="4919015" y="1628775"/>
                <a:ext cx="0" cy="180022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1" name="Přímá spojnice 40"/>
              <p:cNvCxnSpPr/>
              <p:nvPr/>
            </p:nvCxnSpPr>
            <p:spPr>
              <a:xfrm>
                <a:off x="5292090" y="1628775"/>
                <a:ext cx="0" cy="180022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2" name="Přímá spojnice 41"/>
              <p:cNvCxnSpPr/>
              <p:nvPr/>
            </p:nvCxnSpPr>
            <p:spPr>
              <a:xfrm>
                <a:off x="5652135" y="1636395"/>
                <a:ext cx="0" cy="180022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3" name="Přímá spojnice 42"/>
              <p:cNvCxnSpPr/>
              <p:nvPr/>
            </p:nvCxnSpPr>
            <p:spPr>
              <a:xfrm>
                <a:off x="6012180" y="1636395"/>
                <a:ext cx="0" cy="180022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4" name="Přímá spojnice 43"/>
              <p:cNvCxnSpPr/>
              <p:nvPr/>
            </p:nvCxnSpPr>
            <p:spPr>
              <a:xfrm flipH="1">
                <a:off x="4585461" y="1988820"/>
                <a:ext cx="1800225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8" name="Přímá spojnice 47"/>
              <p:cNvCxnSpPr/>
              <p:nvPr/>
            </p:nvCxnSpPr>
            <p:spPr>
              <a:xfrm flipH="1">
                <a:off x="4599264" y="2348865"/>
                <a:ext cx="1800225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49" name="Přímá spojnice 48"/>
              <p:cNvCxnSpPr/>
              <p:nvPr/>
            </p:nvCxnSpPr>
            <p:spPr>
              <a:xfrm flipH="1">
                <a:off x="4585461" y="2708910"/>
                <a:ext cx="1800225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50" name="Přímá spojnice 49"/>
              <p:cNvCxnSpPr/>
              <p:nvPr/>
            </p:nvCxnSpPr>
            <p:spPr>
              <a:xfrm flipH="1">
                <a:off x="4599263" y="3068955"/>
                <a:ext cx="1800225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62" name="Zástupný symbol pro obsah 2"/>
            <p:cNvSpPr txBox="1">
              <a:spLocks/>
            </p:cNvSpPr>
            <p:nvPr/>
          </p:nvSpPr>
          <p:spPr>
            <a:xfrm>
              <a:off x="5648243" y="2376902"/>
              <a:ext cx="438472" cy="43259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77500" lnSpcReduction="2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</a:t>
              </a:r>
              <a:r>
                <a:rPr lang="cs-CZ" sz="2800" baseline="-25000" dirty="0" smtClean="0"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1" name="Skupina 70"/>
          <p:cNvGrpSpPr/>
          <p:nvPr/>
        </p:nvGrpSpPr>
        <p:grpSpPr>
          <a:xfrm>
            <a:off x="3957226" y="4365559"/>
            <a:ext cx="1279756" cy="1405416"/>
            <a:chOff x="3957226" y="4365559"/>
            <a:chExt cx="1279756" cy="1405416"/>
          </a:xfrm>
        </p:grpSpPr>
        <p:grpSp>
          <p:nvGrpSpPr>
            <p:cNvPr id="54" name="Skupina 53"/>
            <p:cNvGrpSpPr/>
            <p:nvPr/>
          </p:nvGrpSpPr>
          <p:grpSpPr>
            <a:xfrm>
              <a:off x="3957226" y="4365559"/>
              <a:ext cx="1279756" cy="1405416"/>
              <a:chOff x="4246906" y="4239384"/>
              <a:chExt cx="1080137" cy="1080135"/>
            </a:xfrm>
          </p:grpSpPr>
          <p:sp>
            <p:nvSpPr>
              <p:cNvPr id="7" name="Obdélník 6"/>
              <p:cNvSpPr/>
              <p:nvPr/>
            </p:nvSpPr>
            <p:spPr>
              <a:xfrm>
                <a:off x="4246907" y="4239385"/>
                <a:ext cx="1080136" cy="1080134"/>
              </a:xfrm>
              <a:prstGeom prst="rect">
                <a:avLst/>
              </a:prstGeom>
              <a:solidFill>
                <a:srgbClr val="F4F84E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8" name="Přímá spojnice 17"/>
              <p:cNvCxnSpPr/>
              <p:nvPr/>
            </p:nvCxnSpPr>
            <p:spPr>
              <a:xfrm>
                <a:off x="4606952" y="4239384"/>
                <a:ext cx="0" cy="108013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4966997" y="4239384"/>
                <a:ext cx="0" cy="108013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>
                <a:off x="5327042" y="4239384"/>
                <a:ext cx="0" cy="1080135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/>
              <p:nvPr/>
            </p:nvCxnSpPr>
            <p:spPr>
              <a:xfrm flipH="1">
                <a:off x="4256600" y="4599429"/>
                <a:ext cx="107044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/>
              <p:nvPr/>
            </p:nvCxnSpPr>
            <p:spPr>
              <a:xfrm flipH="1">
                <a:off x="4246906" y="4964046"/>
                <a:ext cx="1080136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0" name="Přímá spojnice 29"/>
              <p:cNvCxnSpPr/>
              <p:nvPr/>
            </p:nvCxnSpPr>
            <p:spPr>
              <a:xfrm flipH="1">
                <a:off x="4256600" y="5319519"/>
                <a:ext cx="1070442" cy="0"/>
              </a:xfrm>
              <a:prstGeom prst="line">
                <a:avLst/>
              </a:prstGeom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</p:grpSp>
        <p:sp>
          <p:nvSpPr>
            <p:cNvPr id="63" name="Zástupný symbol pro obsah 2"/>
            <p:cNvSpPr txBox="1">
              <a:spLocks/>
            </p:cNvSpPr>
            <p:nvPr/>
          </p:nvSpPr>
          <p:spPr>
            <a:xfrm>
              <a:off x="4377868" y="4878434"/>
              <a:ext cx="438472" cy="432594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 fontScale="77500" lnSpcReduction="20000"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800" dirty="0" smtClean="0">
                  <a:latin typeface="Times New Roman" pitchFamily="18" charset="0"/>
                  <a:cs typeface="Times New Roman" pitchFamily="18" charset="0"/>
                </a:rPr>
                <a:t>S</a:t>
              </a:r>
              <a:r>
                <a:rPr lang="cs-CZ" sz="2800" baseline="-25000" dirty="0" smtClean="0"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2800" dirty="0"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65" name="Zástupný symbol pro obsah 2"/>
          <p:cNvSpPr txBox="1">
            <a:spLocks/>
          </p:cNvSpPr>
          <p:nvPr/>
        </p:nvSpPr>
        <p:spPr>
          <a:xfrm>
            <a:off x="686056" y="5224517"/>
            <a:ext cx="3111611" cy="1092913"/>
          </a:xfrm>
          <a:prstGeom prst="rect">
            <a:avLst/>
          </a:prstGeom>
          <a:solidFill>
            <a:srgbClr val="F4F84E"/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obsah žlutého čtverce je 9 čtverečků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Zástupný symbol pro obsah 2"/>
          <p:cNvSpPr txBox="1">
            <a:spLocks/>
          </p:cNvSpPr>
          <p:nvPr/>
        </p:nvSpPr>
        <p:spPr>
          <a:xfrm>
            <a:off x="5648243" y="181720"/>
            <a:ext cx="3381273" cy="930675"/>
          </a:xfrm>
          <a:prstGeom prst="rect">
            <a:avLst/>
          </a:prstGeom>
          <a:solidFill>
            <a:srgbClr val="79EF7F"/>
          </a:solidFill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– obsah zeleného čtverce je 25 čtverečků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Zástupný symbol pro obsah 2"/>
          <p:cNvSpPr txBox="1">
            <a:spLocks/>
          </p:cNvSpPr>
          <p:nvPr/>
        </p:nvSpPr>
        <p:spPr>
          <a:xfrm>
            <a:off x="6324659" y="5040024"/>
            <a:ext cx="2085734" cy="126183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PLATÍ: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+ S</a:t>
            </a:r>
            <a:r>
              <a:rPr lang="cs-CZ" sz="28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= S</a:t>
            </a:r>
            <a:r>
              <a:rPr lang="cs-CZ" sz="2800" baseline="-25000" dirty="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80" name="Skupina 79"/>
          <p:cNvGrpSpPr/>
          <p:nvPr/>
        </p:nvGrpSpPr>
        <p:grpSpPr>
          <a:xfrm>
            <a:off x="3903686" y="2482942"/>
            <a:ext cx="1333294" cy="1998991"/>
            <a:chOff x="3903686" y="2482942"/>
            <a:chExt cx="1333294" cy="1998991"/>
          </a:xfrm>
        </p:grpSpPr>
        <p:grpSp>
          <p:nvGrpSpPr>
            <p:cNvPr id="69" name="Skupina 68"/>
            <p:cNvGrpSpPr/>
            <p:nvPr/>
          </p:nvGrpSpPr>
          <p:grpSpPr>
            <a:xfrm>
              <a:off x="3903686" y="2482942"/>
              <a:ext cx="1333294" cy="1998991"/>
              <a:chOff x="3903686" y="2482942"/>
              <a:chExt cx="1333294" cy="1998991"/>
            </a:xfrm>
          </p:grpSpPr>
          <p:sp>
            <p:nvSpPr>
              <p:cNvPr id="4" name="Pravoúhlý trojúhelník 3"/>
              <p:cNvSpPr/>
              <p:nvPr/>
            </p:nvSpPr>
            <p:spPr>
              <a:xfrm>
                <a:off x="3957226" y="2482942"/>
                <a:ext cx="1279754" cy="1873888"/>
              </a:xfrm>
              <a:prstGeom prst="rtTriangle">
                <a:avLst/>
              </a:prstGeom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56" name="Zástupný symbol pro obsah 2"/>
              <p:cNvSpPr txBox="1">
                <a:spLocks/>
              </p:cNvSpPr>
              <p:nvPr/>
            </p:nvSpPr>
            <p:spPr>
              <a:xfrm>
                <a:off x="4371924" y="3260066"/>
                <a:ext cx="438472" cy="59357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c</a:t>
                </a:r>
              </a:p>
            </p:txBody>
          </p:sp>
          <p:sp>
            <p:nvSpPr>
              <p:cNvPr id="57" name="Zástupný symbol pro obsah 2"/>
              <p:cNvSpPr txBox="1">
                <a:spLocks/>
              </p:cNvSpPr>
              <p:nvPr/>
            </p:nvSpPr>
            <p:spPr>
              <a:xfrm>
                <a:off x="3903686" y="3279220"/>
                <a:ext cx="438472" cy="59357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58" name="Zástupný symbol pro obsah 2"/>
              <p:cNvSpPr txBox="1">
                <a:spLocks/>
              </p:cNvSpPr>
              <p:nvPr/>
            </p:nvSpPr>
            <p:spPr>
              <a:xfrm>
                <a:off x="4384179" y="3888358"/>
                <a:ext cx="438472" cy="593575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b</a:t>
                </a:r>
              </a:p>
            </p:txBody>
          </p:sp>
        </p:grpSp>
        <p:sp>
          <p:nvSpPr>
            <p:cNvPr id="78" name="Volný tvar 77"/>
            <p:cNvSpPr/>
            <p:nvPr/>
          </p:nvSpPr>
          <p:spPr>
            <a:xfrm rot="14876223">
              <a:off x="3929225" y="4164589"/>
              <a:ext cx="331283" cy="137973"/>
            </a:xfrm>
            <a:custGeom>
              <a:avLst/>
              <a:gdLst>
                <a:gd name="connsiteX0" fmla="*/ 0 w 420950"/>
                <a:gd name="connsiteY0" fmla="*/ 140769 h 237162"/>
                <a:gd name="connsiteX1" fmla="*/ 272715 w 420950"/>
                <a:gd name="connsiteY1" fmla="*/ 233011 h 237162"/>
                <a:gd name="connsiteX2" fmla="*/ 409073 w 420950"/>
                <a:gd name="connsiteY2" fmla="*/ 20453 h 237162"/>
                <a:gd name="connsiteX3" fmla="*/ 405063 w 420950"/>
                <a:gd name="connsiteY3" fmla="*/ 20453 h 2371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20950" h="237162">
                  <a:moveTo>
                    <a:pt x="0" y="140769"/>
                  </a:moveTo>
                  <a:cubicBezTo>
                    <a:pt x="102268" y="196916"/>
                    <a:pt x="204536" y="253064"/>
                    <a:pt x="272715" y="233011"/>
                  </a:cubicBezTo>
                  <a:cubicBezTo>
                    <a:pt x="340894" y="212958"/>
                    <a:pt x="387015" y="55879"/>
                    <a:pt x="409073" y="20453"/>
                  </a:cubicBezTo>
                  <a:cubicBezTo>
                    <a:pt x="431131" y="-14973"/>
                    <a:pt x="418097" y="2740"/>
                    <a:pt x="405063" y="20453"/>
                  </a:cubicBezTo>
                </a:path>
              </a:pathLst>
            </a:custGeom>
            <a:noFill/>
            <a:ln w="952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9" name="Vývojový diagram: spojnice 78"/>
            <p:cNvSpPr/>
            <p:nvPr/>
          </p:nvSpPr>
          <p:spPr>
            <a:xfrm>
              <a:off x="4048845" y="4220002"/>
              <a:ext cx="45719" cy="45719"/>
            </a:xfrm>
            <a:prstGeom prst="flowChartConnector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9818101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65" grpId="0" animBg="1"/>
      <p:bldP spid="66" grpId="0" animBg="1"/>
      <p:bldP spid="6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6732268" y="1808797"/>
            <a:ext cx="1800225" cy="360045"/>
          </a:xfrm>
          <a:prstGeom prst="rect">
            <a:avLst/>
          </a:prstGeom>
          <a:solidFill>
            <a:srgbClr val="79E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32270" y="1394158"/>
            <a:ext cx="1800225" cy="360045"/>
          </a:xfrm>
          <a:prstGeom prst="rect">
            <a:avLst/>
          </a:prstGeom>
          <a:solidFill>
            <a:srgbClr val="F4F84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32270" y="908685"/>
            <a:ext cx="1800225" cy="36004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9924" y="188595"/>
            <a:ext cx="8085138" cy="21602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PLATÍ: 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aseline="-25000" dirty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+ S</a:t>
            </a:r>
            <a:r>
              <a:rPr lang="cs-CZ" sz="2400" baseline="-25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nebo     a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+ b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c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, protože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Obsah čtverce S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nad odvěsnou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se vypočítá:    S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= a . a = a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Obsah čtverce S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nad odvěsnou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se vypočítá:    S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= b . b = b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Obsah čtverce S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nad přeponou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se vypočítá: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aseline="-25000" dirty="0" smtClean="0">
                <a:latin typeface="Times New Roman" pitchFamily="18" charset="0"/>
                <a:cs typeface="Times New Roman" pitchFamily="18" charset="0"/>
              </a:rPr>
              <a:t>3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400" baseline="-25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aseline="30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386" y="3259201"/>
            <a:ext cx="8212153" cy="90011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771775" y="2528886"/>
            <a:ext cx="4680585" cy="720090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PYTHAGOROVA VĚTA </a:t>
            </a:r>
            <a:endParaRPr lang="cs-CZ" sz="28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747862" y="3263610"/>
            <a:ext cx="8077200" cy="10801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Obsah čtverce nad přeponou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v pravoúhlém trojúhelníku se rovná součtu obsahů čtverců nad jeho odvěsnami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a, 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baseline="-25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45944" y="5229225"/>
            <a:ext cx="8281034" cy="1080135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45944" y="4509136"/>
            <a:ext cx="8281035" cy="18945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Pythagorovu větu lze vyslovit i takto:</a:t>
            </a:r>
            <a:br>
              <a:rPr lang="cs-CZ" sz="2400" u="sng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u="sng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 –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trojúhelník ABC pravoúhlý s přeponou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odvěsnami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a, 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pak: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2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b="1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+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400" b="1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Font typeface="Arial" pitchFamily="34" charset="0"/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 typeface="Arial" pitchFamily="34" charset="0"/>
              <a:buNone/>
            </a:pPr>
            <a:endParaRPr lang="cs-CZ" sz="2400" baseline="30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24560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0" grpId="0" animBg="1"/>
      <p:bldP spid="9" grpId="0" animBg="1"/>
      <p:bldP spid="3" grpId="0" uiExpand="1" build="p"/>
      <p:bldP spid="7" grpId="0" animBg="1"/>
      <p:bldP spid="4" grpId="0"/>
      <p:bldP spid="5" grpId="0"/>
      <p:bldP spid="8" grpId="0" animBg="1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 č.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88840"/>
            <a:ext cx="8077200" cy="33843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Rozhodněte pomocí Pythagorovy věty, zda se jedná o pravoúhlý trojúhelník: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= 6 cm, b = 0,8 dm , c = 10 cm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= 12 cm, l = 6 dm, m = 68 cm</a:t>
            </a:r>
          </a:p>
        </p:txBody>
      </p:sp>
    </p:spTree>
    <p:extLst>
      <p:ext uri="{BB962C8B-B14F-4D97-AF65-F5344CB8AC3E}">
        <p14:creationId xmlns:p14="http://schemas.microsoft.com/office/powerpoint/2010/main" val="1885736187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974"/>
            <a:ext cx="8077200" cy="11430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 příkladu č. 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2816"/>
            <a:ext cx="7698432" cy="3816424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+ b</a:t>
            </a: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6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8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10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36 + 64 = 100   …. je pravoúhlý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 startAt="2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12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+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60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=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68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>
              <a:buNone/>
            </a:pPr>
            <a:r>
              <a:rPr lang="cs-CZ" sz="2400" baseline="30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aseline="30000" dirty="0" smtClean="0">
                <a:latin typeface="Times New Roman" pitchFamily="18" charset="0"/>
                <a:cs typeface="Times New Roman" pitchFamily="18" charset="0"/>
              </a:rPr>
              <a:t>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144 + 3 600 ≠ 4 624   …. není pravoúhlý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7083435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 č .2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8155632" cy="35283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Určete délky přepon pravoúhlých trojúhelníků, jsou-li dány délky jejich odvěsen: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lphaLcParenR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/>
              </a:rPr>
              <a:t> ABC: a = 16 cm, b = 12 cm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  <a:sym typeface="Wingdings 3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/>
              </a:rPr>
              <a:t/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  <a:sym typeface="Wingdings 3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  <a:sym typeface="Wingdings 3"/>
            </a:endParaRPr>
          </a:p>
          <a:p>
            <a:pPr marL="514350" indent="-514350">
              <a:buAutoNum type="alphaLcParenR"/>
            </a:pPr>
            <a:r>
              <a:rPr lang="cs-CZ" sz="2400" dirty="0">
                <a:latin typeface="Times New Roman" pitchFamily="18" charset="0"/>
                <a:cs typeface="Times New Roman" pitchFamily="18" charset="0"/>
                <a:sym typeface="Wingdings 3"/>
              </a:rPr>
              <a:t>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/>
              </a:rPr>
              <a:t>PQR: p = 1,2 dm, r = 3,5 dm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  <a:sym typeface="Wingdings 3"/>
              </a:rPr>
            </a:br>
            <a:endParaRPr lang="cs-CZ" sz="2400" dirty="0" smtClean="0">
              <a:latin typeface="Times New Roman" pitchFamily="18" charset="0"/>
              <a:cs typeface="Times New Roman" pitchFamily="18" charset="0"/>
              <a:sym typeface="Wingdings 3"/>
            </a:endParaRPr>
          </a:p>
        </p:txBody>
      </p:sp>
    </p:spTree>
    <p:extLst>
      <p:ext uri="{BB962C8B-B14F-4D97-AF65-F5344CB8AC3E}">
        <p14:creationId xmlns:p14="http://schemas.microsoft.com/office/powerpoint/2010/main" val="306894979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974"/>
            <a:ext cx="8077200" cy="11430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Řešení příkladu č. 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115616" y="1844824"/>
                <a:ext cx="2801888" cy="3240359"/>
              </a:xfrm>
            </p:spPr>
            <p:txBody>
              <a:bodyPr>
                <a:normAutofit/>
              </a:bodyPr>
              <a:lstStyle/>
              <a:p>
                <a:pPr marL="514350" indent="-514350">
                  <a:buFont typeface="+mj-lt"/>
                  <a:buAutoNum type="alphaLcParenR"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a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+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b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=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baseline="30000" dirty="0">
                    <a:latin typeface="Times New Roman" pitchFamily="18" charset="0"/>
                    <a:cs typeface="Times New Roman" pitchFamily="18" charset="0"/>
                  </a:rPr>
                  <a:t>2 </a:t>
                </a:r>
                <a:endParaRPr lang="cs-CZ" sz="2400" baseline="300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     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16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+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12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256 + 144 = c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400 = c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400</m:t>
                        </m:r>
                      </m:e>
                    </m:ra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c</a:t>
                </a:r>
              </a:p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cm </a:t>
                </a:r>
                <a:r>
                  <a:rPr lang="cs-CZ" sz="2400" u="dbl" dirty="0" smtClean="0">
                    <a:latin typeface="Times New Roman" pitchFamily="18" charset="0"/>
                    <a:cs typeface="Times New Roman" pitchFamily="18" charset="0"/>
                  </a:rPr>
                  <a:t>20 = c</a:t>
                </a:r>
                <a:endParaRPr lang="cs-CZ" sz="2400" u="dbl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</a:br>
                <a:endParaRPr lang="cs-CZ" sz="2400" baseline="30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115616" y="1844824"/>
                <a:ext cx="2801888" cy="3240359"/>
              </a:xfrm>
              <a:blipFill rotWithShape="1">
                <a:blip r:embed="rId2"/>
                <a:stretch>
                  <a:fillRect l="-2826" t="-15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 txBox="1">
                <a:spLocks/>
              </p:cNvSpPr>
              <p:nvPr/>
            </p:nvSpPr>
            <p:spPr>
              <a:xfrm>
                <a:off x="5076056" y="1870787"/>
                <a:ext cx="2736304" cy="3240360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514350" indent="-514350">
                  <a:buFont typeface="+mj-lt"/>
                  <a:buAutoNum type="alphaLcParenR" startAt="2"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+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r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= q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 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     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1,2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+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3,5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1,44 + 12,25 = q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13,69 = q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ar-AE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13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,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69</m:t>
                        </m:r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 </m:t>
                        </m:r>
                      </m:e>
                    </m:rad>
                  </m:oMath>
                </a14:m>
                <a:r>
                  <a:rPr lang="ar-AE" sz="2400" dirty="0" smtClean="0">
                    <a:latin typeface="Times New Roman" pitchFamily="18" charset="0"/>
                    <a:cs typeface="Times New Roman" pitchFamily="18" charset="0"/>
                  </a:rPr>
                  <a:t> 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q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dm </a:t>
                </a:r>
                <a:r>
                  <a:rPr lang="cs-CZ" sz="2400" u="dbl" dirty="0" smtClean="0">
                    <a:latin typeface="Times New Roman" pitchFamily="18" charset="0"/>
                    <a:cs typeface="Times New Roman" pitchFamily="18" charset="0"/>
                  </a:rPr>
                  <a:t>3,7 = q</a:t>
                </a:r>
              </a:p>
              <a:p>
                <a:pPr marL="0" indent="0">
                  <a:buFont typeface="Arial" pitchFamily="34" charset="0"/>
                  <a:buNone/>
                </a:pP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/>
                </a:r>
                <a:b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</a:b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</a:p>
            </p:txBody>
          </p:sp>
        </mc:Choice>
        <mc:Fallback xmlns="">
          <p:sp>
            <p:nvSpPr>
              <p:cNvPr id="4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870787"/>
                <a:ext cx="2736304" cy="3240360"/>
              </a:xfrm>
              <a:prstGeom prst="rect">
                <a:avLst/>
              </a:prstGeom>
              <a:blipFill rotWithShape="1">
                <a:blip r:embed="rId3"/>
                <a:stretch>
                  <a:fillRect l="-3118" t="-15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588376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0"/>
            <a:ext cx="8077200" cy="11430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 č. 3  ( i řešení příkladu)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980729"/>
            <a:ext cx="8077200" cy="9361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Vypočítejte délku odvěsny pravoúhlého trojúhelníku, je-li délka přepony c = 17 cm a délka jeho druhé odvěsny b = 15 cm.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9" name="Skupina 18"/>
          <p:cNvGrpSpPr/>
          <p:nvPr/>
        </p:nvGrpSpPr>
        <p:grpSpPr>
          <a:xfrm>
            <a:off x="792992" y="1873782"/>
            <a:ext cx="3968035" cy="2621801"/>
            <a:chOff x="792992" y="1873782"/>
            <a:chExt cx="3968035" cy="2621801"/>
          </a:xfrm>
        </p:grpSpPr>
        <p:sp>
          <p:nvSpPr>
            <p:cNvPr id="11" name="Zástupný symbol pro obsah 2"/>
            <p:cNvSpPr txBox="1">
              <a:spLocks/>
            </p:cNvSpPr>
            <p:nvPr/>
          </p:nvSpPr>
          <p:spPr>
            <a:xfrm>
              <a:off x="1997217" y="3966023"/>
              <a:ext cx="1559586" cy="529560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lang="cs-CZ"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lang="cs-CZ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None/>
              </a:pPr>
              <a:r>
                <a:rPr lang="cs-CZ" sz="2400" dirty="0">
                  <a:latin typeface="Times New Roman" pitchFamily="18" charset="0"/>
                  <a:cs typeface="Times New Roman" pitchFamily="18" charset="0"/>
                </a:rPr>
                <a:t>b</a:t>
              </a:r>
              <a:r>
                <a:rPr lang="cs-CZ" sz="2400" dirty="0" smtClean="0">
                  <a:latin typeface="Times New Roman" pitchFamily="18" charset="0"/>
                  <a:cs typeface="Times New Roman" pitchFamily="18" charset="0"/>
                </a:rPr>
                <a:t> = 15 cm</a:t>
              </a:r>
              <a:endParaRPr lang="cs-CZ" sz="2400" dirty="0"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15" name="Skupina 14"/>
            <p:cNvGrpSpPr/>
            <p:nvPr/>
          </p:nvGrpSpPr>
          <p:grpSpPr>
            <a:xfrm>
              <a:off x="792992" y="1873782"/>
              <a:ext cx="3968035" cy="2271525"/>
              <a:chOff x="315943" y="1873784"/>
              <a:chExt cx="3968035" cy="2271525"/>
            </a:xfrm>
          </p:grpSpPr>
          <p:sp>
            <p:nvSpPr>
              <p:cNvPr id="5" name="Pravoúhlý trojúhelník 4"/>
              <p:cNvSpPr/>
              <p:nvPr/>
            </p:nvSpPr>
            <p:spPr>
              <a:xfrm>
                <a:off x="1576949" y="2121255"/>
                <a:ext cx="2400122" cy="1831282"/>
              </a:xfrm>
              <a:prstGeom prst="rtTriangl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6" name="Zástupný symbol pro obsah 2"/>
              <p:cNvSpPr txBox="1">
                <a:spLocks/>
              </p:cNvSpPr>
              <p:nvPr/>
            </p:nvSpPr>
            <p:spPr>
              <a:xfrm>
                <a:off x="3977070" y="3759765"/>
                <a:ext cx="306908" cy="38554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" name="Zástupný symbol pro obsah 2"/>
              <p:cNvSpPr txBox="1">
                <a:spLocks/>
              </p:cNvSpPr>
              <p:nvPr/>
            </p:nvSpPr>
            <p:spPr>
              <a:xfrm>
                <a:off x="1270041" y="1873784"/>
                <a:ext cx="306908" cy="38554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B</a:t>
                </a:r>
                <a:endParaRPr lang="cs-CZ" sz="28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8" name="Zástupný symbol pro obsah 2"/>
              <p:cNvSpPr txBox="1">
                <a:spLocks/>
              </p:cNvSpPr>
              <p:nvPr/>
            </p:nvSpPr>
            <p:spPr>
              <a:xfrm>
                <a:off x="1270041" y="3759764"/>
                <a:ext cx="306908" cy="385544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 fontScale="85000" lnSpcReduction="20000"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>
                    <a:latin typeface="Times New Roman" pitchFamily="18" charset="0"/>
                    <a:cs typeface="Times New Roman" pitchFamily="18" charset="0"/>
                  </a:rPr>
                  <a:t>C</a:t>
                </a:r>
              </a:p>
            </p:txBody>
          </p:sp>
          <p:sp>
            <p:nvSpPr>
              <p:cNvPr id="9" name="Zástupný symbol pro obsah 2"/>
              <p:cNvSpPr txBox="1">
                <a:spLocks/>
              </p:cNvSpPr>
              <p:nvPr/>
            </p:nvSpPr>
            <p:spPr>
              <a:xfrm>
                <a:off x="2701586" y="2715183"/>
                <a:ext cx="1582392" cy="68679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=  17 cm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10" name="Zástupný symbol pro obsah 2"/>
              <p:cNvSpPr txBox="1">
                <a:spLocks/>
              </p:cNvSpPr>
              <p:nvPr/>
            </p:nvSpPr>
            <p:spPr>
              <a:xfrm>
                <a:off x="315943" y="2779652"/>
                <a:ext cx="1440161" cy="55785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a = ? cm</a:t>
                </a:r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12" name="Volný tvar 11"/>
              <p:cNvSpPr/>
              <p:nvPr/>
            </p:nvSpPr>
            <p:spPr>
              <a:xfrm rot="13549231">
                <a:off x="1541004" y="3737051"/>
                <a:ext cx="448248" cy="80427"/>
              </a:xfrm>
              <a:custGeom>
                <a:avLst/>
                <a:gdLst>
                  <a:gd name="connsiteX0" fmla="*/ 0 w 690113"/>
                  <a:gd name="connsiteY0" fmla="*/ 0 h 431515"/>
                  <a:gd name="connsiteX1" fmla="*/ 327804 w 690113"/>
                  <a:gd name="connsiteY1" fmla="*/ 431320 h 431515"/>
                  <a:gd name="connsiteX2" fmla="*/ 690113 w 690113"/>
                  <a:gd name="connsiteY2" fmla="*/ 60385 h 431515"/>
                  <a:gd name="connsiteX3" fmla="*/ 690113 w 690113"/>
                  <a:gd name="connsiteY3" fmla="*/ 60385 h 431515"/>
                  <a:gd name="connsiteX4" fmla="*/ 690113 w 690113"/>
                  <a:gd name="connsiteY4" fmla="*/ 60385 h 43151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90113" h="431515">
                    <a:moveTo>
                      <a:pt x="0" y="0"/>
                    </a:moveTo>
                    <a:cubicBezTo>
                      <a:pt x="106392" y="210628"/>
                      <a:pt x="212785" y="421256"/>
                      <a:pt x="327804" y="431320"/>
                    </a:cubicBezTo>
                    <a:cubicBezTo>
                      <a:pt x="442823" y="441384"/>
                      <a:pt x="690113" y="60385"/>
                      <a:pt x="690113" y="60385"/>
                    </a:cubicBezTo>
                    <a:lnTo>
                      <a:pt x="690113" y="60385"/>
                    </a:lnTo>
                    <a:lnTo>
                      <a:pt x="690113" y="60385"/>
                    </a:lnTo>
                  </a:path>
                </a:pathLst>
              </a:custGeom>
              <a:ln w="19050">
                <a:solidFill>
                  <a:srgbClr val="003300"/>
                </a:solidFill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3" name="Vývojový diagram: spojnice 12"/>
              <p:cNvSpPr/>
              <p:nvPr/>
            </p:nvSpPr>
            <p:spPr>
              <a:xfrm>
                <a:off x="1688220" y="3818873"/>
                <a:ext cx="32001" cy="29696"/>
              </a:xfrm>
              <a:prstGeom prst="flowChartConnector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 txBox="1">
                <a:spLocks/>
              </p:cNvSpPr>
              <p:nvPr/>
            </p:nvSpPr>
            <p:spPr>
              <a:xfrm>
                <a:off x="4963616" y="2491975"/>
                <a:ext cx="3888432" cy="330666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rmAutofit/>
              </a:bodyPr>
              <a:lstStyle>
                <a:lvl1pPr marL="342900" indent="-3429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32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742950" indent="-28575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–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»"/>
                  <a:defRPr lang="cs-CZ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spcBef>
                    <a:spcPct val="20000"/>
                  </a:spcBef>
                  <a:buFont typeface="Arial" pitchFamily="34" charset="0"/>
                  <a:buChar char="•"/>
                  <a:defRPr lang="cs-CZ"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a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+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b</a:t>
                </a:r>
                <a:r>
                  <a:rPr lang="cs-CZ" sz="2400" baseline="30000" dirty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a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= c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-  b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a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17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-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15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a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289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-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225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a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2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64</a:t>
                </a: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a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radPr>
                      <m:deg/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64</m:t>
                        </m:r>
                      </m:e>
                    </m:rad>
                  </m:oMath>
                </a14:m>
                <a:endParaRPr lang="cs-CZ" sz="2400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pPr marL="0" indent="0">
                  <a:buNone/>
                </a:pP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          </a:t>
                </a:r>
                <a:r>
                  <a:rPr lang="cs-CZ" sz="2400" u="dbl" dirty="0" smtClean="0">
                    <a:latin typeface="Times New Roman" pitchFamily="18" charset="0"/>
                    <a:cs typeface="Times New Roman" pitchFamily="18" charset="0"/>
                  </a:rPr>
                  <a:t>a </a:t>
                </a:r>
                <a:r>
                  <a:rPr lang="cs-CZ" sz="2400" u="dbl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sz="2400" u="dbl" dirty="0" smtClean="0">
                    <a:latin typeface="Times New Roman" pitchFamily="18" charset="0"/>
                    <a:cs typeface="Times New Roman" pitchFamily="18" charset="0"/>
                  </a:rPr>
                  <a:t>8 cm</a:t>
                </a:r>
                <a:r>
                  <a:rPr lang="cs-CZ" sz="2400" baseline="30000" dirty="0" smtClean="0">
                    <a:latin typeface="Times New Roman" pitchFamily="18" charset="0"/>
                    <a:cs typeface="Times New Roman" pitchFamily="18" charset="0"/>
                  </a:rPr>
                  <a:t>      </a:t>
                </a:r>
                <a:endParaRPr lang="cs-CZ" sz="2400" baseline="30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63616" y="2491975"/>
                <a:ext cx="3888432" cy="3306662"/>
              </a:xfrm>
              <a:prstGeom prst="rect">
                <a:avLst/>
              </a:prstGeom>
              <a:blipFill rotWithShape="1">
                <a:blip r:embed="rId2"/>
                <a:stretch>
                  <a:fillRect t="-147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Zástupný symbol pro obsah 2"/>
          <p:cNvSpPr txBox="1">
            <a:spLocks/>
          </p:cNvSpPr>
          <p:nvPr/>
        </p:nvSpPr>
        <p:spPr>
          <a:xfrm>
            <a:off x="792992" y="5661248"/>
            <a:ext cx="8077200" cy="936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lang="cs-CZ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lang="cs-CZ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Druhá odvěsna pravoúhlého trojúhelníku měří 8 cm.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897875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8077200" cy="1224136"/>
          </a:xfrm>
        </p:spPr>
        <p:txBody>
          <a:bodyPr>
            <a:normAutofit fontScale="90000"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Z Pythagorovy věty plyne: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44824"/>
            <a:ext cx="807720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Délku odvěsny pravoúhlého trojúhelníku vypočítáme rozdílem druhých mocnin délek přepony a druhé odvěsny tohoto pravoúhlého trojúhelníku.</a:t>
            </a: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Odvěsny lze vypočítat pomocí těchto vztahů:</a:t>
            </a:r>
          </a:p>
          <a:p>
            <a:pPr marL="0" indent="0" algn="ctr"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= c</a:t>
            </a:r>
            <a:r>
              <a:rPr lang="cs-CZ" sz="28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-  b</a:t>
            </a:r>
            <a:r>
              <a:rPr lang="cs-CZ" sz="2800" baseline="30000" dirty="0">
                <a:latin typeface="Times New Roman" pitchFamily="18" charset="0"/>
                <a:cs typeface="Times New Roman" pitchFamily="18" charset="0"/>
              </a:rPr>
              <a:t>2</a:t>
            </a:r>
          </a:p>
          <a:p>
            <a:pPr marL="0" indent="0"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= c</a:t>
            </a:r>
            <a:r>
              <a:rPr lang="cs-CZ" sz="2800" baseline="30000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-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800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34870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yI2DOt6RzRcU51QxdhNewL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HAPEID" val="HAGzTPKJNXuuOK4v20iPS7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DVSECTIONID" val="QUq8QELArFIgadhH063fpq"/>
</p:tagLst>
</file>

<file path=ppt/theme/theme1.xml><?xml version="1.0" encoding="utf-8"?>
<a:theme xmlns:a="http://schemas.openxmlformats.org/drawingml/2006/main" name="milena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1406E9B4-FE91-476B-AD73-CAEAC9B4BDC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milena</Template>
  <TotalTime>0</TotalTime>
  <Words>484</Words>
  <Application>Microsoft Office PowerPoint</Application>
  <PresentationFormat>Předvádění na obrazovce (4:3)</PresentationFormat>
  <Paragraphs>116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milena</vt:lpstr>
      <vt:lpstr>Prezentace aplikace PowerPoint</vt:lpstr>
      <vt:lpstr>Pythagorova věta</vt:lpstr>
      <vt:lpstr>Prezentace aplikace PowerPoint</vt:lpstr>
      <vt:lpstr>Prezentace aplikace PowerPoint</vt:lpstr>
      <vt:lpstr>PYTHAGOROVA VĚTA </vt:lpstr>
      <vt:lpstr>Příklad č. 1</vt:lpstr>
      <vt:lpstr>Řešení příkladu č. 1</vt:lpstr>
      <vt:lpstr>Příklad č .2</vt:lpstr>
      <vt:lpstr>Řešení příkladu č. 2</vt:lpstr>
      <vt:lpstr>Příklad č. 3  ( i řešení příkladu)</vt:lpstr>
      <vt:lpstr>Z Pythagorovy věty plyne: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2012-08-12T17:39:14Z</dcterms:created>
  <dcterms:modified xsi:type="dcterms:W3CDTF">2013-06-06T20:18:32Z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TC016745579991</vt:lpwstr>
  </property>
</Properties>
</file>