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  <p:sldMasterId id="2147483688" r:id="rId3"/>
  </p:sldMasterIdLst>
  <p:notesMasterIdLst>
    <p:notesMasterId r:id="rId51"/>
  </p:notesMasterIdLst>
  <p:sldIdLst>
    <p:sldId id="298" r:id="rId4"/>
    <p:sldId id="297" r:id="rId5"/>
    <p:sldId id="295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91" r:id="rId37"/>
    <p:sldId id="292" r:id="rId38"/>
    <p:sldId id="293" r:id="rId39"/>
    <p:sldId id="294" r:id="rId40"/>
    <p:sldId id="300" r:id="rId41"/>
    <p:sldId id="299" r:id="rId42"/>
    <p:sldId id="303" r:id="rId43"/>
    <p:sldId id="304" r:id="rId44"/>
    <p:sldId id="272" r:id="rId45"/>
    <p:sldId id="273" r:id="rId46"/>
    <p:sldId id="288" r:id="rId47"/>
    <p:sldId id="289" r:id="rId48"/>
    <p:sldId id="302" r:id="rId49"/>
    <p:sldId id="296" r:id="rId5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0594"/>
    <a:srgbClr val="9933FF"/>
    <a:srgbClr val="095335"/>
    <a:srgbClr val="0557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50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1F361-DB73-48B8-BE97-62318DBF3CB8}" type="datetimeFigureOut">
              <a:rPr lang="cs-CZ" smtClean="0"/>
              <a:t>19. 5. 2013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8111E-B5C8-415D-A93D-E8A1EBF37A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005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F0BEB8D-DC14-452F-B416-98936D21FE72}" type="slidenum">
              <a:rPr lang="cs-CZ" smtClean="0">
                <a:latin typeface="Calibri" panose="020F0502020204030204" pitchFamily="34" charset="0"/>
              </a:rPr>
              <a:pPr/>
              <a:t>1</a:t>
            </a:fld>
            <a:endParaRPr lang="cs-CZ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774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AA1E2068-EC10-4290-A65C-D88EA2B85819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109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38261D28-D021-4B5D-AE34-BF97512EC046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06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Sheikh el-Beled</a:t>
            </a: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84768ED4-B555-433C-ACD1-9D616920B19A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4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5D50D33F-7935-46AF-BB15-94CF0D2057EF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270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-  snofrevova</a:t>
            </a:r>
          </a:p>
          <a:p>
            <a:pPr eaLnBrk="1" hangingPunct="1"/>
            <a:r>
              <a:rPr lang="cs-CZ" smtClean="0"/>
              <a:t>http://commons.wikimedia.org/w/index.php?title=File:02_meidum_pyramid.jpg&amp;filetimestamp=20081011103000&amp;uselang=ru   .   medúm</a:t>
            </a: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74C12A90-4D09-493B-B995-BC3A7078B72E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962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FAF2D482-3D7B-4FE0-9C15-28642088D755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9399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7C140528-F62A-4FCE-A17E-DD430E3F6FEA}" type="slidenum">
              <a:rPr lang="cs-CZ" smtClean="0">
                <a:solidFill>
                  <a:prstClr val="black"/>
                </a:solidFill>
              </a:rPr>
              <a:pPr/>
              <a:t>18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836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160C856C-0D39-4ACC-BE05-73569628B912}" type="slidenum">
              <a:rPr lang="cs-CZ" smtClean="0">
                <a:solidFill>
                  <a:prstClr val="black"/>
                </a:solidFill>
              </a:rPr>
              <a:pPr/>
              <a:t>19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7022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Byl vyroben ze dřeva potaženého tenkou vrstvou zlata. Scéna na opěradle představuje Tutanchamonovu manželku Anchesenamon, jak krále potírá oleji. </a:t>
            </a: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719766CE-E4E4-45E1-8A40-74AFBBB59DCD}" type="slidenum">
              <a:rPr lang="cs-CZ" smtClean="0">
                <a:solidFill>
                  <a:prstClr val="black"/>
                </a:solidFill>
              </a:rPr>
              <a:pPr/>
              <a:t>22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240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Lokalita Dér el-Bahrí se stala 17. listopadu 1997 dějištěm teroristického útoku, při němž bylo zavražděno 62 lidí, z toho 58 turistů.</a:t>
            </a:r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24FB9710-4CFC-4271-8FA9-9E38EA966331}" type="slidenum">
              <a:rPr lang="cs-CZ" smtClean="0">
                <a:solidFill>
                  <a:prstClr val="black"/>
                </a:solidFill>
              </a:rPr>
              <a:pPr/>
              <a:t>23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32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Pylony byly zdobeny reliéfy vynášejícími slávu faraonů, kteří je nechali postavit.</a:t>
            </a: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073FC570-073F-411F-8B02-98661B20170E}" type="slidenum">
              <a:rPr lang="cs-CZ" smtClean="0">
                <a:solidFill>
                  <a:prstClr val="black"/>
                </a:solidFill>
              </a:rPr>
              <a:pPr/>
              <a:t>24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6636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4FABD857-25E7-48C9-B3F6-FABE538D7DC8}" type="slidenum">
              <a:rPr lang="cs-CZ" smtClean="0">
                <a:solidFill>
                  <a:prstClr val="black"/>
                </a:solidFill>
              </a:rPr>
              <a:pPr/>
              <a:t>28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6234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http://www.kennykemp.com/books/twmr%20thebes.htm</a:t>
            </a: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8350B655-16F9-44BF-B3BA-F2499AF7EC71}" type="slidenum">
              <a:rPr lang="cs-CZ" smtClean="0">
                <a:solidFill>
                  <a:prstClr val="black"/>
                </a:solidFill>
              </a:rPr>
              <a:pPr/>
              <a:t>29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836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http://www.eyelid.co.uk/pyr-temp.htm</a:t>
            </a:r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7160FAE9-62E9-426D-860C-9EC7D52742FD}" type="slidenum">
              <a:rPr lang="cs-CZ" smtClean="0">
                <a:solidFill>
                  <a:prstClr val="black"/>
                </a:solidFill>
              </a:rPr>
              <a:pPr/>
              <a:t>31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2236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http://www.kennykemp.com/books/twmr%20thebes.htm</a:t>
            </a: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74E4F297-E6E9-4D38-B88A-A709622F332E}" type="slidenum">
              <a:rPr lang="cs-CZ" smtClean="0">
                <a:solidFill>
                  <a:prstClr val="black"/>
                </a:solidFill>
              </a:rPr>
              <a:pPr/>
              <a:t>32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711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http://etc.ucla.edu/research/projects/karnak/</a:t>
            </a: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08C8BB26-8754-4A5E-AFAA-5C571BC3719A}" type="slidenum">
              <a:rPr lang="cs-CZ" smtClean="0">
                <a:solidFill>
                  <a:prstClr val="black"/>
                </a:solidFill>
              </a:rPr>
              <a:pPr/>
              <a:t>33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7205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http://sn.spsnome.cz/Dejepis/%C5%BDivotVeStarov%C4%9Bk%C3%A9mEgypt%C4%9B</a:t>
            </a:r>
          </a:p>
          <a:p>
            <a:r>
              <a:rPr lang="cs-CZ" smtClean="0"/>
              <a:t>Obydlí, bylo postaveno ze sušených cihel vyrobených z bláta a navrženo tak, aby zůstávalo chladné i za horkého dne. Uprostřed každého domu bylo ohniště, které hořelo buď v kuchyních pod širým nebem, nebo ve dvoře. Součástí výbavy kuchyně byl také často mlýnský kámen pro mletí obilí a malá pec pro pečení chleba. Zdi příbytku byly bíle natřeny a mohly být pokryty závěsy z obarveného plátna. Podlahu tvořila udusaná hlína a na ní byly položeny rákosové rohože, na nichž stály dřevěné stoličky, postele a stoly. Ve zdech byly výklenky pro uložení nádobí a textilu, nebo pro uložení věcí sloužila dřevěná truhla.</a:t>
            </a:r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fld id="{1C87C41E-C2CB-451A-9D0C-0C9398677416}" type="slidenum">
              <a:rPr lang="cs-CZ" smtClean="0">
                <a:solidFill>
                  <a:prstClr val="black"/>
                </a:solidFill>
              </a:rPr>
              <a:pPr/>
              <a:t>36</a:t>
            </a:fld>
            <a:endParaRPr lang="cs-CZ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1643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98111E-B5C8-415D-A93D-E8A1EBF37AD5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105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CF23E-CB4C-49D0-A821-195211A9655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588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79FFD-8BED-4AFF-8917-8B4C2018C13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59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>
            <a:lvl1pPr>
              <a:defRPr sz="2800" b="1">
                <a:solidFill>
                  <a:srgbClr val="28500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990600"/>
            <a:ext cx="8534400" cy="5562600"/>
          </a:xfrm>
        </p:spPr>
        <p:txBody>
          <a:bodyPr/>
          <a:lstStyle>
            <a:lvl1pPr marL="514350" indent="-514350">
              <a:buFont typeface="+mj-lt"/>
              <a:buAutoNum type="arabicPeriod"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222A0-B259-4B0A-BE79-6FBAC4D8BD0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10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akterist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B7DC5-CD06-43BA-9B26-27C82AC772A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976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br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73625-F1B2-4B67-B748-9DA7B8A05D6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195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B342C-4FC5-4BC7-B0EB-0C58034BF5E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08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467AE-1CBE-4DD7-82D7-A9344D0A840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94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ázev uk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BDEC6-BA9D-465D-AB84-97FA5505245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972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4EEF0-E069-419D-B3D3-61A1FA6DCE3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26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52FC2-E6DD-4A3A-85FA-279C0D6E2E9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628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3401" y="1554164"/>
            <a:ext cx="3008313" cy="4691063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q"/>
              <a:defRPr sz="2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89A57-053E-40E4-B71D-3FEF00B6350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431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4C9E8-31A0-48DE-8216-6E268B5D9AA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3084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C20B0-0F79-4BDC-B7AC-4A3F2E5BD03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877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05CCB-CE90-402C-BDFE-3355815089D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894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40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2A82C-F327-436C-ACB7-0D73B88ADC3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832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>
              <a:defRPr sz="7200">
                <a:solidFill>
                  <a:srgbClr val="CC3399"/>
                </a:solidFill>
                <a:latin typeface="Elephant" pitchFamily="18" charset="0"/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1474D-8A87-4C64-A506-1D79CFE4DB2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289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7DCC4-DE9C-4C77-8A12-855B87DCE2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007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12ADC-0957-4338-AA22-33B184C0725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4389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2E567-93A5-4DE9-B2DF-2672B24E707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6950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B55D2-DC54-40D9-ACBA-6F753769FC5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6597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C966A-79AC-4AC7-AAF4-12CF11C5D16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3209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57367-B816-4573-8C8F-79B59B1343B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5561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8B110-55C5-4887-B3CF-5406C88529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1366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0F398-EC2C-419C-A2E9-4FAC4937191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3089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4B85B9-CDEA-4BB8-81E3-BEA140CCEC9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0055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F9EFF-B72A-45D4-A69D-62A26CE1EA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4892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CF23E-CB4C-49D0-A821-195211A9655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6887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79FFD-8BED-4AFF-8917-8B4C2018C13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7171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>
            <a:lvl1pPr>
              <a:defRPr sz="2800" b="1">
                <a:solidFill>
                  <a:srgbClr val="28500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990600"/>
            <a:ext cx="8534400" cy="5562600"/>
          </a:xfrm>
        </p:spPr>
        <p:txBody>
          <a:bodyPr/>
          <a:lstStyle>
            <a:lvl1pPr marL="514350" indent="-514350">
              <a:buFont typeface="+mj-lt"/>
              <a:buAutoNum type="arabicPeriod"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222A0-B259-4B0A-BE79-6FBAC4D8BD0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7958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akterist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B7DC5-CD06-43BA-9B26-27C82AC772A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2024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br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73625-F1B2-4B67-B748-9DA7B8A05D6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4125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B342C-4FC5-4BC7-B0EB-0C58034BF5E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2875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♦"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467AE-1CBE-4DD7-82D7-A9344D0A840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471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ázev uk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BDEC6-BA9D-465D-AB84-97FA5505245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744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4EEF0-E069-419D-B3D3-61A1FA6DCE3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48141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52FC2-E6DD-4A3A-85FA-279C0D6E2E9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5900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3400" y="1554162"/>
            <a:ext cx="3008313" cy="4691063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q"/>
              <a:defRPr sz="2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89A57-053E-40E4-B71D-3FEF00B6350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9205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4C9E8-31A0-48DE-8216-6E268B5D9AA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6848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C20B0-0F79-4BDC-B7AC-4A3F2E5BD03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2412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05CCB-CE90-402C-BDFE-3355815089D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4655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2A82C-F327-436C-ACB7-0D73B88ADC3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1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8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B070DC-E77F-4EDC-8E75-54DE7A51ADE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73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78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78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7095B7-5BC2-402A-9B32-E59C5D5C563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662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B070DC-E77F-4EDC-8E75-54DE7A51ADE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529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FF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55.jpeg"/><Relationship Id="rId3" Type="http://schemas.openxmlformats.org/officeDocument/2006/relationships/image" Target="../media/image48.png"/><Relationship Id="rId7" Type="http://schemas.openxmlformats.org/officeDocument/2006/relationships/image" Target="../media/image24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1.jpeg"/><Relationship Id="rId11" Type="http://schemas.openxmlformats.org/officeDocument/2006/relationships/image" Target="../media/image9.jpeg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image" Target="../media/image49.png"/><Relationship Id="rId9" Type="http://schemas.openxmlformats.org/officeDocument/2006/relationships/image" Target="../media/image52.jpeg"/><Relationship Id="rId14" Type="http://schemas.openxmlformats.org/officeDocument/2006/relationships/image" Target="../media/image56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uregypt.net/featurestories/picture06242003.html" TargetMode="External"/><Relationship Id="rId3" Type="http://schemas.openxmlformats.org/officeDocument/2006/relationships/hyperlink" Target="http://www.cheopspyramide.de/infos_lexikon-der-aegyptologie_aegyptische-architektur_architrav.htm" TargetMode="External"/><Relationship Id="rId7" Type="http://schemas.openxmlformats.org/officeDocument/2006/relationships/hyperlink" Target="http://en.wikipedia.org/wiki/File:Mastaba-faraoun-3.jpg" TargetMode="External"/><Relationship Id="rId2" Type="http://schemas.openxmlformats.org/officeDocument/2006/relationships/hyperlink" Target="http://cs.wikipedia.org/wiki/Soubor:Ancient_Egypt_Wings.sv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ommons.wikimedia.org/wiki/File:Mastaba_schematics.svg" TargetMode="External"/><Relationship Id="rId5" Type="http://schemas.openxmlformats.org/officeDocument/2006/relationships/hyperlink" Target="http://commons.wikimedia.org/wiki/File:Lepsius-Projekt_tw_1-2-081.jpg?uselang=cs" TargetMode="External"/><Relationship Id="rId10" Type="http://schemas.openxmlformats.org/officeDocument/2006/relationships/hyperlink" Target="http://www.starovekyegypt.net/pyramidy-stare-rise/dzoserova-stupnovita-pyramida.php" TargetMode="External"/><Relationship Id="rId4" Type="http://schemas.openxmlformats.org/officeDocument/2006/relationships/hyperlink" Target="http://en.wikipedia.org/wiki/File:Egypt.MedinetHabu.02.jpg" TargetMode="External"/><Relationship Id="rId9" Type="http://schemas.openxmlformats.org/officeDocument/2006/relationships/hyperlink" Target="http://commons.wikimedia.org/wiki/File:Pyramides_Neferirkare_Khentkaous_II_2.jpg" TargetMode="Externa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ll_Gizah_Pyramids.jpg" TargetMode="External"/><Relationship Id="rId13" Type="http://schemas.openxmlformats.org/officeDocument/2006/relationships/hyperlink" Target="http://www.starovekyegypt.net/udoli-kralu/hrobka-faraona-tutanchamona-kv-62.php" TargetMode="External"/><Relationship Id="rId3" Type="http://schemas.openxmlformats.org/officeDocument/2006/relationships/hyperlink" Target="http://commons.wikimedia.org/w/index.php?title=File:GD-EG-Saqqara004.JPG&amp;filetimestamp=20060211101236&amp;uselang=ru" TargetMode="External"/><Relationship Id="rId7" Type="http://schemas.openxmlformats.org/officeDocument/2006/relationships/hyperlink" Target="http://www.starovekyegypt.net/architektura/index.php" TargetMode="External"/><Relationship Id="rId12" Type="http://schemas.openxmlformats.org/officeDocument/2006/relationships/hyperlink" Target="http://larahcroft.blog.cz/0810/mumie-treti-cast" TargetMode="External"/><Relationship Id="rId2" Type="http://schemas.openxmlformats.org/officeDocument/2006/relationships/hyperlink" Target="http://commons.wikimedia.org/wiki/File:02_meidum_pyramid.jpg?uselang=ru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s.wikipedia.org/wiki/Soubor:Egypt.Giza.Menkaure.01.jpg" TargetMode="External"/><Relationship Id="rId11" Type="http://schemas.openxmlformats.org/officeDocument/2006/relationships/hyperlink" Target="http://cs.wikipedia.org/wiki/Soubor:Howard_carter.jpg" TargetMode="External"/><Relationship Id="rId5" Type="http://schemas.openxmlformats.org/officeDocument/2006/relationships/hyperlink" Target="http://cs.wikipedia.org/wiki/Soubor:Egypt.Giza.Sphinx.02.jpg" TargetMode="External"/><Relationship Id="rId10" Type="http://schemas.openxmlformats.org/officeDocument/2006/relationships/hyperlink" Target="http://cs.wikipedia.org/wiki/Soubor:Tuts_Tomb_Opened.JPG" TargetMode="External"/><Relationship Id="rId4" Type="http://schemas.openxmlformats.org/officeDocument/2006/relationships/hyperlink" Target="http://cs.wikipedia.org/wiki/Soubor:Gizeh_Cheops_BW_1.jpg" TargetMode="External"/><Relationship Id="rId9" Type="http://schemas.openxmlformats.org/officeDocument/2006/relationships/hyperlink" Target="http://cs.wikipedia.org/wiki/Soubor:Luxor,_Tal_der_K%C3%B6nige_(1995,_860x605).jpg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s://itunes.apple.com/us/app/egypt-temples/id486820743?ls=1&amp;mt=8" TargetMode="External"/><Relationship Id="rId3" Type="http://schemas.openxmlformats.org/officeDocument/2006/relationships/hyperlink" Target="http://cs.wikipedia.org/wiki/Soubor:Tutanchamun_Maske.jpg" TargetMode="External"/><Relationship Id="rId7" Type="http://schemas.openxmlformats.org/officeDocument/2006/relationships/hyperlink" Target="http://www.starovekyegypt.net/architektura-stredni-rise/pylon-vstup-do-domu-bohu.php" TargetMode="External"/><Relationship Id="rId2" Type="http://schemas.openxmlformats.org/officeDocument/2006/relationships/hyperlink" Target="http://www.starovekyegypt.net/images/faraoni/sarkofag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s.wikipedia.org/wiki/Soubor:Hatschepsuttempel.jpg" TargetMode="External"/><Relationship Id="rId11" Type="http://schemas.openxmlformats.org/officeDocument/2006/relationships/hyperlink" Target="http://commons.wikimedia.org/wiki/File:Karnak_Khonsou_080507_c.jpg" TargetMode="External"/><Relationship Id="rId5" Type="http://schemas.openxmlformats.org/officeDocument/2006/relationships/hyperlink" Target="http://en.wikipedia.org/wiki/File:Valley_of_the_Kings_panorama.jpg" TargetMode="External"/><Relationship Id="rId10" Type="http://schemas.openxmlformats.org/officeDocument/2006/relationships/hyperlink" Target="http://www.kennykemp.com/books/twmr%20thebes.htm" TargetMode="External"/><Relationship Id="rId4" Type="http://schemas.openxmlformats.org/officeDocument/2006/relationships/hyperlink" Target="http://egyptstary.blog.cz/" TargetMode="External"/><Relationship Id="rId9" Type="http://schemas.openxmlformats.org/officeDocument/2006/relationships/hyperlink" Target="http://cs.wikipedia.org/wiki/Soubor:Temple_at_Phile_cropped_and_rotated.jpg" TargetMode="Externa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rook_and_flail.svg" TargetMode="External"/><Relationship Id="rId3" Type="http://schemas.openxmlformats.org/officeDocument/2006/relationships/hyperlink" Target="http://cs.wikipedia.org/wiki/Soubor:NIEdot361.jpgRekonstrukce" TargetMode="External"/><Relationship Id="rId7" Type="http://schemas.openxmlformats.org/officeDocument/2006/relationships/hyperlink" Target="http://commons.wikimedia.org/wiki/File:Double_crown.svg" TargetMode="External"/><Relationship Id="rId2" Type="http://schemas.openxmlformats.org/officeDocument/2006/relationships/hyperlink" Target="http://www.kennykemp.com/books/twmr%20thebes.html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sn.spsnome.cz/Dejepis/%C5%BDivotVeStarov%C4%9Bk%C3%A9mEgypt%C4%9B" TargetMode="External"/><Relationship Id="rId5" Type="http://schemas.openxmlformats.org/officeDocument/2006/relationships/hyperlink" Target="http://www.starovekyegypt.net/architektura-stredni-rise/pylon-vstup-do-domu-bohu.php" TargetMode="External"/><Relationship Id="rId4" Type="http://schemas.openxmlformats.org/officeDocument/2006/relationships/hyperlink" Target="http://en.wikipedia.org/wiki/File:Egypt.LuxorTemple.06.jpg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arovekyegypt.net/pyramidy-stare-rise/dzoserova-stupnovita-pyramida.php" TargetMode="External"/><Relationship Id="rId13" Type="http://schemas.openxmlformats.org/officeDocument/2006/relationships/hyperlink" Target="http://cs.wikipedia.org/wiki/Soubor:Louxor_obelisk_Paris_dsc00780.jpg" TargetMode="External"/><Relationship Id="rId3" Type="http://schemas.openxmlformats.org/officeDocument/2006/relationships/hyperlink" Target="http://commons.wikimedia.org/wiki/File:Douamoutef.jpg?uselang=cs" TargetMode="External"/><Relationship Id="rId7" Type="http://schemas.openxmlformats.org/officeDocument/2006/relationships/hyperlink" Target="http://commons.wikimedia.org/wiki/File:Mastaba_schematics.svg" TargetMode="External"/><Relationship Id="rId12" Type="http://schemas.openxmlformats.org/officeDocument/2006/relationships/hyperlink" Target="http://cs.wikipedia.org/wiki/Soubor:Luxor,_Tal_der_K%C3%B6nige_(1995,_860x605).jpg" TargetMode="External"/><Relationship Id="rId2" Type="http://schemas.openxmlformats.org/officeDocument/2006/relationships/hyperlink" Target="http://commons.wikimedia.org/wiki/File:Double_crown.svg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cs.wikipedia.org/wiki/Soubor:Leon_Cogniet_-_Jean-Francois_Champollion.jpg" TargetMode="External"/><Relationship Id="rId11" Type="http://schemas.openxmlformats.org/officeDocument/2006/relationships/hyperlink" Target="http://cs.wikipedia.org/wiki/Soubor:Hatschepsuttempel.jpg" TargetMode="External"/><Relationship Id="rId5" Type="http://schemas.openxmlformats.org/officeDocument/2006/relationships/hyperlink" Target="http://cs.wikipedia.org/wiki/Soubor:Rosetta_Stone.JPG" TargetMode="External"/><Relationship Id="rId10" Type="http://schemas.openxmlformats.org/officeDocument/2006/relationships/hyperlink" Target="http://cs.wikipedia.org/wiki/Soubor:All_Gizah_Pyramids.jpg" TargetMode="External"/><Relationship Id="rId4" Type="http://schemas.openxmlformats.org/officeDocument/2006/relationships/hyperlink" Target="http://www.cheopspyramide.de/infos_lexikon-der-aegyptologie_aegyptische-architektur_architrav.htm" TargetMode="External"/><Relationship Id="rId9" Type="http://schemas.openxmlformats.org/officeDocument/2006/relationships/hyperlink" Target="http://commons.wikimedia.org/wiki/File:Edfu-2.jpg?uselang=cs" TargetMode="Externa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577018"/>
              </p:ext>
            </p:extLst>
          </p:nvPr>
        </p:nvGraphicFramePr>
        <p:xfrm>
          <a:off x="614363" y="2816225"/>
          <a:ext cx="8137525" cy="2967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64011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VY_32_INOVACE_05A_02_Umění starověkého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Egypta II - architektura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umění starověku</a:t>
                      </a: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23.03.2013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  <p:pic>
        <p:nvPicPr>
          <p:cNvPr id="5145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657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79070"/>
            <a:ext cx="8229600" cy="922338"/>
          </a:xfrm>
        </p:spPr>
        <p:txBody>
          <a:bodyPr/>
          <a:lstStyle/>
          <a:p>
            <a:pPr>
              <a:defRPr/>
            </a:pPr>
            <a:r>
              <a:rPr lang="cs-CZ" sz="3200" dirty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460" y="1046904"/>
            <a:ext cx="8629650" cy="5605356"/>
          </a:xfrm>
          <a:noFill/>
          <a:extLst/>
        </p:spPr>
        <p:txBody>
          <a:bodyPr/>
          <a:lstStyle/>
          <a:p>
            <a:pPr marL="0" indent="0">
              <a:buNone/>
              <a:defRPr/>
            </a:pPr>
            <a:r>
              <a:rPr lang="cs-CZ" sz="1600" dirty="0"/>
              <a:t>Prezentace </a:t>
            </a:r>
            <a:r>
              <a:rPr lang="cs-CZ" sz="1600"/>
              <a:t>je </a:t>
            </a:r>
            <a:r>
              <a:rPr lang="cs-CZ" sz="1600" smtClean="0"/>
              <a:t>určena </a:t>
            </a:r>
            <a:r>
              <a:rPr lang="cs-CZ" sz="1600" dirty="0"/>
              <a:t>pro výklad, opakování a upevnění nového tématu z historie umění s motivačními úkoly pro interaktivní zapojení žáků do vyučovacího procesu.</a:t>
            </a:r>
          </a:p>
          <a:p>
            <a:pPr marL="0" indent="0">
              <a:buNone/>
              <a:defRPr/>
            </a:pPr>
            <a:r>
              <a:rPr lang="cs-CZ" sz="1600" dirty="0" smtClean="0"/>
              <a:t>Jejím obsahem je výklad umění starověkého Egypta se zaměřením na architekturu tohoto období – charakteristické znaky především pohřební a chrámové architektury s názornými příklady a ukázkami.</a:t>
            </a:r>
          </a:p>
          <a:p>
            <a:pPr marL="0" indent="0">
              <a:buNone/>
              <a:defRPr/>
            </a:pPr>
            <a:r>
              <a:rPr lang="cs-CZ" sz="1600" dirty="0" smtClean="0"/>
              <a:t>Po </a:t>
            </a:r>
            <a:r>
              <a:rPr lang="cs-CZ" sz="1600" dirty="0"/>
              <a:t>úvodním výkladu </a:t>
            </a:r>
            <a:r>
              <a:rPr lang="cs-CZ" sz="1600" dirty="0" smtClean="0"/>
              <a:t>následuje část </a:t>
            </a:r>
            <a:r>
              <a:rPr lang="cs-CZ" sz="1600" dirty="0"/>
              <a:t>s </a:t>
            </a:r>
            <a:r>
              <a:rPr lang="cs-CZ" sz="1600" dirty="0" smtClean="0"/>
              <a:t>motivačními úkoly </a:t>
            </a:r>
            <a:r>
              <a:rPr lang="cs-CZ" sz="1600" dirty="0"/>
              <a:t>pro žáky, která slouží k jejich interaktivnímu </a:t>
            </a:r>
            <a:r>
              <a:rPr lang="cs-CZ" sz="1600" dirty="0" smtClean="0"/>
              <a:t>zapojení formou opakování probraného učiva. Žáci </a:t>
            </a:r>
            <a:r>
              <a:rPr lang="cs-CZ" sz="1600" dirty="0"/>
              <a:t>popisují a určují zobrazené ukázky označené velkými písmeny. Klikem na příslušný obrázek při dodržení abecedního pořadí si mohou přečíst správnou odpověď a ověřit si tak své znalosti. Tuto část lze využít i k ústnímu zkoušení nebo jako písemný </a:t>
            </a:r>
            <a:r>
              <a:rPr lang="cs-CZ" sz="1600" dirty="0" smtClean="0"/>
              <a:t>test (</a:t>
            </a:r>
            <a:r>
              <a:rPr lang="cs-CZ" sz="1600" dirty="0"/>
              <a:t>viz snímky č. </a:t>
            </a:r>
            <a:r>
              <a:rPr lang="cs-CZ" sz="1600" dirty="0" smtClean="0"/>
              <a:t>38 </a:t>
            </a:r>
            <a:r>
              <a:rPr lang="cs-CZ" sz="1600" dirty="0"/>
              <a:t>– </a:t>
            </a:r>
            <a:r>
              <a:rPr lang="cs-CZ" sz="1600" dirty="0" smtClean="0"/>
              <a:t>39). Snímek č. 40 slouží k procvičení nové látky. Žáci chodí k interaktivní tabuli a čarami spojují na promítnutém snímku k sobě patřící pojmy ve třech sloupcích (název stavby – její typ – lokace). Správné řešení si mohou následně zkontrolovat prostřednictvím snímku č. 41.</a:t>
            </a:r>
          </a:p>
          <a:p>
            <a:pPr marL="0" indent="0">
              <a:buNone/>
              <a:defRPr/>
            </a:pPr>
            <a:r>
              <a:rPr lang="cs-CZ" sz="1600" dirty="0" smtClean="0"/>
              <a:t>Látka je určena pro studenty 1. ročníku čtyřletého a 2. ročníku šestiletého gymnázia</a:t>
            </a:r>
            <a:r>
              <a:rPr lang="cs-CZ" sz="1600" dirty="0"/>
              <a:t> </a:t>
            </a:r>
            <a:r>
              <a:rPr lang="cs-CZ" sz="1600" dirty="0" smtClean="0"/>
              <a:t>a může být použita k samostatnému studiu.</a:t>
            </a:r>
          </a:p>
          <a:p>
            <a:pPr marL="0" indent="0">
              <a:buNone/>
              <a:defRPr/>
            </a:pPr>
            <a:r>
              <a:rPr lang="cs-CZ" sz="1600" dirty="0" smtClean="0"/>
              <a:t>Vzdělávací cíle: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sz="1600" dirty="0" smtClean="0"/>
              <a:t>vysvětlit na názorných příkladech charakteristické znaky architektury starověkého Egypta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sz="1600" dirty="0" smtClean="0"/>
              <a:t>seznámit žáky s novými pojmy z této oblasti a doplnit jejich znalosti odborné terminologie</a:t>
            </a:r>
          </a:p>
          <a:p>
            <a:pPr lvl="1">
              <a:buFont typeface="Wingdings" panose="05000000000000000000" pitchFamily="2" charset="2"/>
              <a:buChar char="Ø"/>
              <a:defRPr/>
            </a:pPr>
            <a:r>
              <a:rPr lang="cs-CZ" sz="1600" dirty="0" smtClean="0"/>
              <a:t>zopakovat a upevnit probrané učivo</a:t>
            </a:r>
          </a:p>
        </p:txBody>
      </p:sp>
    </p:spTree>
    <p:extLst>
      <p:ext uri="{BB962C8B-B14F-4D97-AF65-F5344CB8AC3E}">
        <p14:creationId xmlns:p14="http://schemas.microsoft.com/office/powerpoint/2010/main" val="103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71600" y="838200"/>
            <a:ext cx="6324600" cy="923925"/>
          </a:xfrm>
          <a:prstGeom prst="rect">
            <a:avLst/>
          </a:prstGeom>
          <a:effectLst>
            <a:outerShdw blurRad="50800" dist="50800" dir="5400000" algn="ctr" rotWithShape="0">
              <a:srgbClr val="FFC000"/>
            </a:outerShdw>
          </a:effec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5400" kern="0" dirty="0">
                <a:solidFill>
                  <a:srgbClr val="333399">
                    <a:lumMod val="75000"/>
                  </a:srgbClr>
                </a:solidFill>
                <a:latin typeface="Franklin Gothic Heavy" panose="020B0903020102020204" pitchFamily="34" charset="0"/>
              </a:rPr>
              <a:t>UMĚNÍ</a:t>
            </a:r>
            <a:endParaRPr lang="cs-CZ" sz="6600" kern="0" dirty="0">
              <a:solidFill>
                <a:srgbClr val="333399">
                  <a:lumMod val="75000"/>
                </a:srgbClr>
              </a:solidFill>
              <a:latin typeface="Franklin Gothic Heavy" panose="020B09030201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81100" y="4648200"/>
            <a:ext cx="6781800" cy="1754188"/>
          </a:xfrm>
          <a:prstGeom prst="rect">
            <a:avLst/>
          </a:prstGeom>
          <a:effectLst>
            <a:outerShdw blurRad="50800" dist="50800" dir="5400000" algn="ctr" rotWithShape="0">
              <a:srgbClr val="FFC000"/>
            </a:outerShdw>
          </a:effec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5400" kern="0" dirty="0">
                <a:solidFill>
                  <a:srgbClr val="333399">
                    <a:lumMod val="75000"/>
                  </a:srgbClr>
                </a:solidFill>
                <a:latin typeface="Franklin Gothic Heavy" panose="020B0903020102020204" pitchFamily="34" charset="0"/>
              </a:rPr>
              <a:t>STAROVĚKÉHO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5400" kern="0" dirty="0">
                <a:solidFill>
                  <a:srgbClr val="333399">
                    <a:lumMod val="75000"/>
                  </a:srgbClr>
                </a:solidFill>
                <a:latin typeface="Franklin Gothic Heavy" panose="020B0903020102020204" pitchFamily="34" charset="0"/>
              </a:rPr>
              <a:t>EGYPTA</a:t>
            </a:r>
            <a:endParaRPr lang="cs-CZ" sz="6600" kern="0" dirty="0">
              <a:solidFill>
                <a:srgbClr val="333399">
                  <a:lumMod val="75000"/>
                </a:srgbClr>
              </a:solidFill>
              <a:latin typeface="Franklin Gothic Heavy" panose="020B0903020102020204" pitchFamily="34" charset="0"/>
            </a:endParaRPr>
          </a:p>
        </p:txBody>
      </p:sp>
      <p:sp>
        <p:nvSpPr>
          <p:cNvPr id="5124" name="TextBox 1"/>
          <p:cNvSpPr txBox="1">
            <a:spLocks noChangeArrowheads="1"/>
          </p:cNvSpPr>
          <p:nvPr/>
        </p:nvSpPr>
        <p:spPr bwMode="auto">
          <a:xfrm>
            <a:off x="8794750" y="6488113"/>
            <a:ext cx="349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1800" b="1">
                <a:solidFill>
                  <a:srgbClr val="000000"/>
                </a:solidFill>
                <a:latin typeface="Copperplate Gothic Bold" panose="020E07050202060204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0824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0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133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6000" dirty="0">
                <a:solidFill>
                  <a:srgbClr val="002060"/>
                </a:solidFill>
                <a:latin typeface="Elephant" panose="02020904090505020303" pitchFamily="18" charset="0"/>
              </a:rPr>
              <a:t>ARCHITEKTURA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66765" y="3276603"/>
            <a:ext cx="7610475" cy="998462"/>
            <a:chOff x="766763" y="3276600"/>
            <a:chExt cx="7610475" cy="997847"/>
          </a:xfrm>
        </p:grpSpPr>
        <p:pic>
          <p:nvPicPr>
            <p:cNvPr id="34820" name="Picture 4" descr="Soubor:Ancient Egypt Wings.sv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763" y="3276600"/>
              <a:ext cx="7610475" cy="8286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823200" y="3936102"/>
              <a:ext cx="298480" cy="3383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sz="1600" dirty="0" smtClean="0">
                  <a:solidFill>
                    <a:srgbClr val="000000"/>
                  </a:solidFill>
                </a:rPr>
                <a:t>1</a:t>
              </a:r>
              <a:endParaRPr lang="cs-CZ" sz="16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57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</a:rPr>
              <a:t>Časová periodizace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05000"/>
            <a:ext cx="8458200" cy="2743200"/>
          </a:xfrm>
        </p:spPr>
        <p:txBody>
          <a:bodyPr/>
          <a:lstStyle/>
          <a:p>
            <a:pPr marL="812800" indent="-812800" eaLnBrk="1" hangingPunct="1">
              <a:buFontTx/>
              <a:buAutoNum type="romanUcPeriod"/>
            </a:pPr>
            <a:r>
              <a:rPr lang="cs-CZ" b="1" dirty="0" smtClean="0">
                <a:solidFill>
                  <a:srgbClr val="285000"/>
                </a:solidFill>
              </a:rPr>
              <a:t>STARÁ ŘÍŠE</a:t>
            </a:r>
          </a:p>
          <a:p>
            <a:pPr marL="400050" lvl="1" indent="0" eaLnBrk="1" hangingPunct="1">
              <a:buNone/>
            </a:pPr>
            <a:r>
              <a:rPr lang="cs-CZ" b="1" dirty="0" smtClean="0"/>
              <a:t>	</a:t>
            </a:r>
            <a:r>
              <a:rPr lang="cs-CZ" dirty="0" smtClean="0"/>
              <a:t>(4 200 – 2 200 let př. n. l.)</a:t>
            </a:r>
          </a:p>
          <a:p>
            <a:pPr marL="812800" indent="-812800" eaLnBrk="1" hangingPunct="1">
              <a:buFontTx/>
              <a:buAutoNum type="romanUcPeriod"/>
            </a:pPr>
            <a:r>
              <a:rPr lang="cs-CZ" b="1" dirty="0" smtClean="0">
                <a:solidFill>
                  <a:srgbClr val="285000"/>
                </a:solidFill>
              </a:rPr>
              <a:t>STŘEDNÍ ŘÍŠE</a:t>
            </a:r>
            <a:endParaRPr lang="cs-CZ" dirty="0" smtClean="0">
              <a:solidFill>
                <a:srgbClr val="285000"/>
              </a:solidFill>
            </a:endParaRPr>
          </a:p>
          <a:p>
            <a:pPr marL="400050" lvl="1" indent="0" eaLnBrk="1" hangingPunct="1">
              <a:buNone/>
            </a:pPr>
            <a:r>
              <a:rPr lang="cs-CZ" dirty="0" smtClean="0"/>
              <a:t>	(2 200 – 1 500 let př. n. l.)</a:t>
            </a:r>
          </a:p>
          <a:p>
            <a:pPr marL="812800" indent="-812800" eaLnBrk="1" hangingPunct="1">
              <a:buFontTx/>
              <a:buAutoNum type="romanUcPeriod"/>
            </a:pPr>
            <a:r>
              <a:rPr lang="cs-CZ" b="1" dirty="0" smtClean="0">
                <a:solidFill>
                  <a:srgbClr val="285000"/>
                </a:solidFill>
              </a:rPr>
              <a:t>NOVÁ ŘÍŠE </a:t>
            </a:r>
          </a:p>
          <a:p>
            <a:pPr marL="400050" lvl="1" indent="0" eaLnBrk="1" hangingPunct="1">
              <a:buNone/>
            </a:pPr>
            <a:r>
              <a:rPr lang="cs-CZ" b="1" dirty="0" smtClean="0"/>
              <a:t>	</a:t>
            </a:r>
            <a:r>
              <a:rPr lang="cs-CZ" dirty="0" smtClean="0"/>
              <a:t>(1 500 – 663 let př. n. l.)</a:t>
            </a:r>
          </a:p>
        </p:txBody>
      </p:sp>
      <p:pic>
        <p:nvPicPr>
          <p:cNvPr id="3584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163" y="1722438"/>
            <a:ext cx="2057400" cy="2743200"/>
          </a:xfrm>
          <a:prstGeom prst="rect">
            <a:avLst/>
          </a:prstGeom>
          <a:noFill/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334932" y="3581400"/>
            <a:ext cx="4732867" cy="2926795"/>
            <a:chOff x="3992913" y="2209800"/>
            <a:chExt cx="6770937" cy="3835544"/>
          </a:xfrm>
        </p:grpSpPr>
        <p:pic>
          <p:nvPicPr>
            <p:cNvPr id="6" name="Picture 5" descr="Soubor:Crook and flail.sv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397218" y="2209800"/>
              <a:ext cx="3429376" cy="3047797"/>
            </a:xfrm>
            <a:prstGeom prst="rect">
              <a:avLst/>
            </a:prstGeom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3992913" y="5561337"/>
              <a:ext cx="6770937" cy="4840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 smtClean="0">
                  <a:solidFill>
                    <a:srgbClr val="000000"/>
                  </a:solidFill>
                </a:rPr>
                <a:t>41 - 42. </a:t>
              </a:r>
              <a:r>
                <a:rPr lang="cs-CZ" dirty="0">
                  <a:solidFill>
                    <a:srgbClr val="000000"/>
                  </a:solidFill>
                </a:rPr>
                <a:t>Tradiční symboly královské moci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1215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4876802" y="914402"/>
            <a:ext cx="5567363" cy="5705475"/>
            <a:chOff x="4955649" y="1202444"/>
            <a:chExt cx="5567889" cy="570547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55649" y="1202444"/>
              <a:ext cx="4315233" cy="57054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Rectangle 7"/>
            <p:cNvSpPr/>
            <p:nvPr/>
          </p:nvSpPr>
          <p:spPr>
            <a:xfrm>
              <a:off x="5951106" y="6417382"/>
              <a:ext cx="4572432" cy="3698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4. rekonstrukce sloupů</a:t>
              </a:r>
            </a:p>
          </p:txBody>
        </p:sp>
      </p:grp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762002"/>
            <a:ext cx="5181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monumentální stavby z  kamene</a:t>
            </a:r>
          </a:p>
          <a:p>
            <a:pPr eaLnBrk="1" hangingPunct="1">
              <a:defRPr/>
            </a:pPr>
            <a:r>
              <a:rPr lang="cs-CZ" b="1" i="1" dirty="0" smtClean="0"/>
              <a:t>architrávový systém </a:t>
            </a:r>
            <a:endParaRPr lang="cs-CZ" dirty="0" smtClean="0"/>
          </a:p>
          <a:p>
            <a:pPr lvl="1" eaLnBrk="1" hangingPunct="1">
              <a:buFontTx/>
              <a:buNone/>
              <a:defRPr/>
            </a:pPr>
            <a:r>
              <a:rPr lang="cs-CZ" dirty="0" smtClean="0"/>
              <a:t>= podpěry + rovný překlad</a:t>
            </a:r>
          </a:p>
          <a:p>
            <a:pPr eaLnBrk="1" hangingPunct="1">
              <a:defRPr/>
            </a:pPr>
            <a:r>
              <a:rPr lang="cs-CZ" b="1" dirty="0" smtClean="0"/>
              <a:t>sloupy</a:t>
            </a:r>
            <a:r>
              <a:rPr lang="cs-CZ" dirty="0" smtClean="0"/>
              <a:t> </a:t>
            </a:r>
          </a:p>
          <a:p>
            <a:pPr marL="457200" lvl="1" indent="0" eaLnBrk="1" hangingPunct="1">
              <a:buNone/>
              <a:defRPr/>
            </a:pPr>
            <a:r>
              <a:rPr lang="cs-CZ" dirty="0" smtClean="0"/>
              <a:t>– pravoúhlý, polygonální nebo kruhový průřez </a:t>
            </a:r>
          </a:p>
          <a:p>
            <a:pPr lvl="1" eaLnBrk="1" hangingPunct="1">
              <a:defRPr/>
            </a:pPr>
            <a:r>
              <a:rPr lang="cs-CZ" b="1" dirty="0" smtClean="0"/>
              <a:t>hlavice</a:t>
            </a:r>
            <a:r>
              <a:rPr lang="cs-CZ" dirty="0" smtClean="0"/>
              <a:t> (lotos, palma, papyrus)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24800" y="3810000"/>
            <a:ext cx="1841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solidFill>
                <a:srgbClr val="000000"/>
              </a:solidFill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5664200" y="3089275"/>
            <a:ext cx="2794000" cy="3225800"/>
            <a:chOff x="5359400" y="3065463"/>
            <a:chExt cx="2794000" cy="3225800"/>
          </a:xfrm>
        </p:grpSpPr>
        <p:pic>
          <p:nvPicPr>
            <p:cNvPr id="35849" name="Picture 11" descr="Bilddatei: architrav_1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359400" y="3065463"/>
              <a:ext cx="2794000" cy="32258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7766050" y="5889626"/>
              <a:ext cx="312738" cy="3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2</a:t>
              </a:r>
            </a:p>
          </p:txBody>
        </p:sp>
      </p:grpSp>
      <p:sp>
        <p:nvSpPr>
          <p:cNvPr id="18" name="TextBox 17"/>
          <p:cNvSpPr txBox="1"/>
          <p:nvPr/>
        </p:nvSpPr>
        <p:spPr bwMode="auto">
          <a:xfrm>
            <a:off x="2397125" y="6488115"/>
            <a:ext cx="1841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solidFill>
                <a:srgbClr val="000000"/>
              </a:solidFill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912813" y="3241675"/>
            <a:ext cx="4081462" cy="3430588"/>
            <a:chOff x="657225" y="3384550"/>
            <a:chExt cx="4081463" cy="3431016"/>
          </a:xfrm>
        </p:grpSpPr>
        <p:sp>
          <p:nvSpPr>
            <p:cNvPr id="34827" name="TextBox 8"/>
            <p:cNvSpPr txBox="1">
              <a:spLocks noChangeArrowheads="1"/>
            </p:cNvSpPr>
            <p:nvPr/>
          </p:nvSpPr>
          <p:spPr bwMode="auto">
            <a:xfrm>
              <a:off x="4273551" y="6445632"/>
              <a:ext cx="312737" cy="3699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3</a:t>
              </a:r>
            </a:p>
          </p:txBody>
        </p:sp>
        <p:pic>
          <p:nvPicPr>
            <p:cNvPr id="28680" name="Picture 17" descr="File:Egypt.MedinetHabu.02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57225" y="3384550"/>
              <a:ext cx="4081463" cy="30579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3014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uiExpand="1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rgbClr val="C00000"/>
                </a:solidFill>
              </a:rPr>
              <a:t>Pohřební architektura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905002"/>
            <a:ext cx="4419600" cy="4525963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cs-CZ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MASTABA</a:t>
            </a:r>
          </a:p>
          <a:p>
            <a:pPr marL="0" indent="0" algn="ctr" eaLnBrk="1" hangingPunct="1">
              <a:buNone/>
              <a:defRPr/>
            </a:pPr>
            <a:r>
              <a:rPr lang="cs-CZ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PYRAMIDA</a:t>
            </a:r>
          </a:p>
          <a:p>
            <a:pPr marL="0" indent="0" algn="ctr" eaLnBrk="1" hangingPunct="1">
              <a:buNone/>
              <a:defRPr/>
            </a:pPr>
            <a:r>
              <a:rPr lang="cs-CZ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SKALNÍ</a:t>
            </a:r>
            <a:r>
              <a:rPr lang="cs-CZ" sz="4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HROB</a:t>
            </a:r>
          </a:p>
        </p:txBody>
      </p:sp>
    </p:spTree>
    <p:extLst>
      <p:ext uri="{BB962C8B-B14F-4D97-AF65-F5344CB8AC3E}">
        <p14:creationId xmlns:p14="http://schemas.microsoft.com/office/powerpoint/2010/main" val="3206008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dirty="0">
                <a:solidFill>
                  <a:srgbClr val="C00000"/>
                </a:solidFill>
              </a:rPr>
              <a:t>Mastaba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první hroby ve Staré říši</a:t>
            </a:r>
          </a:p>
          <a:p>
            <a:pPr eaLnBrk="1" hangingPunct="1"/>
            <a:r>
              <a:rPr lang="cs-CZ" dirty="0" smtClean="0"/>
              <a:t>arabština – </a:t>
            </a:r>
            <a:r>
              <a:rPr lang="cs-CZ" i="1" dirty="0" smtClean="0"/>
              <a:t>lavice</a:t>
            </a:r>
          </a:p>
          <a:p>
            <a:pPr eaLnBrk="1" hangingPunct="1"/>
            <a:r>
              <a:rPr lang="cs-CZ" dirty="0" smtClean="0"/>
              <a:t>uctívání kultu boha podsvětí </a:t>
            </a:r>
            <a:r>
              <a:rPr lang="cs-CZ" b="1" dirty="0" smtClean="0"/>
              <a:t>Usíra</a:t>
            </a:r>
            <a:r>
              <a:rPr lang="cs-CZ" i="1" dirty="0" smtClean="0"/>
              <a:t> – </a:t>
            </a:r>
            <a:r>
              <a:rPr lang="cs-CZ" dirty="0" smtClean="0"/>
              <a:t>sídlo</a:t>
            </a:r>
            <a:r>
              <a:rPr lang="cs-CZ" i="1" dirty="0" smtClean="0"/>
              <a:t> </a:t>
            </a:r>
            <a:r>
              <a:rPr lang="cs-CZ" dirty="0" smtClean="0"/>
              <a:t>dvojníka</a:t>
            </a:r>
            <a:r>
              <a:rPr lang="cs-CZ" i="1" dirty="0" smtClean="0"/>
              <a:t> </a:t>
            </a:r>
            <a:r>
              <a:rPr lang="cs-CZ" b="1" dirty="0" smtClean="0"/>
              <a:t>Ka</a:t>
            </a:r>
            <a:r>
              <a:rPr lang="cs-CZ" dirty="0" smtClean="0"/>
              <a:t> (duše, duchovního dvojníka)</a:t>
            </a:r>
          </a:p>
          <a:p>
            <a:pPr eaLnBrk="1" hangingPunct="1"/>
            <a:r>
              <a:rPr lang="cs-CZ" dirty="0" smtClean="0"/>
              <a:t>nadzemní a podzemní část</a:t>
            </a:r>
          </a:p>
          <a:p>
            <a:pPr lvl="1" eaLnBrk="1" hangingPunct="1"/>
            <a:r>
              <a:rPr lang="cs-CZ" b="1" i="1" dirty="0" err="1" smtClean="0"/>
              <a:t>superstruktura</a:t>
            </a:r>
            <a:endParaRPr lang="cs-CZ" b="1" i="1" dirty="0" smtClean="0"/>
          </a:p>
          <a:p>
            <a:pPr lvl="1" eaLnBrk="1" hangingPunct="1"/>
            <a:r>
              <a:rPr lang="cs-CZ" b="1" i="1" dirty="0" smtClean="0"/>
              <a:t>substruktura</a:t>
            </a:r>
          </a:p>
        </p:txBody>
      </p:sp>
    </p:spTree>
    <p:extLst>
      <p:ext uri="{BB962C8B-B14F-4D97-AF65-F5344CB8AC3E}">
        <p14:creationId xmlns:p14="http://schemas.microsoft.com/office/powerpoint/2010/main" val="366076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621088" y="381002"/>
            <a:ext cx="4603750" cy="2836863"/>
            <a:chOff x="3621088" y="381000"/>
            <a:chExt cx="4603750" cy="2836863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pic>
          <p:nvPicPr>
            <p:cNvPr id="39941" name="Picture 11" descr="File:Mastaba schematics.sv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1088" y="381000"/>
              <a:ext cx="4603750" cy="28368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7772400" y="2831830"/>
              <a:ext cx="31290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5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5800" y="904101"/>
            <a:ext cx="2057400" cy="5649101"/>
            <a:chOff x="685800" y="904099"/>
            <a:chExt cx="2057400" cy="5649101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2" name="TextBox 11"/>
            <p:cNvSpPr txBox="1"/>
            <p:nvPr/>
          </p:nvSpPr>
          <p:spPr>
            <a:xfrm>
              <a:off x="2430294" y="6183868"/>
              <a:ext cx="31290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7</a:t>
              </a:r>
            </a:p>
          </p:txBody>
        </p:sp>
        <p:pic>
          <p:nvPicPr>
            <p:cNvPr id="39947" name="Picture 11" descr="Statuette of a Beare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800" y="904099"/>
              <a:ext cx="1981993" cy="530545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/>
          <p:cNvGrpSpPr/>
          <p:nvPr/>
        </p:nvGrpSpPr>
        <p:grpSpPr>
          <a:xfrm>
            <a:off x="3541713" y="3476627"/>
            <a:ext cx="4762500" cy="2924175"/>
            <a:chOff x="3541713" y="3476625"/>
            <a:chExt cx="4762500" cy="292417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pic>
          <p:nvPicPr>
            <p:cNvPr id="39942" name="Picture 13" descr="Mapka Egypta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1713" y="3476625"/>
              <a:ext cx="4762500" cy="29241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7790145" y="5903724"/>
              <a:ext cx="31290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647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dirty="0">
                <a:solidFill>
                  <a:srgbClr val="C00000"/>
                </a:solidFill>
              </a:rPr>
              <a:t>Pyramida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114800" y="1622425"/>
            <a:ext cx="4953000" cy="2916238"/>
          </a:xfrm>
        </p:spPr>
        <p:txBody>
          <a:bodyPr/>
          <a:lstStyle/>
          <a:p>
            <a:pPr eaLnBrk="1" hangingPunct="1"/>
            <a:r>
              <a:rPr lang="cs-CZ" smtClean="0"/>
              <a:t>typ nejstarší hrobky </a:t>
            </a:r>
          </a:p>
          <a:p>
            <a:pPr lvl="1" eaLnBrk="1" hangingPunct="1"/>
            <a:r>
              <a:rPr lang="cs-CZ" smtClean="0"/>
              <a:t>Stará říše</a:t>
            </a:r>
          </a:p>
          <a:p>
            <a:pPr lvl="1" eaLnBrk="1" hangingPunct="1"/>
            <a:r>
              <a:rPr lang="pl-PL" smtClean="0"/>
              <a:t>všechny byly postaveny v mezi lety 2700 a 1700 př. n. l.</a:t>
            </a:r>
            <a:endParaRPr lang="cs-CZ" sz="2000"/>
          </a:p>
          <a:p>
            <a:pPr eaLnBrk="1" hangingPunct="1"/>
            <a:endParaRPr lang="cs-CZ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5341940"/>
            <a:ext cx="5410200" cy="1457325"/>
          </a:xfrm>
        </p:spPr>
        <p:txBody>
          <a:bodyPr/>
          <a:lstStyle/>
          <a:p>
            <a:pPr lvl="1" eaLnBrk="1" hangingPunct="1"/>
            <a:r>
              <a:rPr lang="cs-CZ" smtClean="0"/>
              <a:t>součást </a:t>
            </a:r>
            <a:r>
              <a:rPr lang="cs-CZ" b="1" i="1" smtClean="0"/>
              <a:t>pyramidálního komplexu</a:t>
            </a:r>
          </a:p>
          <a:p>
            <a:pPr lvl="1" eaLnBrk="1" hangingPunct="1"/>
            <a:r>
              <a:rPr lang="cs-CZ" smtClean="0"/>
              <a:t>sklon stěn</a:t>
            </a:r>
            <a:r>
              <a:rPr lang="cs-CZ" i="1" smtClean="0"/>
              <a:t> - </a:t>
            </a:r>
            <a:r>
              <a:rPr lang="cs-CZ" smtClean="0"/>
              <a:t>51</a:t>
            </a:r>
            <a:r>
              <a:rPr lang="en-US" smtClean="0"/>
              <a:t>º</a:t>
            </a:r>
            <a:r>
              <a:rPr lang="cs-CZ" smtClean="0"/>
              <a:t> 51´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52400" y="1381125"/>
            <a:ext cx="5657850" cy="4014788"/>
            <a:chOff x="152400" y="1380949"/>
            <a:chExt cx="5658230" cy="401427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2400" y="1380949"/>
              <a:ext cx="5658230" cy="39825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5181938" y="5025383"/>
              <a:ext cx="312759" cy="3698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153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Džoserova pyramida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600202"/>
            <a:ext cx="4419600" cy="4525963"/>
          </a:xfrm>
        </p:spPr>
        <p:txBody>
          <a:bodyPr/>
          <a:lstStyle/>
          <a:p>
            <a:pPr eaLnBrk="1" hangingPunct="1"/>
            <a:r>
              <a:rPr lang="cs-CZ" smtClean="0"/>
              <a:t>nejstarší pyramida</a:t>
            </a:r>
          </a:p>
          <a:p>
            <a:pPr eaLnBrk="1" hangingPunct="1"/>
            <a:r>
              <a:rPr lang="cs-CZ" smtClean="0"/>
              <a:t>asi 2 650 let př. n. l.</a:t>
            </a:r>
          </a:p>
          <a:p>
            <a:pPr eaLnBrk="1" hangingPunct="1"/>
            <a:r>
              <a:rPr lang="cs-CZ" smtClean="0"/>
              <a:t>Sakkára (jižně od Gízy)</a:t>
            </a:r>
          </a:p>
          <a:p>
            <a:pPr lvl="1" eaLnBrk="1" hangingPunct="1">
              <a:buFont typeface="Arial" panose="020B0604020202020204" pitchFamily="34" charset="0"/>
              <a:buChar char="‒"/>
            </a:pPr>
            <a:r>
              <a:rPr lang="cs-CZ" smtClean="0"/>
              <a:t>stupňovitá (6 mastab)</a:t>
            </a:r>
          </a:p>
          <a:p>
            <a:pPr lvl="1" eaLnBrk="1" hangingPunct="1">
              <a:buFont typeface="Arial" panose="020B0604020202020204" pitchFamily="34" charset="0"/>
              <a:buChar char="‒"/>
            </a:pPr>
            <a:r>
              <a:rPr lang="cs-CZ" b="1" i="1" smtClean="0"/>
              <a:t>Imhotep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71975" y="5014913"/>
            <a:ext cx="5029200" cy="914400"/>
          </a:xfrm>
        </p:spPr>
        <p:txBody>
          <a:bodyPr/>
          <a:lstStyle/>
          <a:p>
            <a:pPr marL="0" indent="0" eaLnBrk="1" fontAlgn="ctr" hangingPunct="1">
              <a:buNone/>
              <a:defRPr/>
            </a:pPr>
            <a:r>
              <a:rPr lang="cs-CZ" sz="2000" b="1" dirty="0"/>
              <a:t>Základní údaje o pyramidě:</a:t>
            </a:r>
          </a:p>
          <a:p>
            <a:pPr eaLnBrk="1" fontAlgn="ctr" hangingPunct="1">
              <a:buFont typeface="Arial" panose="020B0604020202020204" pitchFamily="34" charset="0"/>
              <a:buChar char="‒"/>
              <a:defRPr/>
            </a:pPr>
            <a:r>
              <a:rPr lang="cs-CZ" sz="1800" dirty="0"/>
              <a:t>úhel sklonu stupňů: 72°</a:t>
            </a:r>
          </a:p>
          <a:p>
            <a:pPr eaLnBrk="1" fontAlgn="ctr" hangingPunct="1">
              <a:buFont typeface="Arial" panose="020B0604020202020204" pitchFamily="34" charset="0"/>
              <a:buChar char="‒"/>
              <a:defRPr/>
            </a:pPr>
            <a:r>
              <a:rPr lang="cs-CZ" sz="1800" dirty="0"/>
              <a:t>konečná délka základny: 109 m x 121 m</a:t>
            </a:r>
          </a:p>
          <a:p>
            <a:pPr eaLnBrk="1" fontAlgn="ctr" hangingPunct="1">
              <a:buFont typeface="Arial" panose="020B0604020202020204" pitchFamily="34" charset="0"/>
              <a:buChar char="‒"/>
              <a:defRPr/>
            </a:pPr>
            <a:r>
              <a:rPr lang="cs-CZ" sz="1800" dirty="0"/>
              <a:t>výška pyramidy: 62,5 m</a:t>
            </a:r>
          </a:p>
          <a:p>
            <a:pPr>
              <a:defRPr/>
            </a:pPr>
            <a:endParaRPr lang="cs-CZ" dirty="0"/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678365" y="1562100"/>
            <a:ext cx="4321175" cy="3684588"/>
            <a:chOff x="4679138" y="1562101"/>
            <a:chExt cx="4320568" cy="3684031"/>
          </a:xfrm>
        </p:grpSpPr>
        <p:pic>
          <p:nvPicPr>
            <p:cNvPr id="44038" name="Picture 6" descr="pyramida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679138" y="1562101"/>
              <a:ext cx="4217394" cy="34284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8687012" y="4876300"/>
              <a:ext cx="312694" cy="3698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9</a:t>
              </a:r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352427" y="3857627"/>
            <a:ext cx="3821113" cy="2695575"/>
            <a:chOff x="352724" y="3857537"/>
            <a:chExt cx="3820513" cy="2695663"/>
          </a:xfrm>
        </p:grpSpPr>
        <p:pic>
          <p:nvPicPr>
            <p:cNvPr id="44040" name="Picture 8" descr="dzoser-0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52724" y="3857537"/>
              <a:ext cx="3820513" cy="26956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352724" y="5980094"/>
              <a:ext cx="441256" cy="36831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450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99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99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9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9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uild="p"/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Džoserova pyramida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238250" y="1417640"/>
            <a:ext cx="6667500" cy="5000625"/>
            <a:chOff x="1238250" y="1417638"/>
            <a:chExt cx="6667500" cy="5000625"/>
          </a:xfrm>
        </p:grpSpPr>
        <p:pic>
          <p:nvPicPr>
            <p:cNvPr id="192514" name="Picture 2" descr="dzoser-0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8250" y="1417638"/>
              <a:ext cx="6667500" cy="5000625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7391400" y="6019800"/>
              <a:ext cx="423863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11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843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2400" y="1143002"/>
            <a:ext cx="4419600" cy="4525963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cs-CZ" smtClean="0"/>
              <a:t>stupňovitá pyramida na čtvercovém půdorysu u </a:t>
            </a:r>
            <a:r>
              <a:rPr lang="cs-CZ" b="1" smtClean="0">
                <a:solidFill>
                  <a:srgbClr val="663300"/>
                </a:solidFill>
              </a:rPr>
              <a:t>Medúmu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cs-CZ" b="1" i="1" smtClean="0"/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cs-CZ" smtClean="0"/>
              <a:t>skosená v</a:t>
            </a:r>
            <a:r>
              <a:rPr lang="cs-CZ" b="1" i="1" smtClean="0"/>
              <a:t> </a:t>
            </a:r>
            <a:r>
              <a:rPr lang="cs-CZ" b="1" smtClean="0">
                <a:solidFill>
                  <a:srgbClr val="663300"/>
                </a:solidFill>
              </a:rPr>
              <a:t>Dášúru</a:t>
            </a:r>
            <a:r>
              <a:rPr lang="cs-CZ" b="1" i="1" smtClean="0"/>
              <a:t> </a:t>
            </a:r>
          </a:p>
          <a:p>
            <a:pPr marL="457200" lvl="1" indent="0" eaLnBrk="1" hangingPunct="1">
              <a:buNone/>
            </a:pPr>
            <a:r>
              <a:rPr lang="cs-CZ" smtClean="0"/>
              <a:t>(připomíná beduinský stan)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4648200" y="3657600"/>
            <a:ext cx="4191000" cy="2971800"/>
            <a:chOff x="4559300" y="3419475"/>
            <a:chExt cx="4402138" cy="2927350"/>
          </a:xfrm>
        </p:grpSpPr>
        <p:pic>
          <p:nvPicPr>
            <p:cNvPr id="39941" name="Picture 8" descr="File:GD-EG-Saqqara004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9300" y="3419475"/>
              <a:ext cx="4402138" cy="2927350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  <p:sp>
          <p:nvSpPr>
            <p:cNvPr id="46088" name="TextBox 4"/>
            <p:cNvSpPr txBox="1">
              <a:spLocks noChangeArrowheads="1"/>
            </p:cNvSpPr>
            <p:nvPr/>
          </p:nvSpPr>
          <p:spPr bwMode="auto">
            <a:xfrm>
              <a:off x="8497880" y="5896463"/>
              <a:ext cx="463558" cy="364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13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648200" y="403225"/>
            <a:ext cx="4114800" cy="2971800"/>
            <a:chOff x="4876800" y="304800"/>
            <a:chExt cx="3454400" cy="2589213"/>
          </a:xfrm>
        </p:grpSpPr>
        <p:pic>
          <p:nvPicPr>
            <p:cNvPr id="39942" name="Picture 10" descr="File:02 meidum pyramid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6800" y="304800"/>
              <a:ext cx="3454400" cy="2589213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  <p:sp>
          <p:nvSpPr>
            <p:cNvPr id="46086" name="TextBox 5"/>
            <p:cNvSpPr txBox="1">
              <a:spLocks noChangeArrowheads="1"/>
            </p:cNvSpPr>
            <p:nvPr/>
          </p:nvSpPr>
          <p:spPr bwMode="auto">
            <a:xfrm>
              <a:off x="7890071" y="2513654"/>
              <a:ext cx="370345" cy="321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12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7009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40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663" y="1765300"/>
            <a:ext cx="7315200" cy="38100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3600" b="1">
                <a:solidFill>
                  <a:srgbClr val="FF0000"/>
                </a:solidFill>
              </a:rPr>
              <a:t>Chufevova</a:t>
            </a:r>
            <a:r>
              <a:rPr lang="cs-CZ" smtClean="0"/>
              <a:t> = Cheopsova</a:t>
            </a:r>
          </a:p>
          <a:p>
            <a:pPr marL="0" indent="0" eaLnBrk="1" hangingPunct="1">
              <a:buNone/>
            </a:pPr>
            <a:r>
              <a:rPr lang="cs-CZ" smtClean="0"/>
              <a:t>	(nejvyšší – asi 146,7m)</a:t>
            </a:r>
          </a:p>
          <a:p>
            <a:pPr marL="0" indent="0" eaLnBrk="1" hangingPunct="1">
              <a:buNone/>
            </a:pPr>
            <a:r>
              <a:rPr lang="cs-CZ" sz="3600" b="1">
                <a:solidFill>
                  <a:srgbClr val="FF0000"/>
                </a:solidFill>
              </a:rPr>
              <a:t>Rachefova</a:t>
            </a:r>
            <a:r>
              <a:rPr lang="cs-CZ" smtClean="0"/>
              <a:t> = Chefrénova</a:t>
            </a:r>
          </a:p>
          <a:p>
            <a:pPr marL="0" indent="0" eaLnBrk="1" hangingPunct="1">
              <a:buNone/>
            </a:pPr>
            <a:r>
              <a:rPr lang="cs-CZ" sz="3600" b="1">
                <a:solidFill>
                  <a:srgbClr val="FF0000"/>
                </a:solidFill>
              </a:rPr>
              <a:t>Menkaureova</a:t>
            </a:r>
            <a:r>
              <a:rPr lang="cs-CZ" smtClean="0"/>
              <a:t> = Mykerinova</a:t>
            </a: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Pyramidy v Gíze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828803" y="3048000"/>
            <a:ext cx="5525371" cy="3657600"/>
            <a:chOff x="5224613" y="4419600"/>
            <a:chExt cx="3431144" cy="2286000"/>
          </a:xfrm>
        </p:grpSpPr>
        <p:pic>
          <p:nvPicPr>
            <p:cNvPr id="48133" name="Picture 5" descr="Soubor:Gizeh Cheops BW 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4613" y="4419600"/>
              <a:ext cx="3431144" cy="228600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>
              <a:spLocks noChangeArrowheads="1"/>
            </p:cNvSpPr>
            <p:nvPr/>
          </p:nvSpPr>
          <p:spPr bwMode="auto">
            <a:xfrm>
              <a:off x="8226391" y="6336506"/>
              <a:ext cx="273943" cy="230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14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024565" y="2895600"/>
            <a:ext cx="2890837" cy="3835400"/>
            <a:chOff x="5776385" y="2895599"/>
            <a:chExt cx="2890661" cy="3835401"/>
          </a:xfrm>
        </p:grpSpPr>
        <p:pic>
          <p:nvPicPr>
            <p:cNvPr id="48135" name="Picture 7" descr="http://upload.wikimedia.org/wikipedia/commons/c/c1/Egypt.Giza.Menkaure.0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6385" y="2895599"/>
              <a:ext cx="2876550" cy="3835401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8225748" y="6361113"/>
              <a:ext cx="441298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16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27473" y="3549649"/>
            <a:ext cx="4191000" cy="3155950"/>
            <a:chOff x="4800600" y="3587750"/>
            <a:chExt cx="4191000" cy="315595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48137" name="Picture 9" descr="http://upload.wikimedia.org/wikipedia/commons/6/6c/Egypt.Giza.Sphinx.02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600" y="3587750"/>
              <a:ext cx="4191000" cy="314325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4"/>
            <p:cNvSpPr txBox="1">
              <a:spLocks noChangeArrowheads="1"/>
            </p:cNvSpPr>
            <p:nvPr/>
          </p:nvSpPr>
          <p:spPr bwMode="auto">
            <a:xfrm>
              <a:off x="8550454" y="6374368"/>
              <a:ext cx="441146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16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302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 autoUpdateAnimBg="0" advAuto="50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Pyramidy v Gíze </a:t>
            </a:r>
            <a:br>
              <a:rPr lang="cs-CZ" dirty="0"/>
            </a:br>
            <a:r>
              <a:rPr lang="cs-CZ" sz="3200" b="0" dirty="0">
                <a:solidFill>
                  <a:schemeClr val="tx1"/>
                </a:solidFill>
              </a:rPr>
              <a:t>- letecký pohled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314450" y="1594558"/>
            <a:ext cx="6457950" cy="5205047"/>
            <a:chOff x="1314450" y="1594556"/>
            <a:chExt cx="6457950" cy="520504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89442" name="Picture 2" descr="Pyramidy v Gíz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4450" y="1594556"/>
              <a:ext cx="6457950" cy="4843463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4"/>
            <p:cNvSpPr txBox="1">
              <a:spLocks noChangeArrowheads="1"/>
            </p:cNvSpPr>
            <p:nvPr/>
          </p:nvSpPr>
          <p:spPr bwMode="auto">
            <a:xfrm>
              <a:off x="7331254" y="6430271"/>
              <a:ext cx="441146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17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572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Pyramidy v Gíze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52500" y="1425577"/>
            <a:ext cx="7239000" cy="4816475"/>
            <a:chOff x="952500" y="1425575"/>
            <a:chExt cx="7239000" cy="481647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2500" y="1425575"/>
              <a:ext cx="7239000" cy="4816475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sp>
          <p:nvSpPr>
            <p:cNvPr id="4" name="TextBox 4"/>
            <p:cNvSpPr txBox="1">
              <a:spLocks noChangeArrowheads="1"/>
            </p:cNvSpPr>
            <p:nvPr/>
          </p:nvSpPr>
          <p:spPr bwMode="auto">
            <a:xfrm>
              <a:off x="7712254" y="5798105"/>
              <a:ext cx="441146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316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dirty="0">
                <a:solidFill>
                  <a:srgbClr val="C00000"/>
                </a:solidFill>
              </a:rPr>
              <a:t>Skalní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sz="4800" dirty="0">
                <a:solidFill>
                  <a:srgbClr val="C00000"/>
                </a:solidFill>
              </a:rPr>
              <a:t>hroby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2"/>
            <a:ext cx="8229600" cy="4525963"/>
          </a:xfrm>
        </p:spPr>
        <p:txBody>
          <a:bodyPr/>
          <a:lstStyle/>
          <a:p>
            <a:pPr eaLnBrk="1" hangingPunct="1"/>
            <a:r>
              <a:rPr lang="cs-CZ" smtClean="0"/>
              <a:t>Nová říše</a:t>
            </a:r>
          </a:p>
          <a:p>
            <a:pPr eaLnBrk="1" hangingPunct="1"/>
            <a:r>
              <a:rPr lang="cs-CZ" smtClean="0"/>
              <a:t>poblíž Vésetu v Horním Egyptě </a:t>
            </a:r>
          </a:p>
          <a:p>
            <a:pPr lvl="1" eaLnBrk="1" hangingPunct="1"/>
            <a:r>
              <a:rPr lang="cs-CZ" smtClean="0"/>
              <a:t>(sídlo panovníků)</a:t>
            </a:r>
          </a:p>
          <a:p>
            <a:pPr eaLnBrk="1" hangingPunct="1"/>
            <a:r>
              <a:rPr lang="cs-CZ" smtClean="0"/>
              <a:t>hroby vyhloubeny ve skalách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grpSp>
        <p:nvGrpSpPr>
          <p:cNvPr id="46084" name="Group 2"/>
          <p:cNvGrpSpPr>
            <a:grpSpLocks/>
          </p:cNvGrpSpPr>
          <p:nvPr/>
        </p:nvGrpSpPr>
        <p:grpSpPr bwMode="auto">
          <a:xfrm>
            <a:off x="762000" y="962027"/>
            <a:ext cx="7620000" cy="5775325"/>
            <a:chOff x="762000" y="961795"/>
            <a:chExt cx="7620000" cy="5775031"/>
          </a:xfrm>
        </p:grpSpPr>
        <p:sp>
          <p:nvSpPr>
            <p:cNvPr id="52229" name="Text Box 6"/>
            <p:cNvSpPr txBox="1">
              <a:spLocks noChangeArrowheads="1"/>
            </p:cNvSpPr>
            <p:nvPr/>
          </p:nvSpPr>
          <p:spPr bwMode="auto">
            <a:xfrm>
              <a:off x="3733800" y="6367479"/>
              <a:ext cx="1672253" cy="369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cs-CZ" sz="1800" dirty="0">
                  <a:solidFill>
                    <a:srgbClr val="000000"/>
                  </a:solidFill>
                </a:rPr>
                <a:t>19. Údolí králů</a:t>
              </a:r>
            </a:p>
          </p:txBody>
        </p:sp>
        <p:pic>
          <p:nvPicPr>
            <p:cNvPr id="50183" name="Picture 7" descr="Soubor:Luxor, Tal der Könige (1995, 860x605)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961795"/>
              <a:ext cx="7620000" cy="5362805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4976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38202" y="1447802"/>
            <a:ext cx="7580313" cy="4525963"/>
          </a:xfrm>
        </p:spPr>
        <p:txBody>
          <a:bodyPr/>
          <a:lstStyle/>
          <a:p>
            <a:pPr eaLnBrk="1" hangingPunct="1"/>
            <a:r>
              <a:rPr lang="cs-CZ" smtClean="0"/>
              <a:t>nejznámější skalní hrob v Údolí králů</a:t>
            </a:r>
          </a:p>
          <a:p>
            <a:pPr eaLnBrk="1" hangingPunct="1"/>
            <a:r>
              <a:rPr lang="cs-CZ" smtClean="0"/>
              <a:t>1922 – </a:t>
            </a:r>
            <a:r>
              <a:rPr lang="cs-CZ" b="1" i="1" smtClean="0"/>
              <a:t>Howard Carter</a:t>
            </a:r>
            <a:r>
              <a:rPr lang="cs-CZ" smtClean="0"/>
              <a:t> (lord Carnarvon)</a:t>
            </a:r>
          </a:p>
          <a:p>
            <a:pPr lvl="1" eaLnBrk="1" hangingPunct="1"/>
            <a:r>
              <a:rPr lang="cs-CZ" smtClean="0"/>
              <a:t>exponáty v muzeu v Káhiře – 12 sálů</a:t>
            </a:r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Tutanchamonova hrobka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752602" y="1814515"/>
            <a:ext cx="5648325" cy="4599876"/>
            <a:chOff x="1752600" y="1814091"/>
            <a:chExt cx="5648732" cy="4599469"/>
          </a:xfrm>
        </p:grpSpPr>
        <p:pic>
          <p:nvPicPr>
            <p:cNvPr id="53260" name="Picture 12" descr="http://upload.wikimedia.org/wikipedia/commons/c/c9/Tuts_Tomb_Opened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2600" y="1814091"/>
              <a:ext cx="5648732" cy="4206503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4"/>
            <p:cNvSpPr txBox="1">
              <a:spLocks noChangeArrowheads="1"/>
            </p:cNvSpPr>
            <p:nvPr/>
          </p:nvSpPr>
          <p:spPr bwMode="auto">
            <a:xfrm>
              <a:off x="6828906" y="6044228"/>
              <a:ext cx="441146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20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8608" y="1881560"/>
            <a:ext cx="3295650" cy="4883270"/>
            <a:chOff x="3188608" y="1881560"/>
            <a:chExt cx="3295650" cy="488327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" name="TextBox 4"/>
            <p:cNvSpPr txBox="1">
              <a:spLocks noChangeArrowheads="1"/>
            </p:cNvSpPr>
            <p:nvPr/>
          </p:nvSpPr>
          <p:spPr bwMode="auto">
            <a:xfrm>
              <a:off x="5867400" y="6395498"/>
              <a:ext cx="441146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cs-CZ" sz="1800" dirty="0">
                  <a:solidFill>
                    <a:srgbClr val="000000"/>
                  </a:solidFill>
                  <a:latin typeface="Arial"/>
                </a:rPr>
                <a:t>21</a:t>
              </a:r>
            </a:p>
          </p:txBody>
        </p:sp>
        <p:pic>
          <p:nvPicPr>
            <p:cNvPr id="53262" name="Picture 14" descr="Soubor:Howard carter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8608" y="1881560"/>
              <a:ext cx="3295650" cy="4505325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229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 autoUpdateAnimBg="0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533400" y="381002"/>
            <a:ext cx="8091488" cy="5973763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8077200" y="5867400"/>
            <a:ext cx="441146" cy="3693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cs-CZ" sz="1800" dirty="0">
                <a:solidFill>
                  <a:srgbClr val="000000"/>
                </a:solidFill>
                <a:latin typeface="Arial"/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9378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Pohřební komora s křemencovým sarkofágem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295400" y="1600202"/>
            <a:ext cx="6667500" cy="5000625"/>
            <a:chOff x="1295400" y="1600200"/>
            <a:chExt cx="6667500" cy="5000625"/>
          </a:xfrm>
        </p:grpSpPr>
        <p:pic>
          <p:nvPicPr>
            <p:cNvPr id="194562" name="Picture 2" descr="tutanchamonova-hrobka-0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95400" y="1600200"/>
              <a:ext cx="6667500" cy="50006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467600" y="6172200"/>
              <a:ext cx="441325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23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701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228600"/>
            <a:ext cx="4267200" cy="1143000"/>
          </a:xfrm>
        </p:spPr>
        <p:txBody>
          <a:bodyPr/>
          <a:lstStyle/>
          <a:p>
            <a:pPr>
              <a:defRPr/>
            </a:pPr>
            <a:r>
              <a:rPr lang="cs-CZ" sz="3600" dirty="0"/>
              <a:t>Tutanchamonova pohřební maska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68288" y="106365"/>
            <a:ext cx="4125912" cy="6645275"/>
            <a:chOff x="268896" y="105990"/>
            <a:chExt cx="4125304" cy="6646020"/>
          </a:xfrm>
        </p:grpSpPr>
        <p:pic>
          <p:nvPicPr>
            <p:cNvPr id="196610" name="Picture 2" descr="http://www.starovekyegypt.net/images/faraoni/sarkofag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68896" y="105990"/>
              <a:ext cx="4125304" cy="66460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922782" y="6336038"/>
              <a:ext cx="441260" cy="36992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24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4724402" y="1239840"/>
            <a:ext cx="4151313" cy="5608637"/>
            <a:chOff x="4724400" y="1240414"/>
            <a:chExt cx="4151736" cy="5608806"/>
          </a:xfrm>
        </p:grpSpPr>
        <p:pic>
          <p:nvPicPr>
            <p:cNvPr id="61445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4400" y="1240414"/>
              <a:ext cx="4151736" cy="5608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8048964" y="6407882"/>
              <a:ext cx="439783" cy="3698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25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361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5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cs-CZ" sz="3600">
                <a:solidFill>
                  <a:srgbClr val="663300"/>
                </a:solidFill>
              </a:rPr>
              <a:t>Faraonův královský trůn a zlatá skříňka</a:t>
            </a:r>
          </a:p>
        </p:txBody>
      </p:sp>
      <p:pic>
        <p:nvPicPr>
          <p:cNvPr id="25607" name="Picture 7" descr="Zlatá skříňk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6290" y="1544640"/>
            <a:ext cx="2778125" cy="4592637"/>
          </a:xfrm>
          <a:prstGeom prst="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6" name="Picture 6" descr="trů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0" y="1557338"/>
            <a:ext cx="4262438" cy="4705350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68677" y="6262690"/>
            <a:ext cx="30321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000000"/>
                </a:solidFill>
              </a:rPr>
              <a:t>26. Faraonův královský trůn</a:t>
            </a:r>
          </a:p>
        </p:txBody>
      </p:sp>
    </p:spTree>
    <p:extLst>
      <p:ext uri="{BB962C8B-B14F-4D97-AF65-F5344CB8AC3E}">
        <p14:creationId xmlns:p14="http://schemas.microsoft.com/office/powerpoint/2010/main" val="1476831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Památky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2"/>
            <a:ext cx="8763000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b="1" dirty="0" smtClean="0">
                <a:solidFill>
                  <a:srgbClr val="FF0000"/>
                </a:solidFill>
              </a:rPr>
              <a:t>hroby v Údolí králů</a:t>
            </a:r>
          </a:p>
          <a:p>
            <a:pPr marL="0" indent="0" eaLnBrk="1" hangingPunct="1">
              <a:buNone/>
            </a:pPr>
            <a:r>
              <a:rPr lang="cs-CZ" b="1" dirty="0" err="1" smtClean="0">
                <a:solidFill>
                  <a:srgbClr val="FF0000"/>
                </a:solidFill>
              </a:rPr>
              <a:t>Dér</a:t>
            </a:r>
            <a:r>
              <a:rPr lang="cs-CZ" b="1" dirty="0" smtClean="0">
                <a:solidFill>
                  <a:srgbClr val="FF0000"/>
                </a:solidFill>
              </a:rPr>
              <a:t>-el-</a:t>
            </a:r>
            <a:r>
              <a:rPr lang="cs-CZ" b="1" dirty="0" err="1" smtClean="0">
                <a:solidFill>
                  <a:srgbClr val="FF0000"/>
                </a:solidFill>
              </a:rPr>
              <a:t>Bahrí</a:t>
            </a:r>
            <a:r>
              <a:rPr lang="cs-CZ" dirty="0" smtClean="0"/>
              <a:t> – hrob se zádušním chrámem královny </a:t>
            </a:r>
            <a:r>
              <a:rPr lang="cs-CZ" i="1" dirty="0" err="1" smtClean="0"/>
              <a:t>Hatšepsovety</a:t>
            </a:r>
            <a:r>
              <a:rPr lang="cs-CZ" i="1" dirty="0" smtClean="0"/>
              <a:t> = </a:t>
            </a:r>
            <a:r>
              <a:rPr lang="cs-CZ" i="1" dirty="0" err="1" smtClean="0"/>
              <a:t>Hatšepsut</a:t>
            </a:r>
            <a:endParaRPr lang="cs-CZ" dirty="0" smtClean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0" y="3352800"/>
            <a:ext cx="9144000" cy="2236788"/>
            <a:chOff x="0" y="3733800"/>
            <a:chExt cx="9144000" cy="2236581"/>
          </a:xfrm>
        </p:grpSpPr>
        <p:pic>
          <p:nvPicPr>
            <p:cNvPr id="63500" name="Picture 12" descr="http://upload.wikimedia.org/wikipedia/commons/b/b8/Valley_of_the_Kings_panorama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3733800"/>
              <a:ext cx="9144000" cy="22365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8601075" y="5494175"/>
              <a:ext cx="441325" cy="3698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27</a:t>
              </a:r>
              <a:endParaRPr lang="cs-CZ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914400" y="1447800"/>
            <a:ext cx="7353300" cy="5138738"/>
            <a:chOff x="1089312" y="1752539"/>
            <a:chExt cx="7353300" cy="5138118"/>
          </a:xfrm>
        </p:grpSpPr>
        <p:pic>
          <p:nvPicPr>
            <p:cNvPr id="63502" name="Picture 14" descr="Soubor:Hatschepsuttempel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89312" y="1752539"/>
              <a:ext cx="7353300" cy="51381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>
              <a:off x="7931437" y="6514464"/>
              <a:ext cx="441325" cy="3682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28</a:t>
              </a:r>
              <a:endParaRPr lang="cs-CZ" b="1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393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  <p:bldP spid="49155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dirty="0">
                <a:solidFill>
                  <a:srgbClr val="C00000"/>
                </a:solidFill>
              </a:rPr>
              <a:t>Chrámy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100" y="1295402"/>
            <a:ext cx="8534400" cy="4525963"/>
          </a:xfrm>
        </p:spPr>
        <p:txBody>
          <a:bodyPr/>
          <a:lstStyle/>
          <a:p>
            <a:pPr eaLnBrk="1" hangingPunct="1"/>
            <a:r>
              <a:rPr lang="cs-CZ" dirty="0" smtClean="0"/>
              <a:t>hl. Nová říše </a:t>
            </a:r>
          </a:p>
          <a:p>
            <a:pPr eaLnBrk="1" hangingPunct="1"/>
            <a:r>
              <a:rPr lang="cs-CZ" dirty="0" smtClean="0"/>
              <a:t>nebyl hrobkou – součást hrobů vyhloubených ve skalách</a:t>
            </a:r>
          </a:p>
          <a:p>
            <a:pPr eaLnBrk="1" hangingPunct="1"/>
            <a:r>
              <a:rPr lang="cs-CZ" dirty="0" smtClean="0"/>
              <a:t>stál obvykle v rovině u řeky na přístupnějších místech</a:t>
            </a:r>
          </a:p>
          <a:p>
            <a:pPr eaLnBrk="1" hangingPunct="1"/>
            <a:r>
              <a:rPr lang="cs-CZ" dirty="0" smtClean="0"/>
              <a:t>konaly se v něm nádherné pohřební obřady (jsou obdobou starých chrámů budovaných u paty pyramid)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57565" y="4740277"/>
            <a:ext cx="7429815" cy="2162175"/>
            <a:chOff x="1076323" y="5029994"/>
            <a:chExt cx="7429815" cy="216217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pic>
          <p:nvPicPr>
            <p:cNvPr id="65540" name="Picture 5" descr="Pylon – vstup do domu bohů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6323" y="5029994"/>
              <a:ext cx="6991350" cy="21621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8064992" y="6762514"/>
              <a:ext cx="44114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29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562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66800" y="4986338"/>
            <a:ext cx="38862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/>
            </a:pPr>
            <a:r>
              <a:rPr lang="cs-CZ" sz="2000" b="0" dirty="0">
                <a:solidFill>
                  <a:srgbClr val="000000"/>
                </a:solidFill>
                <a:latin typeface="Arial" panose="020B0604020202020204" pitchFamily="34" charset="0"/>
              </a:rPr>
              <a:t>První pylon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/>
            </a:pPr>
            <a:r>
              <a:rPr lang="cs-CZ" sz="2000" b="0" dirty="0">
                <a:solidFill>
                  <a:srgbClr val="000000"/>
                </a:solidFill>
                <a:latin typeface="Arial" panose="020B0604020202020204" pitchFamily="34" charset="0"/>
              </a:rPr>
              <a:t>První nádvoří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/>
            </a:pPr>
            <a:r>
              <a:rPr lang="cs-CZ" sz="2000" b="0" dirty="0">
                <a:solidFill>
                  <a:srgbClr val="000000"/>
                </a:solidFill>
                <a:latin typeface="Arial" panose="020B0604020202020204" pitchFamily="34" charset="0"/>
              </a:rPr>
              <a:t>Kolosální socha Ramesse II.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/>
            </a:pPr>
            <a:r>
              <a:rPr lang="cs-CZ" sz="2000" b="0" dirty="0">
                <a:solidFill>
                  <a:srgbClr val="000000"/>
                </a:solidFill>
                <a:latin typeface="Arial" panose="020B0604020202020204" pitchFamily="34" charset="0"/>
              </a:rPr>
              <a:t>Druhé nádvoří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/>
            </a:pPr>
            <a:r>
              <a:rPr lang="cs-CZ" sz="2000" b="0" dirty="0">
                <a:solidFill>
                  <a:srgbClr val="000000"/>
                </a:solidFill>
                <a:latin typeface="Arial" panose="020B0604020202020204" pitchFamily="34" charset="0"/>
              </a:rPr>
              <a:t>Sloupová síň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181600" y="4953000"/>
            <a:ext cx="3657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pperplate Gothic Bold" panose="020E07050202060204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 startAt="6"/>
            </a:pPr>
            <a:r>
              <a:rPr lang="cs-CZ" sz="2000" b="0">
                <a:solidFill>
                  <a:srgbClr val="000000"/>
                </a:solidFill>
                <a:latin typeface="Arial" panose="020B0604020202020204" pitchFamily="34" charset="0"/>
              </a:rPr>
              <a:t>Svatyně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 startAt="6"/>
            </a:pPr>
            <a:r>
              <a:rPr lang="cs-CZ" sz="2000" b="0">
                <a:solidFill>
                  <a:srgbClr val="000000"/>
                </a:solidFill>
                <a:latin typeface="Arial" panose="020B0604020202020204" pitchFamily="34" charset="0"/>
              </a:rPr>
              <a:t>Sklady a vedlejší budovy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 startAt="6"/>
            </a:pPr>
            <a:r>
              <a:rPr lang="cs-CZ" sz="2000" b="0">
                <a:solidFill>
                  <a:srgbClr val="000000"/>
                </a:solidFill>
                <a:latin typeface="Arial" panose="020B0604020202020204" pitchFamily="34" charset="0"/>
              </a:rPr>
              <a:t>Zahrady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 startAt="6"/>
            </a:pPr>
            <a:r>
              <a:rPr lang="cs-CZ" sz="2000" b="0">
                <a:solidFill>
                  <a:srgbClr val="000000"/>
                </a:solidFill>
                <a:latin typeface="Arial" panose="020B0604020202020204" pitchFamily="34" charset="0"/>
              </a:rPr>
              <a:t>Královský palác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AutoNum type="arabicPeriod" startAt="6"/>
            </a:pPr>
            <a:r>
              <a:rPr lang="cs-CZ" sz="2000" b="0">
                <a:solidFill>
                  <a:srgbClr val="000000"/>
                </a:solidFill>
                <a:latin typeface="Arial" panose="020B0604020202020204" pitchFamily="34" charset="0"/>
              </a:rPr>
              <a:t>Přístavní molo a kanál</a:t>
            </a:r>
            <a:endParaRPr lang="cs-CZ" sz="2000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600202" y="533402"/>
            <a:ext cx="6118225" cy="4532313"/>
            <a:chOff x="1562100" y="533400"/>
            <a:chExt cx="6118046" cy="4532639"/>
          </a:xfrm>
        </p:grpSpPr>
        <p:pic>
          <p:nvPicPr>
            <p:cNvPr id="190466" name="Picture 2" descr="ramesseum-0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562100" y="533400"/>
              <a:ext cx="6019624" cy="41611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7238834" y="4696124"/>
              <a:ext cx="441312" cy="36991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0589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200" y="152400"/>
            <a:ext cx="52832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3200" b="1" dirty="0">
                <a:solidFill>
                  <a:srgbClr val="336600"/>
                </a:solidFill>
              </a:rPr>
              <a:t>Popis (dispozice) chrámu</a:t>
            </a:r>
            <a:endParaRPr lang="cs-CZ" sz="3200" b="1" dirty="0">
              <a:solidFill>
                <a:srgbClr val="000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76200" y="0"/>
            <a:ext cx="9220200" cy="6858000"/>
            <a:chOff x="-76200" y="0"/>
            <a:chExt cx="9220200" cy="6858000"/>
          </a:xfrm>
        </p:grpSpPr>
        <p:grpSp>
          <p:nvGrpSpPr>
            <p:cNvPr id="69635" name="Group 1"/>
            <p:cNvGrpSpPr>
              <a:grpSpLocks/>
            </p:cNvGrpSpPr>
            <p:nvPr/>
          </p:nvGrpSpPr>
          <p:grpSpPr bwMode="auto">
            <a:xfrm>
              <a:off x="-76200" y="0"/>
              <a:ext cx="9220200" cy="6858000"/>
              <a:chOff x="-76200" y="0"/>
              <a:chExt cx="9220200" cy="6858000"/>
            </a:xfrm>
          </p:grpSpPr>
          <p:pic>
            <p:nvPicPr>
              <p:cNvPr id="69636" name="Picture 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6200" y="0"/>
                <a:ext cx="9220200" cy="6858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36513" y="6488113"/>
                <a:ext cx="439737" cy="3698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cs-CZ" dirty="0">
                    <a:solidFill>
                      <a:srgbClr val="000000"/>
                    </a:solidFill>
                  </a:rPr>
                  <a:t>33</a:t>
                </a:r>
              </a:p>
            </p:txBody>
          </p:sp>
        </p:grpSp>
        <p:sp>
          <p:nvSpPr>
            <p:cNvPr id="2" name="TextBox 1"/>
            <p:cNvSpPr txBox="1"/>
            <p:nvPr/>
          </p:nvSpPr>
          <p:spPr>
            <a:xfrm>
              <a:off x="6835140" y="2410840"/>
              <a:ext cx="2137410" cy="461665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10594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Síň tajemství</a:t>
              </a:r>
              <a:endParaRPr lang="cs-CZ" sz="24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450281" y="3186292"/>
              <a:ext cx="2522269" cy="461665"/>
            </a:xfrm>
            <a:prstGeom prst="rect">
              <a:avLst/>
            </a:prstGeom>
            <a:solidFill>
              <a:schemeClr val="bg1"/>
            </a:solidFill>
            <a:ln w="63500" cmpd="sng">
              <a:solidFill>
                <a:srgbClr val="910594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Hypostylový sál</a:t>
              </a:r>
              <a:endParaRPr lang="cs-CZ" sz="24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847015" y="3909130"/>
              <a:ext cx="2137410" cy="461665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10594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Peristyl</a:t>
              </a:r>
              <a:endParaRPr lang="cs-CZ" sz="2400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845033" y="4584468"/>
              <a:ext cx="2137410" cy="461665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10594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Pylon</a:t>
              </a:r>
              <a:endParaRPr lang="cs-CZ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44393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Chrám Philae </a:t>
            </a:r>
            <a:br>
              <a:rPr lang="cs-CZ" dirty="0" smtClean="0"/>
            </a:br>
            <a:r>
              <a:rPr lang="cs-CZ" sz="3600" b="0" dirty="0">
                <a:solidFill>
                  <a:schemeClr val="tx1"/>
                </a:solidFill>
                <a:effectLst/>
              </a:rPr>
              <a:t>(pohled od západu)</a:t>
            </a:r>
            <a:endParaRPr lang="cs-CZ" b="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68612" name="Rectangle 2"/>
          <p:cNvSpPr>
            <a:spLocks noChangeArrowheads="1"/>
          </p:cNvSpPr>
          <p:nvPr/>
        </p:nvSpPr>
        <p:spPr bwMode="auto">
          <a:xfrm>
            <a:off x="152400" y="5334002"/>
            <a:ext cx="89916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‒"/>
            </a:pPr>
            <a:r>
              <a:rPr lang="cs-CZ" sz="1800">
                <a:solidFill>
                  <a:srgbClr val="000000"/>
                </a:solidFill>
              </a:rPr>
              <a:t>ostrov na Nilu v dnešním jižním Egyptě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‒"/>
            </a:pPr>
            <a:r>
              <a:rPr lang="cs-CZ" sz="1800">
                <a:solidFill>
                  <a:srgbClr val="000000"/>
                </a:solidFill>
              </a:rPr>
              <a:t>v souvislosti s vybudováním Asuánské přehrady byl ostrov trvale zaplaven Nilem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‒"/>
            </a:pPr>
            <a:r>
              <a:rPr lang="cs-CZ" sz="1800">
                <a:solidFill>
                  <a:srgbClr val="000000"/>
                </a:solidFill>
              </a:rPr>
              <a:t>v 70. letech 20. století proto byly před jejím zprovozněním všechny významné historické stavby záchrannou akcí UNESCO přesunuty na 300 metrů vzdálený uměle upravený ostrůvek Agilkija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990602" y="1617663"/>
            <a:ext cx="7223125" cy="3992562"/>
            <a:chOff x="990600" y="1617663"/>
            <a:chExt cx="7222946" cy="3992007"/>
          </a:xfrm>
        </p:grpSpPr>
        <p:pic>
          <p:nvPicPr>
            <p:cNvPr id="167938" name="Picture 2" descr="http://upload.wikimedia.org/wikipedia/commons/0/06/Temple_at_Phile_cropped_and_rotated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0600" y="1617663"/>
              <a:ext cx="7162622" cy="362217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772232" y="5239834"/>
              <a:ext cx="441314" cy="36983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7608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91014"/>
            <a:ext cx="8229600" cy="521017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FF0000"/>
                </a:solidFill>
              </a:rPr>
              <a:t>Luxor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cs-CZ" sz="2400" dirty="0"/>
              <a:t>rozsáhlý staroegyptský chrámový komplex </a:t>
            </a:r>
            <a:r>
              <a:rPr lang="cs-CZ" sz="2400" dirty="0" smtClean="0"/>
              <a:t>- leží </a:t>
            </a:r>
            <a:r>
              <a:rPr lang="cs-CZ" sz="2400" dirty="0"/>
              <a:t>na východním břehu řeky Nil ve městě Luxor</a:t>
            </a:r>
            <a:endParaRPr lang="cs-CZ" sz="2400" dirty="0" smtClean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FF0000"/>
                </a:solidFill>
              </a:rPr>
              <a:t>Karnak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cs-CZ" sz="2400" dirty="0"/>
              <a:t>největší chrám starověku na východním břehu Nilu      (2 000 – 400 př. n. l. – vznikal průběžně po dobu             1 + ½ tisíce let)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cs-CZ" sz="2400" dirty="0"/>
              <a:t>hypostyl v Karnaku = největší sál s kamenným stropem na světě (d = 152 m, š = 51 m, 134 sloupů</a:t>
            </a:r>
            <a:r>
              <a:rPr lang="cs-CZ" sz="2400" dirty="0" smtClean="0"/>
              <a:t>)</a:t>
            </a:r>
            <a:endParaRPr lang="cs-CZ" sz="2400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FF0000"/>
                </a:solidFill>
              </a:rPr>
              <a:t>Veset 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cs-CZ" sz="2400" dirty="0" smtClean="0"/>
              <a:t>(řecky Théby)</a:t>
            </a:r>
            <a:endParaRPr lang="cs-CZ" sz="2400" dirty="0"/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cs-CZ" sz="2400" dirty="0" smtClean="0"/>
              <a:t>(západní břeh Nilu </a:t>
            </a:r>
            <a:r>
              <a:rPr lang="cs-CZ" sz="2400" dirty="0"/>
              <a:t>– starověké město mrtvých)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cs-CZ" sz="2800" dirty="0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Památky</a:t>
            </a:r>
          </a:p>
        </p:txBody>
      </p:sp>
      <p:sp>
        <p:nvSpPr>
          <p:cNvPr id="71684" name="Text Box 12"/>
          <p:cNvSpPr txBox="1">
            <a:spLocks noChangeArrowheads="1"/>
          </p:cNvSpPr>
          <p:nvPr/>
        </p:nvSpPr>
        <p:spPr bwMode="auto">
          <a:xfrm>
            <a:off x="1974850" y="6780213"/>
            <a:ext cx="5842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1800" b="1">
                <a:solidFill>
                  <a:srgbClr val="FFFFFF"/>
                </a:solidFill>
              </a:rPr>
              <a:t>Luxor</a:t>
            </a:r>
          </a:p>
        </p:txBody>
      </p:sp>
    </p:spTree>
    <p:extLst>
      <p:ext uri="{BB962C8B-B14F-4D97-AF65-F5344CB8AC3E}">
        <p14:creationId xmlns:p14="http://schemas.microsoft.com/office/powerpoint/2010/main" val="371679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sz="3600" dirty="0"/>
              <a:t>Karnak – přístupová cesta alejí sfing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79477" y="1219200"/>
            <a:ext cx="7426325" cy="5596467"/>
            <a:chOff x="879475" y="1295400"/>
            <a:chExt cx="7426325" cy="5596467"/>
          </a:xfrm>
        </p:grpSpPr>
        <p:pic>
          <p:nvPicPr>
            <p:cNvPr id="71683" name="Picture 2" descr="http://www.kennykemp.com/images/books/twmr/egypt/LuxorTempleWithSphinxes%5b1%5d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79475" y="1295400"/>
              <a:ext cx="7426325" cy="52673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791450" y="6521980"/>
              <a:ext cx="441325" cy="3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650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Pylon v Karnaku</a:t>
            </a:r>
            <a:endParaRPr lang="cs-CZ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143000" y="1295400"/>
            <a:ext cx="6934200" cy="5200650"/>
            <a:chOff x="1143000" y="1447800"/>
            <a:chExt cx="6934200" cy="5200650"/>
          </a:xfrm>
        </p:grpSpPr>
        <p:pic>
          <p:nvPicPr>
            <p:cNvPr id="197634" name="Picture 2" descr="File:Karnak Khonsou 080507 c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43000" y="1447800"/>
              <a:ext cx="6934200" cy="52006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7543800" y="6228469"/>
              <a:ext cx="441325" cy="3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60460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oup 1"/>
          <p:cNvGrpSpPr>
            <a:grpSpLocks/>
          </p:cNvGrpSpPr>
          <p:nvPr/>
        </p:nvGrpSpPr>
        <p:grpSpPr bwMode="auto">
          <a:xfrm>
            <a:off x="609600" y="457200"/>
            <a:ext cx="7924800" cy="6313488"/>
            <a:chOff x="609600" y="457200"/>
            <a:chExt cx="7924800" cy="6312932"/>
          </a:xfrm>
        </p:grpSpPr>
        <p:pic>
          <p:nvPicPr>
            <p:cNvPr id="73730" name="Picture 2" descr="http://www.kennykemp.com/images/books/twmr/egypt/Luxor%20Temple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" y="457200"/>
              <a:ext cx="7924800" cy="594360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3200400" y="6400277"/>
              <a:ext cx="3492500" cy="3698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35. Luxor – pylon (rekonstrukce)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749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Karnak – hypostylový sál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85800" y="1295400"/>
            <a:ext cx="7696200" cy="5486400"/>
            <a:chOff x="685800" y="1295400"/>
            <a:chExt cx="7696200" cy="5486400"/>
          </a:xfrm>
        </p:grpSpPr>
        <p:pic>
          <p:nvPicPr>
            <p:cNvPr id="75779" name="Picture 2" descr="http://www.kennykemp.com/images/books/twmr/egypt/7272166%5b1%5d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85800" y="1295400"/>
              <a:ext cx="7696200" cy="51117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791450" y="6411913"/>
              <a:ext cx="441325" cy="369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6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itle 4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sz="3600" dirty="0"/>
              <a:t>Rekonstrukce hypostylové haly v Karnaku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81735" y="1447802"/>
            <a:ext cx="7980530" cy="5775383"/>
            <a:chOff x="581735" y="1447800"/>
            <a:chExt cx="7980530" cy="5775383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735" y="1447800"/>
              <a:ext cx="7980530" cy="577538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7543800" y="6248400"/>
              <a:ext cx="44114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929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663300"/>
                </a:solidFill>
              </a:rPr>
              <a:t>Luxor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62000" y="1828802"/>
            <a:ext cx="7620000" cy="4292416"/>
            <a:chOff x="762000" y="1828800"/>
            <a:chExt cx="7620000" cy="4292922"/>
          </a:xfrm>
        </p:grpSpPr>
        <p:pic>
          <p:nvPicPr>
            <p:cNvPr id="80903" name="Picture 7" descr="File:Egypt.LuxorTemple.06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62000" y="1828800"/>
              <a:ext cx="7620000" cy="381044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7851423" y="5751791"/>
              <a:ext cx="441325" cy="36993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721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Skalní chrámy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dirty="0" err="1" smtClean="0"/>
              <a:t>řec</a:t>
            </a:r>
            <a:r>
              <a:rPr lang="cs-CZ" dirty="0" smtClean="0"/>
              <a:t>. </a:t>
            </a:r>
            <a:r>
              <a:rPr lang="cs-CZ" b="1" i="1" dirty="0" err="1" smtClean="0"/>
              <a:t>speos</a:t>
            </a:r>
            <a:endParaRPr lang="cs-CZ" b="1" i="1" dirty="0" smtClean="0"/>
          </a:p>
          <a:p>
            <a:pPr eaLnBrk="1" hangingPunct="1"/>
            <a:r>
              <a:rPr lang="cs-CZ" dirty="0" smtClean="0"/>
              <a:t>vyhloubené v Núbii do skalních stěn</a:t>
            </a:r>
          </a:p>
          <a:p>
            <a:pPr lvl="1" eaLnBrk="1" hangingPunct="1"/>
            <a:r>
              <a:rPr lang="cs-CZ" dirty="0" smtClean="0"/>
              <a:t>na horním toku Nilu</a:t>
            </a:r>
          </a:p>
          <a:p>
            <a:pPr eaLnBrk="1" hangingPunct="1"/>
            <a:r>
              <a:rPr lang="cs-CZ" dirty="0" smtClean="0"/>
              <a:t>památky:</a:t>
            </a:r>
          </a:p>
          <a:p>
            <a:pPr lvl="1" eaLnBrk="1" hangingPunct="1">
              <a:buFontTx/>
              <a:buNone/>
            </a:pPr>
            <a:r>
              <a:rPr lang="cs-CZ" b="1" dirty="0" smtClean="0">
                <a:solidFill>
                  <a:srgbClr val="FF0000"/>
                </a:solidFill>
              </a:rPr>
              <a:t>Abú </a:t>
            </a:r>
            <a:r>
              <a:rPr lang="cs-CZ" b="1" dirty="0" err="1" smtClean="0">
                <a:solidFill>
                  <a:srgbClr val="FF0000"/>
                </a:solidFill>
              </a:rPr>
              <a:t>Simbel</a:t>
            </a:r>
            <a:endParaRPr lang="cs-CZ" b="1" dirty="0" smtClean="0">
              <a:solidFill>
                <a:srgbClr val="FF0000"/>
              </a:solidFill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323609" y="1733306"/>
            <a:ext cx="6543675" cy="4784725"/>
            <a:chOff x="1299812" y="1855788"/>
            <a:chExt cx="6544376" cy="4784169"/>
          </a:xfrm>
        </p:grpSpPr>
        <p:pic>
          <p:nvPicPr>
            <p:cNvPr id="81926" name="Picture 6" descr="http://upload.wikimedia.org/wikipedia/commons/2/28/Abu_Simbel%2C_Ramesses_Temple%2C_front%2C_Egypt%2C_Oct_2004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99812" y="1855788"/>
              <a:ext cx="6544376" cy="435559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7402816" y="6270113"/>
              <a:ext cx="441372" cy="3698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39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357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uiExpand="1" build="p" autoUpdateAnimBg="0" advAuto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Světská architektura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nedostihovala výstavností architekturu náboženskou ani neměla její trvalost</a:t>
            </a:r>
          </a:p>
          <a:p>
            <a:pPr eaLnBrk="1" hangingPunct="1"/>
            <a:r>
              <a:rPr lang="cs-CZ" smtClean="0"/>
              <a:t>paláce – většinou z cihel nebo kamene</a:t>
            </a:r>
          </a:p>
          <a:p>
            <a:pPr eaLnBrk="1" hangingPunct="1"/>
            <a:r>
              <a:rPr lang="cs-CZ" smtClean="0"/>
              <a:t>běžní lidé – jednoduché domky z nepálených cihel, rákosové rohože, hlína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676402" y="1600202"/>
            <a:ext cx="5891213" cy="4830763"/>
            <a:chOff x="1576428" y="1417638"/>
            <a:chExt cx="5891172" cy="4830762"/>
          </a:xfrm>
        </p:grpSpPr>
        <p:pic>
          <p:nvPicPr>
            <p:cNvPr id="71685" name="Picture 5" descr="http://www.google.cz/url?source=imglanding&amp;ct=img&amp;q=http://sn.spsnome.cz/uploads/Dejepis/lidi.jpg&amp;sa=X&amp;ei=Mon-UP_WKsSU0QXr5YHoDA&amp;ved=0CAwQ8wc&amp;usg=AFQjCNE4eUYyclMNa7_q1XQkofzMWj1eY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6428" y="1417638"/>
              <a:ext cx="5891172" cy="483076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6950079" y="5818187"/>
              <a:ext cx="441322" cy="3698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cs-CZ" dirty="0">
                  <a:solidFill>
                    <a:srgbClr val="000000"/>
                  </a:solidFill>
                </a:rPr>
                <a:t>40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928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133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6000" dirty="0" smtClean="0">
                <a:solidFill>
                  <a:srgbClr val="002060"/>
                </a:solidFill>
                <a:latin typeface="Elephant" panose="02020904090505020303" pitchFamily="18" charset="0"/>
              </a:rPr>
              <a:t>KONEC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66763" y="3276601"/>
            <a:ext cx="7610475" cy="902731"/>
            <a:chOff x="766763" y="3276600"/>
            <a:chExt cx="7610475" cy="902175"/>
          </a:xfrm>
        </p:grpSpPr>
        <p:pic>
          <p:nvPicPr>
            <p:cNvPr id="34820" name="Picture 4" descr="Soubor:Ancient Egypt Wings.sv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763" y="3276600"/>
              <a:ext cx="761047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7924800" y="3809670"/>
              <a:ext cx="312906" cy="36910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b="0" dirty="0" smtClean="0">
                  <a:latin typeface="+mn-lt"/>
                </a:rPr>
                <a:t>1</a:t>
              </a:r>
              <a:endParaRPr lang="cs-CZ" b="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755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0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OPAKOVÁNÍ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ephant" panose="02020904090505020303" pitchFamily="18" charset="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685800" y="3205531"/>
            <a:ext cx="7610475" cy="902731"/>
            <a:chOff x="766763" y="3276600"/>
            <a:chExt cx="7610475" cy="902175"/>
          </a:xfrm>
        </p:grpSpPr>
        <p:pic>
          <p:nvPicPr>
            <p:cNvPr id="6" name="Picture 4" descr="Soubor:Ancient Egypt Wings.sv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763" y="3276600"/>
              <a:ext cx="7610475" cy="82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7924800" y="3809670"/>
              <a:ext cx="312906" cy="36910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b="0" dirty="0" smtClean="0">
                  <a:latin typeface="+mn-lt"/>
                </a:rPr>
                <a:t>1</a:t>
              </a:r>
              <a:endParaRPr lang="cs-CZ" b="0" dirty="0">
                <a:latin typeface="+mn-lt"/>
              </a:endParaRPr>
            </a:p>
          </p:txBody>
        </p:sp>
      </p:grp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923925" y="4440206"/>
            <a:ext cx="736092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0953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Určete a popište následující ukázky:</a:t>
            </a:r>
          </a:p>
        </p:txBody>
      </p:sp>
    </p:spTree>
    <p:extLst>
      <p:ext uri="{BB962C8B-B14F-4D97-AF65-F5344CB8AC3E}">
        <p14:creationId xmlns:p14="http://schemas.microsoft.com/office/powerpoint/2010/main" val="2720032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6375871" y="5364208"/>
            <a:ext cx="1377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1800" b="1" dirty="0" smtClean="0">
                <a:solidFill>
                  <a:srgbClr val="000000"/>
                </a:solidFill>
              </a:rPr>
              <a:t>Údolí </a:t>
            </a:r>
            <a:r>
              <a:rPr lang="cs-CZ" sz="1800" b="1" dirty="0">
                <a:solidFill>
                  <a:srgbClr val="000000"/>
                </a:solidFill>
              </a:rPr>
              <a:t>králů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35748" y="3453690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b="1" dirty="0" smtClean="0">
                <a:solidFill>
                  <a:srgbClr val="000000"/>
                </a:solidFill>
              </a:rPr>
              <a:t>Mastaba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3355586" y="3445861"/>
            <a:ext cx="250581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b="1" dirty="0" smtClean="0">
                <a:solidFill>
                  <a:srgbClr val="000000"/>
                </a:solidFill>
              </a:rPr>
              <a:t>Džoserova pyramida 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578723" y="5364208"/>
            <a:ext cx="1967205" cy="3693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cs-CZ" sz="1800" b="1" dirty="0" smtClean="0">
                <a:solidFill>
                  <a:srgbClr val="000000"/>
                </a:solidFill>
                <a:latin typeface="Arial"/>
              </a:rPr>
              <a:t>Pyramidy v Gíze</a:t>
            </a:r>
            <a:endParaRPr lang="cs-CZ" sz="1800" b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TextBox 21"/>
          <p:cNvSpPr txBox="1"/>
          <p:nvPr/>
        </p:nvSpPr>
        <p:spPr bwMode="auto">
          <a:xfrm>
            <a:off x="7610465" y="1020891"/>
            <a:ext cx="13270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b="1" dirty="0" smtClean="0">
                <a:solidFill>
                  <a:srgbClr val="000000"/>
                </a:solidFill>
              </a:rPr>
              <a:t>Rosettská deska 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 bwMode="auto">
          <a:xfrm>
            <a:off x="5377642" y="1002452"/>
            <a:ext cx="208268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cs-CZ" b="1" dirty="0" smtClean="0">
                <a:solidFill>
                  <a:srgbClr val="000000"/>
                </a:solidFill>
              </a:rPr>
              <a:t>J. F. </a:t>
            </a:r>
            <a:r>
              <a:rPr lang="cs-CZ" b="1" dirty="0" err="1" smtClean="0">
                <a:solidFill>
                  <a:srgbClr val="000000"/>
                </a:solidFill>
              </a:rPr>
              <a:t>Champollion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66876" y="984554"/>
            <a:ext cx="16646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Dvojitá koruna Horního a Dolního Egypta</a:t>
            </a:r>
            <a:endParaRPr lang="cs-CZ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2292820" y="1030471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Kanopa</a:t>
            </a:r>
            <a:endParaRPr lang="cs-CZ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6776907" y="3453690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Pylon</a:t>
            </a:r>
            <a:endParaRPr lang="cs-CZ" b="1" dirty="0"/>
          </a:p>
        </p:txBody>
      </p:sp>
      <p:sp>
        <p:nvSpPr>
          <p:cNvPr id="58" name="Rectangle 57"/>
          <p:cNvSpPr/>
          <p:nvPr/>
        </p:nvSpPr>
        <p:spPr>
          <a:xfrm>
            <a:off x="3265972" y="5376507"/>
            <a:ext cx="2113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Chrám královny </a:t>
            </a:r>
            <a:r>
              <a:rPr lang="cs-CZ" b="1" dirty="0" err="1" smtClean="0"/>
              <a:t>Hatšepsut</a:t>
            </a:r>
            <a:endParaRPr lang="cs-CZ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8429034" y="4705083"/>
            <a:ext cx="461665" cy="925894"/>
          </a:xfrm>
          <a:prstGeom prst="rect">
            <a:avLst/>
          </a:prstGeom>
          <a:noFill/>
        </p:spPr>
        <p:txBody>
          <a:bodyPr vert="vert" wrap="none" rtlCol="0">
            <a:spAutoFit/>
          </a:bodyPr>
          <a:lstStyle/>
          <a:p>
            <a:r>
              <a:rPr lang="cs-CZ" b="1" dirty="0" smtClean="0"/>
              <a:t>Obelisk</a:t>
            </a:r>
            <a:endParaRPr lang="cs-CZ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3937877" y="1032242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Architráv</a:t>
            </a:r>
            <a:endParaRPr lang="cs-CZ" b="1" dirty="0"/>
          </a:p>
        </p:txBody>
      </p:sp>
      <p:grpSp>
        <p:nvGrpSpPr>
          <p:cNvPr id="27" name="Group 26"/>
          <p:cNvGrpSpPr/>
          <p:nvPr/>
        </p:nvGrpSpPr>
        <p:grpSpPr>
          <a:xfrm>
            <a:off x="503161" y="523157"/>
            <a:ext cx="1479745" cy="1945694"/>
            <a:chOff x="522873" y="478059"/>
            <a:chExt cx="1479745" cy="1945694"/>
          </a:xfrm>
        </p:grpSpPr>
        <p:pic>
          <p:nvPicPr>
            <p:cNvPr id="4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873" y="478059"/>
              <a:ext cx="1439774" cy="191969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6" name="TextBox 25"/>
            <p:cNvSpPr txBox="1"/>
            <p:nvPr/>
          </p:nvSpPr>
          <p:spPr>
            <a:xfrm>
              <a:off x="1651240" y="205442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A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33205" y="2855204"/>
            <a:ext cx="2422349" cy="1547109"/>
            <a:chOff x="433205" y="2855204"/>
            <a:chExt cx="2422349" cy="1547109"/>
          </a:xfrm>
        </p:grpSpPr>
        <p:pic>
          <p:nvPicPr>
            <p:cNvPr id="9" name="Picture 11" descr="File:Mastaba schematics.sv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205" y="2855204"/>
              <a:ext cx="2422349" cy="15471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38"/>
            <p:cNvSpPr txBox="1"/>
            <p:nvPr/>
          </p:nvSpPr>
          <p:spPr>
            <a:xfrm>
              <a:off x="2519609" y="4001765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F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3243097" y="2871447"/>
            <a:ext cx="2448123" cy="1641932"/>
            <a:chOff x="3349680" y="2814302"/>
            <a:chExt cx="2448123" cy="1641932"/>
          </a:xfrm>
        </p:grpSpPr>
        <p:pic>
          <p:nvPicPr>
            <p:cNvPr id="12" name="Picture 2" descr="dzoser-0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9680" y="2814302"/>
              <a:ext cx="2432180" cy="1589767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TextBox 43"/>
            <p:cNvSpPr txBox="1"/>
            <p:nvPr/>
          </p:nvSpPr>
          <p:spPr>
            <a:xfrm>
              <a:off x="5433601" y="4086902"/>
              <a:ext cx="3642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G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050450" y="2849131"/>
            <a:ext cx="2100788" cy="1607103"/>
            <a:chOff x="6050450" y="2849131"/>
            <a:chExt cx="2100788" cy="1607103"/>
          </a:xfrm>
        </p:grpSpPr>
        <p:pic>
          <p:nvPicPr>
            <p:cNvPr id="2050" name="Picture 2" descr="File:Edfu-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0450" y="2849131"/>
              <a:ext cx="2100788" cy="160710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TextBox 42"/>
            <p:cNvSpPr txBox="1"/>
            <p:nvPr/>
          </p:nvSpPr>
          <p:spPr>
            <a:xfrm>
              <a:off x="7768403" y="4035632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H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59787" y="4761726"/>
            <a:ext cx="2422349" cy="1718095"/>
            <a:chOff x="359787" y="4761726"/>
            <a:chExt cx="2422349" cy="171809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 bwMode="auto">
            <a:xfrm>
              <a:off x="359787" y="4761726"/>
              <a:ext cx="2422349" cy="171809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2" name="TextBox 41"/>
            <p:cNvSpPr txBox="1"/>
            <p:nvPr/>
          </p:nvSpPr>
          <p:spPr>
            <a:xfrm>
              <a:off x="2343920" y="6042848"/>
              <a:ext cx="2487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I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3039621" y="4820682"/>
            <a:ext cx="2449795" cy="1665696"/>
            <a:chOff x="3060903" y="4793366"/>
            <a:chExt cx="2449795" cy="1665696"/>
          </a:xfrm>
        </p:grpSpPr>
        <p:pic>
          <p:nvPicPr>
            <p:cNvPr id="18" name="Picture 14" descr="Soubor:Hatschepsuttempel.jp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060903" y="4793366"/>
              <a:ext cx="2449795" cy="166569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TextBox 40"/>
            <p:cNvSpPr txBox="1"/>
            <p:nvPr/>
          </p:nvSpPr>
          <p:spPr>
            <a:xfrm>
              <a:off x="5101846" y="601683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J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747265" y="4802892"/>
            <a:ext cx="2478213" cy="1656170"/>
            <a:chOff x="5747265" y="4802892"/>
            <a:chExt cx="2478213" cy="1656170"/>
          </a:xfrm>
        </p:grpSpPr>
        <p:pic>
          <p:nvPicPr>
            <p:cNvPr id="34" name="Picture 7" descr="Soubor:Luxor, Tal der Könige (1995, 860x605)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265" y="4802892"/>
              <a:ext cx="2478213" cy="165617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39"/>
            <p:cNvSpPr txBox="1"/>
            <p:nvPr/>
          </p:nvSpPr>
          <p:spPr>
            <a:xfrm>
              <a:off x="7759193" y="6053674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K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8124312" y="3553428"/>
            <a:ext cx="1041699" cy="2926393"/>
            <a:chOff x="8124312" y="3553428"/>
            <a:chExt cx="1041699" cy="292639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4312" y="3553428"/>
              <a:ext cx="1041699" cy="29263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5" name="TextBox 64"/>
            <p:cNvSpPr txBox="1"/>
            <p:nvPr/>
          </p:nvSpPr>
          <p:spPr>
            <a:xfrm>
              <a:off x="8582432" y="6081271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L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3648796" y="537044"/>
            <a:ext cx="1636726" cy="1926893"/>
            <a:chOff x="3648796" y="548474"/>
            <a:chExt cx="1636726" cy="1926893"/>
          </a:xfrm>
        </p:grpSpPr>
        <p:grpSp>
          <p:nvGrpSpPr>
            <p:cNvPr id="47" name="Group 46"/>
            <p:cNvGrpSpPr/>
            <p:nvPr/>
          </p:nvGrpSpPr>
          <p:grpSpPr>
            <a:xfrm>
              <a:off x="3648796" y="548474"/>
              <a:ext cx="1636726" cy="1926893"/>
              <a:chOff x="3601984" y="564634"/>
              <a:chExt cx="1636726" cy="1926893"/>
            </a:xfrm>
          </p:grpSpPr>
          <p:sp>
            <p:nvSpPr>
              <p:cNvPr id="7" name="TextBox 6"/>
              <p:cNvSpPr txBox="1"/>
              <p:nvPr/>
            </p:nvSpPr>
            <p:spPr bwMode="auto">
              <a:xfrm>
                <a:off x="3694104" y="1287445"/>
                <a:ext cx="1197764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cs-CZ" b="1" dirty="0" smtClean="0">
                    <a:solidFill>
                      <a:srgbClr val="000000"/>
                    </a:solidFill>
                  </a:rPr>
                  <a:t>Architráv</a:t>
                </a:r>
                <a:endParaRPr lang="cs-CZ" b="1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6" name="Picture 11" descr="Bilddatei: architrav_1.jpg"/>
              <p:cNvPicPr>
                <a:picLocks noChangeAspect="1" noChangeArrowheads="1"/>
              </p:cNvPicPr>
              <p:nvPr/>
            </p:nvPicPr>
            <p:blipFill>
              <a:blip r:embed="rId11"/>
              <a:srcRect/>
              <a:stretch>
                <a:fillRect/>
              </a:stretch>
            </p:blipFill>
            <p:spPr bwMode="auto">
              <a:xfrm>
                <a:off x="3601984" y="564634"/>
                <a:ext cx="1636726" cy="192689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8" name="TextBox 37"/>
            <p:cNvSpPr txBox="1"/>
            <p:nvPr/>
          </p:nvSpPr>
          <p:spPr>
            <a:xfrm>
              <a:off x="4906921" y="2092728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C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393994" y="543557"/>
            <a:ext cx="1601697" cy="2022172"/>
            <a:chOff x="7350391" y="567246"/>
            <a:chExt cx="1601697" cy="2022172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0391" y="567246"/>
              <a:ext cx="1601697" cy="2022172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8046492" y="2187405"/>
              <a:ext cx="3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E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159476" y="458114"/>
            <a:ext cx="1200920" cy="2108389"/>
            <a:chOff x="2193177" y="2401674"/>
            <a:chExt cx="1200920" cy="2108389"/>
          </a:xfrm>
        </p:grpSpPr>
        <p:pic>
          <p:nvPicPr>
            <p:cNvPr id="31" name="Picture 2" descr="File:Douamoutef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3177" y="2401674"/>
              <a:ext cx="1200920" cy="210761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3006511" y="4140731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>
                  <a:solidFill>
                    <a:srgbClr val="FF0000"/>
                  </a:solidFill>
                </a:rPr>
                <a:t>B</a:t>
              </a: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5468868" y="434848"/>
            <a:ext cx="1906301" cy="2206848"/>
            <a:chOff x="5392059" y="423584"/>
            <a:chExt cx="1744107" cy="2092353"/>
          </a:xfrm>
        </p:grpSpPr>
        <p:pic>
          <p:nvPicPr>
            <p:cNvPr id="24" name="Picture 8" descr="http://upload.wikimedia.org/wikipedia/commons/6/6c/Leon_Cogniet_-_Jean-Francois_Champollion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2059" y="423584"/>
              <a:ext cx="1744107" cy="207553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TextBox 34"/>
            <p:cNvSpPr txBox="1"/>
            <p:nvPr/>
          </p:nvSpPr>
          <p:spPr>
            <a:xfrm>
              <a:off x="6725984" y="2146605"/>
              <a:ext cx="35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FF0000"/>
                  </a:solidFill>
                </a:rPr>
                <a:t>D</a:t>
              </a:r>
              <a:endParaRPr lang="cs-CZ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36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6048"/>
            <a:ext cx="8229600" cy="1143000"/>
          </a:xfrm>
        </p:spPr>
        <p:txBody>
          <a:bodyPr/>
          <a:lstStyle/>
          <a:p>
            <a:r>
              <a:rPr lang="cs-CZ" sz="2400" dirty="0" smtClean="0">
                <a:solidFill>
                  <a:schemeClr val="tx1"/>
                </a:solidFill>
                <a:effectLst/>
              </a:rPr>
              <a:t>Pojmy ve třech sloupcích spojte čarami. Ke každé památce přiřaďte odpovídající typ stavby a místo.</a:t>
            </a:r>
            <a:endParaRPr lang="cs-CZ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303" y="1600201"/>
            <a:ext cx="3408997" cy="4525963"/>
          </a:xfrm>
        </p:spPr>
        <p:txBody>
          <a:bodyPr/>
          <a:lstStyle/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DŽOSEROVA HROBKA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KARNAK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ABÚ SIMBEL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TUTANCHAMONOVA HROBKA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>
                <a:solidFill>
                  <a:schemeClr val="accent6">
                    <a:lumMod val="50000"/>
                  </a:schemeClr>
                </a:solidFill>
              </a:rPr>
              <a:t>CHUFUOVA HROBKA</a:t>
            </a: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3806190" y="1600201"/>
            <a:ext cx="21717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♦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SPEOS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SKALNÍ HROB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PYRAMIDA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CHRÁM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STUPŇOVITÁ PYRAMIDA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000" b="1" kern="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469381" y="1600202"/>
            <a:ext cx="2468879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♦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GÍZA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SAKKÁRA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ÚDOLÍ KRÁLŮ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VESET – THÉBY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NÚBIE – JIŽNÍ EGYPT</a:t>
            </a:r>
          </a:p>
          <a:p>
            <a:pPr marL="0" indent="0">
              <a:buNone/>
            </a:pPr>
            <a:endParaRPr lang="cs-CZ" sz="2000" b="1" kern="0" spc="-150" dirty="0">
              <a:solidFill>
                <a:srgbClr val="095335"/>
              </a:solidFill>
            </a:endParaRPr>
          </a:p>
          <a:p>
            <a:pPr marL="0" indent="0">
              <a:buNone/>
            </a:pPr>
            <a:endParaRPr lang="cs-CZ" sz="2000" b="1" kern="0" dirty="0"/>
          </a:p>
        </p:txBody>
      </p:sp>
    </p:spTree>
    <p:extLst>
      <p:ext uri="{BB962C8B-B14F-4D97-AF65-F5344CB8AC3E}">
        <p14:creationId xmlns:p14="http://schemas.microsoft.com/office/powerpoint/2010/main" val="238459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6048"/>
            <a:ext cx="8229600" cy="1143000"/>
          </a:xfrm>
        </p:spPr>
        <p:txBody>
          <a:bodyPr/>
          <a:lstStyle/>
          <a:p>
            <a:r>
              <a:rPr lang="cs-CZ" sz="2400" dirty="0" smtClean="0">
                <a:solidFill>
                  <a:schemeClr val="tx1"/>
                </a:solidFill>
                <a:effectLst/>
              </a:rPr>
              <a:t>Řešení úkolu:</a:t>
            </a:r>
            <a:endParaRPr lang="cs-CZ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303" y="1600201"/>
            <a:ext cx="3408997" cy="4525963"/>
          </a:xfrm>
        </p:spPr>
        <p:txBody>
          <a:bodyPr/>
          <a:lstStyle/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DŽOSEROVA HROBKA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KARNAK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ABÚ SIMBEL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 smtClean="0">
                <a:solidFill>
                  <a:schemeClr val="accent6">
                    <a:lumMod val="50000"/>
                  </a:schemeClr>
                </a:solidFill>
              </a:rPr>
              <a:t>TUTANCHAMONOVA HROBKA</a:t>
            </a:r>
          </a:p>
          <a:p>
            <a:pPr marL="0" indent="0">
              <a:buNone/>
            </a:pP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spc="-150" dirty="0">
                <a:solidFill>
                  <a:schemeClr val="accent6">
                    <a:lumMod val="50000"/>
                  </a:schemeClr>
                </a:solidFill>
              </a:rPr>
              <a:t>CHUFUOVA HROBKA</a:t>
            </a:r>
            <a:endParaRPr lang="cs-CZ" sz="2000" b="1" spc="-15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3806190" y="1600201"/>
            <a:ext cx="21717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♦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SPEOS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SKALNÍ HROB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PYRAMIDA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CHRÁM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C00000"/>
                </a:solidFill>
              </a:rPr>
              <a:t>STUPŇOVITÁ PYRAMIDA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000" b="1" kern="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469381" y="1600202"/>
            <a:ext cx="2468879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♦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GÍZA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SAKKÁRA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ÚDOLÍ KRÁLŮ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VESET – THÉBY</a:t>
            </a:r>
          </a:p>
          <a:p>
            <a:pPr marL="0" indent="0">
              <a:buNone/>
            </a:pPr>
            <a:endParaRPr lang="cs-CZ" sz="2000" b="1" kern="0" spc="-150" dirty="0" smtClean="0">
              <a:solidFill>
                <a:srgbClr val="095335"/>
              </a:solidFill>
            </a:endParaRPr>
          </a:p>
          <a:p>
            <a:pPr marL="0" indent="0">
              <a:buNone/>
            </a:pPr>
            <a:r>
              <a:rPr lang="cs-CZ" sz="2000" b="1" kern="0" spc="-150" dirty="0" smtClean="0">
                <a:solidFill>
                  <a:srgbClr val="095335"/>
                </a:solidFill>
              </a:rPr>
              <a:t>NÚBIE – JIŽNÍ EGYPT</a:t>
            </a:r>
          </a:p>
          <a:p>
            <a:pPr marL="0" indent="0">
              <a:buNone/>
            </a:pPr>
            <a:endParaRPr lang="cs-CZ" sz="2000" b="1" kern="0" spc="-150" dirty="0">
              <a:solidFill>
                <a:srgbClr val="095335"/>
              </a:solidFill>
            </a:endParaRPr>
          </a:p>
          <a:p>
            <a:pPr marL="0" indent="0">
              <a:buNone/>
            </a:pPr>
            <a:endParaRPr lang="cs-CZ" sz="2000" b="1" kern="0" dirty="0"/>
          </a:p>
        </p:txBody>
      </p:sp>
      <p:cxnSp>
        <p:nvCxnSpPr>
          <p:cNvPr id="7" name="Straight Arrow Connector 6"/>
          <p:cNvCxnSpPr/>
          <p:nvPr/>
        </p:nvCxnSpPr>
        <p:spPr bwMode="auto">
          <a:xfrm>
            <a:off x="2800350" y="1805940"/>
            <a:ext cx="1003459" cy="3107054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" name="Straight Arrow Connector 8"/>
          <p:cNvCxnSpPr/>
          <p:nvPr/>
        </p:nvCxnSpPr>
        <p:spPr bwMode="auto">
          <a:xfrm>
            <a:off x="1464945" y="2524125"/>
            <a:ext cx="2341245" cy="1464945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" name="Straight Arrow Connector 9"/>
          <p:cNvCxnSpPr/>
          <p:nvPr/>
        </p:nvCxnSpPr>
        <p:spPr bwMode="auto">
          <a:xfrm flipV="1">
            <a:off x="5292090" y="2567942"/>
            <a:ext cx="1213485" cy="242570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4846081" y="3986130"/>
            <a:ext cx="1659494" cy="12147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5527357" y="2524125"/>
            <a:ext cx="978218" cy="755967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>
            <a:off x="4791075" y="1818087"/>
            <a:ext cx="1678306" cy="2948223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flipV="1">
            <a:off x="1703070" y="1817530"/>
            <a:ext cx="2122170" cy="1439067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 flipV="1">
            <a:off x="2678430" y="3280092"/>
            <a:ext cx="1146810" cy="171355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" name="Straight Arrow Connector 15"/>
          <p:cNvCxnSpPr/>
          <p:nvPr/>
        </p:nvCxnSpPr>
        <p:spPr bwMode="auto">
          <a:xfrm flipV="1">
            <a:off x="2668905" y="2567941"/>
            <a:ext cx="1198245" cy="1453514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" name="Straight Arrow Connector 16"/>
          <p:cNvCxnSpPr/>
          <p:nvPr/>
        </p:nvCxnSpPr>
        <p:spPr bwMode="auto">
          <a:xfrm flipV="1">
            <a:off x="5133498" y="1805940"/>
            <a:ext cx="1372077" cy="1451968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52020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583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AutoNum type="arabicPeriod"/>
            </a:pPr>
            <a:r>
              <a:rPr lang="cs-CZ" b="1" dirty="0" smtClean="0"/>
              <a:t>Egyptská křídla: </a:t>
            </a:r>
            <a:r>
              <a:rPr lang="cs-CZ" dirty="0" smtClean="0"/>
              <a:t>DAHL, </a:t>
            </a:r>
            <a:r>
              <a:rPr lang="cs-CZ" dirty="0" err="1" smtClean="0"/>
              <a:t>Jeff</a:t>
            </a:r>
            <a:r>
              <a:rPr lang="cs-CZ" dirty="0" smtClean="0"/>
              <a:t>. http://cs.wikipedia.org [online]. [cit. 20.3.2013]. Dostupný pod licencí CC-BY-3.0; </a:t>
            </a:r>
            <a:r>
              <a:rPr lang="cs-CZ" dirty="0" err="1" smtClean="0"/>
              <a:t>Released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GNU Free </a:t>
            </a:r>
            <a:r>
              <a:rPr lang="cs-CZ" dirty="0" err="1" smtClean="0"/>
              <a:t>Documentation</a:t>
            </a:r>
            <a:r>
              <a:rPr lang="cs-CZ" dirty="0" smtClean="0"/>
              <a:t> </a:t>
            </a:r>
            <a:r>
              <a:rPr lang="cs-CZ" dirty="0" err="1" smtClean="0"/>
              <a:t>License</a:t>
            </a:r>
            <a:r>
              <a:rPr lang="cs-CZ" dirty="0" smtClean="0"/>
              <a:t> na WWW: </a:t>
            </a:r>
            <a:r>
              <a:rPr lang="cs-CZ" dirty="0" smtClean="0">
                <a:hlinkClick r:id="rId2"/>
              </a:rPr>
              <a:t>http://cs.wikipedia.org/wiki/Soubor:Ancient_Egypt_Wings.svg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Architráv: </a:t>
            </a:r>
            <a:r>
              <a:rPr lang="cs-CZ" dirty="0" smtClean="0"/>
              <a:t>ARNOLD, D.. http://www.cheopspyramide.de [online]. [cit. 20.3.2013]. Dostupný na WWW: </a:t>
            </a:r>
            <a:r>
              <a:rPr lang="cs-CZ" dirty="0" smtClean="0">
                <a:hlinkClick r:id="rId3"/>
              </a:rPr>
              <a:t>http://www.cheopspyramide.de/infos_lexikon-der-aegyptologie_aegyptische-architektur_architrav.htm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Strop peristylového sálu v </a:t>
            </a:r>
            <a:r>
              <a:rPr lang="cs-CZ" b="1" dirty="0" err="1" smtClean="0"/>
              <a:t>Medinet</a:t>
            </a:r>
            <a:r>
              <a:rPr lang="cs-CZ" b="1" dirty="0" smtClean="0"/>
              <a:t> </a:t>
            </a:r>
            <a:r>
              <a:rPr lang="cs-CZ" b="1" dirty="0" err="1" smtClean="0"/>
              <a:t>Habu</a:t>
            </a:r>
            <a:r>
              <a:rPr lang="cs-CZ" b="1" dirty="0" smtClean="0"/>
              <a:t>: </a:t>
            </a:r>
            <a:r>
              <a:rPr lang="en-US" dirty="0" smtClean="0"/>
              <a:t>HAJOR. </a:t>
            </a:r>
            <a:r>
              <a:rPr lang="en-US" i="1" dirty="0" smtClean="0"/>
              <a:t>http://en.wikipedia.org</a:t>
            </a:r>
            <a:r>
              <a:rPr lang="en-US" dirty="0" smtClean="0"/>
              <a:t> [online]. [cit. 20.3.2013].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4"/>
              </a:rPr>
              <a:t>http://en.wikipedia.org/wiki/File:Egypt.MedinetHabu.02.jpg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Typy sloupů: </a:t>
            </a:r>
            <a:r>
              <a:rPr lang="cs-CZ" dirty="0" smtClean="0"/>
              <a:t>LEPSIUS, Carl Richard. </a:t>
            </a:r>
            <a:r>
              <a:rPr lang="cs-CZ" i="1" dirty="0" smtClean="0"/>
              <a:t>http://commons.wikimedia.org/wiki/File:20090727_mykines34.jpg?uselang=cs</a:t>
            </a:r>
            <a:r>
              <a:rPr lang="cs-CZ" dirty="0" smtClean="0"/>
              <a:t> [online]. [cit. 23.3.2013]. Dostupný pod licencí public domain na WWW: </a:t>
            </a:r>
            <a:r>
              <a:rPr lang="cs-CZ" dirty="0" smtClean="0">
                <a:hlinkClick r:id="rId5"/>
              </a:rPr>
              <a:t>http://commons.wikimedia.org/wiki/File:Lepsius-Projekt_tw_1-2-081.jpg?uselang=cs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Mastaba: </a:t>
            </a:r>
            <a:r>
              <a:rPr lang="cs-CZ" dirty="0" smtClean="0"/>
              <a:t>AUTOR NEUVEDEN. </a:t>
            </a:r>
            <a:r>
              <a:rPr lang="cs-CZ" i="1" dirty="0" smtClean="0"/>
              <a:t>http://commons.wikimedia.org/</a:t>
            </a:r>
            <a:r>
              <a:rPr lang="cs-CZ" dirty="0" smtClean="0"/>
              <a:t> [online]. [cit. 20.3.2013]. Dostupný pod licencí Creative Commons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na WWW: </a:t>
            </a:r>
            <a:r>
              <a:rPr lang="cs-CZ" dirty="0" smtClean="0">
                <a:hlinkClick r:id="rId6"/>
              </a:rPr>
              <a:t>http://commons.wikimedia.org/wiki/File:Mastaba_schematics.svg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Mastaba foto: </a:t>
            </a:r>
            <a:r>
              <a:rPr lang="cs-CZ" dirty="0" smtClean="0"/>
              <a:t>BODSWORTH, Jon. </a:t>
            </a:r>
            <a:r>
              <a:rPr lang="cs-CZ" i="1" dirty="0" smtClean="0"/>
              <a:t>http://en.wikipedia.org</a:t>
            </a:r>
            <a:r>
              <a:rPr lang="cs-CZ" dirty="0" smtClean="0"/>
              <a:t> [online]. [cit. 20.3.2013]. Dostupný pod licencí public domain na WWW: </a:t>
            </a:r>
            <a:r>
              <a:rPr lang="cs-CZ" dirty="0" smtClean="0">
                <a:hlinkClick r:id="rId7"/>
              </a:rPr>
              <a:t>http://en.wikipedia.org/wiki/File:Mastaba-faraoun-3.jpg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Socha Sheikh el-</a:t>
            </a:r>
            <a:r>
              <a:rPr lang="cs-CZ" b="1" dirty="0" err="1" smtClean="0"/>
              <a:t>Beled</a:t>
            </a:r>
            <a:r>
              <a:rPr lang="cs-CZ" b="1" dirty="0" smtClean="0"/>
              <a:t>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http://www.touregypt.net</a:t>
            </a:r>
            <a:r>
              <a:rPr lang="pt-BR" dirty="0" smtClean="0"/>
              <a:t> [online]. [cit. 20.3.2013]. Dostupný na WWW: </a:t>
            </a:r>
            <a:r>
              <a:rPr lang="pt-BR" dirty="0" smtClean="0">
                <a:hlinkClick r:id="rId8"/>
              </a:rPr>
              <a:t>http://www.touregypt.net/featurestories/picture06242003.htm</a:t>
            </a:r>
            <a:r>
              <a:rPr lang="cs-CZ" dirty="0" smtClean="0">
                <a:hlinkClick r:id="rId8"/>
              </a:rPr>
              <a:t>l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Pyramidální komplex: </a:t>
            </a:r>
            <a:r>
              <a:rPr lang="en-US" dirty="0" smtClean="0"/>
              <a:t>NEITHSABES. </a:t>
            </a:r>
            <a:r>
              <a:rPr lang="en-US" i="1" dirty="0" smtClean="0"/>
              <a:t>http://commons.wikimedia.org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9"/>
              </a:rPr>
              <a:t>http://commons.wikimedia.org/wiki/File:Pyramides_Neferirkare_Khentkaous_II_2.jpg</a:t>
            </a:r>
            <a:endParaRPr lang="cs-CZ" b="1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Džoserova pyramida - kresba: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http://www.starovekyegypt.net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10"/>
              </a:rPr>
              <a:t>http://www.starovekyegypt.net/pyramidy-stare-rise/dzoserova-stupnovita-pyramida.php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Džoserova pyramida - komplex: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http://www.starovekyegypt.net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10"/>
              </a:rPr>
              <a:t>http://www.starovekyegypt.net/pyramidy-stare-rise/dzoserova-stupnovita-pyramida.php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Džoserova pyramida: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http://www.starovekyegypt.net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10"/>
              </a:rPr>
              <a:t>http://www.starovekyegypt.net/pyramidy-stare-rise/dzoserova-stupnovita-pyramida.php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7950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AutoNum type="arabicPeriod" startAt="12"/>
            </a:pPr>
            <a:r>
              <a:rPr lang="cs-CZ" b="1" dirty="0" smtClean="0"/>
              <a:t>Pyramida v </a:t>
            </a:r>
            <a:r>
              <a:rPr lang="cs-CZ" b="1" dirty="0" err="1" smtClean="0"/>
              <a:t>Medúmu</a:t>
            </a:r>
            <a:r>
              <a:rPr lang="cs-CZ" b="1" dirty="0" smtClean="0"/>
              <a:t>: </a:t>
            </a:r>
            <a:r>
              <a:rPr lang="cs-CZ" dirty="0" smtClean="0"/>
              <a:t>BODSWORTH, Jon. </a:t>
            </a:r>
            <a:r>
              <a:rPr lang="cs-CZ" i="1" dirty="0" smtClean="0"/>
              <a:t>http://commons.wikimedia.org</a:t>
            </a:r>
            <a:r>
              <a:rPr lang="cs-CZ" dirty="0" smtClean="0"/>
              <a:t> [online]. [cit. 23.3.2013]. Dostupný pod licencí public domain na WWW: </a:t>
            </a:r>
            <a:r>
              <a:rPr lang="cs-CZ" dirty="0" smtClean="0">
                <a:hlinkClick r:id="rId2"/>
              </a:rPr>
              <a:t>http://commons.wikimedia.org/wiki/File:02_meidum_pyramid.jpg?uselang=ru</a:t>
            </a:r>
            <a:endParaRPr lang="cs-CZ" b="1" dirty="0" smtClean="0"/>
          </a:p>
          <a:p>
            <a:pPr>
              <a:buFontTx/>
              <a:buAutoNum type="arabicPeriod" startAt="12"/>
            </a:pPr>
            <a:r>
              <a:rPr lang="cs-CZ" b="1" dirty="0" smtClean="0"/>
              <a:t>Pyramida v Dášúru: </a:t>
            </a:r>
            <a:r>
              <a:rPr lang="cs-CZ" dirty="0" smtClean="0"/>
              <a:t>DUCHER, </a:t>
            </a:r>
            <a:r>
              <a:rPr lang="cs-CZ" dirty="0" err="1" smtClean="0"/>
              <a:t>Gérard</a:t>
            </a:r>
            <a:r>
              <a:rPr lang="cs-CZ" dirty="0" smtClean="0"/>
              <a:t>. </a:t>
            </a:r>
            <a:r>
              <a:rPr lang="cs-CZ" i="1" dirty="0" smtClean="0"/>
              <a:t>http://commons.wikimedia.org</a:t>
            </a:r>
            <a:r>
              <a:rPr lang="cs-CZ" dirty="0" smtClean="0"/>
              <a:t> [online]. [cit. 23.3.2013]. Dostupný pod licencí Creative Commons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2.5 </a:t>
            </a:r>
            <a:r>
              <a:rPr lang="cs-CZ" dirty="0" err="1" smtClean="0"/>
              <a:t>Generic</a:t>
            </a:r>
            <a:r>
              <a:rPr lang="cs-CZ" dirty="0" smtClean="0"/>
              <a:t> na WWW: </a:t>
            </a:r>
            <a:r>
              <a:rPr lang="cs-CZ" dirty="0" smtClean="0">
                <a:hlinkClick r:id="rId3"/>
              </a:rPr>
              <a:t>http://commons.wikimedia.org/w/index.php?title=File:GD-EG-Saqqara004.JPG&amp;filetimestamp=20060211101236&amp;uselang=ru</a:t>
            </a:r>
            <a:endParaRPr lang="cs-CZ" dirty="0" smtClean="0"/>
          </a:p>
          <a:p>
            <a:pPr>
              <a:buFontTx/>
              <a:buAutoNum type="arabicPeriod" startAt="12"/>
            </a:pPr>
            <a:r>
              <a:rPr lang="cs-CZ" b="1" dirty="0" smtClean="0"/>
              <a:t>Cheopsova pyramida: </a:t>
            </a:r>
            <a:r>
              <a:rPr lang="en-US" dirty="0" smtClean="0"/>
              <a:t>BERTHOLD, Werner. </a:t>
            </a:r>
            <a:r>
              <a:rPr lang="en-US" i="1" dirty="0" smtClean="0"/>
              <a:t>http://cs.wikipedia.org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4"/>
              </a:rPr>
              <a:t>http://cs.wikipedia.org/wiki/Soubor:Gizeh_Cheops_BW_1.jpg</a:t>
            </a:r>
            <a:endParaRPr lang="cs-CZ" dirty="0" smtClean="0"/>
          </a:p>
          <a:p>
            <a:pPr>
              <a:buFontTx/>
              <a:buAutoNum type="arabicPeriod" startAt="12"/>
            </a:pPr>
            <a:r>
              <a:rPr lang="cs-CZ" b="1" dirty="0" err="1" smtClean="0"/>
              <a:t>Rachefova</a:t>
            </a:r>
            <a:r>
              <a:rPr lang="cs-CZ" b="1" dirty="0" smtClean="0"/>
              <a:t> pyramida: </a:t>
            </a:r>
            <a:r>
              <a:rPr lang="en-US" dirty="0" smtClean="0"/>
              <a:t>HAMISH2K. </a:t>
            </a:r>
            <a:r>
              <a:rPr lang="en-US" i="1" dirty="0" smtClean="0"/>
              <a:t>http://cs.wikipedia.org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5"/>
              </a:rPr>
              <a:t>http://cs.wikipedia.org/wiki/Soubor:Egypt.Giza.Sphinx.02.jpg</a:t>
            </a:r>
            <a:endParaRPr lang="cs-CZ" b="1" dirty="0" smtClean="0"/>
          </a:p>
          <a:p>
            <a:pPr>
              <a:buFontTx/>
              <a:buAutoNum type="arabicPeriod" startAt="12"/>
            </a:pPr>
            <a:r>
              <a:rPr lang="cs-CZ" b="1" dirty="0" err="1" smtClean="0"/>
              <a:t>Menkaureova</a:t>
            </a:r>
            <a:r>
              <a:rPr lang="cs-CZ" b="1" dirty="0" smtClean="0"/>
              <a:t> pyramida: </a:t>
            </a:r>
            <a:r>
              <a:rPr lang="en-US" dirty="0" smtClean="0"/>
              <a:t>HAJOR. </a:t>
            </a:r>
            <a:r>
              <a:rPr lang="en-US" i="1" dirty="0" smtClean="0"/>
              <a:t>http://cs.wikipedia.org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6"/>
              </a:rPr>
              <a:t>http://cs.wikipedia.org/wiki/Soubor:Egypt.Giza.Menkaure.01.jpg</a:t>
            </a:r>
            <a:endParaRPr lang="cs-CZ" b="1" dirty="0" smtClean="0"/>
          </a:p>
          <a:p>
            <a:pPr>
              <a:buFontTx/>
              <a:buAutoNum type="arabicPeriod" startAt="12"/>
            </a:pPr>
            <a:r>
              <a:rPr lang="cs-CZ" b="1" dirty="0" smtClean="0"/>
              <a:t>Pyramidy v Gíze - letecký pohled: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http://www.starovekyegypt.net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7"/>
              </a:rPr>
              <a:t>http://www.starovekyegypt.net/architektura/index.php</a:t>
            </a:r>
            <a:endParaRPr lang="cs-CZ" b="1" dirty="0" smtClean="0"/>
          </a:p>
          <a:p>
            <a:pPr>
              <a:buFontTx/>
              <a:buAutoNum type="arabicPeriod" startAt="12"/>
            </a:pPr>
            <a:r>
              <a:rPr lang="cs-CZ" b="1" dirty="0" smtClean="0"/>
              <a:t>Pyramidy v Gíze: </a:t>
            </a:r>
            <a:r>
              <a:rPr lang="cs-CZ" dirty="0" smtClean="0"/>
              <a:t>LIBERATO, Ricardo.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[cit. 20.3.2013]. Dostupný pod licencí Creative Commons na WWW: </a:t>
            </a:r>
            <a:r>
              <a:rPr lang="cs-CZ" dirty="0" smtClean="0">
                <a:hlinkClick r:id="rId8"/>
              </a:rPr>
              <a:t>http://cs.wikipedia.org/wiki/Soubor:All_Gizah_Pyramids.jpg</a:t>
            </a:r>
            <a:endParaRPr lang="cs-CZ" dirty="0" smtClean="0"/>
          </a:p>
          <a:p>
            <a:pPr>
              <a:buFontTx/>
              <a:buAutoNum type="arabicPeriod" startAt="12"/>
            </a:pPr>
            <a:r>
              <a:rPr lang="cs-CZ" b="1" dirty="0" smtClean="0"/>
              <a:t>Údolí králů: </a:t>
            </a:r>
            <a:r>
              <a:rPr lang="cs-CZ" dirty="0" smtClean="0"/>
              <a:t>BUBENIK, Peter J..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[cit. 20.3.2013]. Dostupný pod licencí Creative Commons na WWW: </a:t>
            </a:r>
            <a:r>
              <a:rPr lang="cs-CZ" dirty="0" smtClean="0">
                <a:hlinkClick r:id="rId9"/>
              </a:rPr>
              <a:t>http://cs.wikipedia.org/wiki/Soubor:Luxor,_Tal_der_K%C3%B6nige_(1995,_860x605).jpg</a:t>
            </a:r>
            <a:endParaRPr lang="cs-CZ" dirty="0" smtClean="0"/>
          </a:p>
          <a:p>
            <a:pPr>
              <a:buFontTx/>
              <a:buAutoNum type="arabicPeriod" startAt="12"/>
            </a:pPr>
            <a:r>
              <a:rPr lang="cs-CZ" b="1" dirty="0" err="1" smtClean="0"/>
              <a:t>Howard</a:t>
            </a:r>
            <a:r>
              <a:rPr lang="cs-CZ" b="1" dirty="0" smtClean="0"/>
              <a:t> </a:t>
            </a:r>
            <a:r>
              <a:rPr lang="cs-CZ" b="1" dirty="0" err="1" smtClean="0"/>
              <a:t>Carter</a:t>
            </a:r>
            <a:r>
              <a:rPr lang="cs-CZ" b="1" dirty="0" smtClean="0"/>
              <a:t>: </a:t>
            </a:r>
            <a:r>
              <a:rPr lang="cs-CZ" dirty="0" smtClean="0"/>
              <a:t>AUTOR NEUVEDEN.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[cit. 23.3.2013]. Dostupný pod licencí public domain na WWW: </a:t>
            </a:r>
            <a:r>
              <a:rPr lang="cs-CZ" dirty="0" smtClean="0">
                <a:hlinkClick r:id="rId10"/>
              </a:rPr>
              <a:t>http://cs.wikipedia.org/wiki/Soubor:Tuts_Tomb_Opened.JPG</a:t>
            </a:r>
            <a:endParaRPr lang="cs-CZ" dirty="0" smtClean="0"/>
          </a:p>
          <a:p>
            <a:pPr>
              <a:buFontTx/>
              <a:buAutoNum type="arabicPeriod" startAt="12"/>
            </a:pPr>
            <a:r>
              <a:rPr lang="cs-CZ" b="1" dirty="0" err="1" smtClean="0"/>
              <a:t>Howard</a:t>
            </a:r>
            <a:r>
              <a:rPr lang="cs-CZ" b="1" dirty="0" smtClean="0"/>
              <a:t> </a:t>
            </a:r>
            <a:r>
              <a:rPr lang="cs-CZ" b="1" dirty="0" err="1" smtClean="0"/>
              <a:t>Carter</a:t>
            </a:r>
            <a:r>
              <a:rPr lang="cs-CZ" b="1" dirty="0" smtClean="0"/>
              <a:t>: </a:t>
            </a:r>
            <a:r>
              <a:rPr lang="en-US" dirty="0" smtClean="0"/>
              <a:t>CHICAGO DAILY NEWS, INC., PHOTOGRAPHER. </a:t>
            </a:r>
            <a:r>
              <a:rPr lang="en-US" i="1" dirty="0" smtClean="0"/>
              <a:t>http://cs.wikipedia.org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public domain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11"/>
              </a:rPr>
              <a:t>http://cs.wikipedia.org/wiki/Soubor:Howard_carter.jpg</a:t>
            </a:r>
            <a:endParaRPr lang="cs-CZ" b="1" dirty="0" smtClean="0"/>
          </a:p>
          <a:p>
            <a:pPr>
              <a:buFontTx/>
              <a:buAutoNum type="arabicPeriod" startAt="12"/>
            </a:pPr>
            <a:r>
              <a:rPr lang="cs-CZ" b="1" dirty="0" smtClean="0"/>
              <a:t>Plán hrobky II: </a:t>
            </a:r>
            <a:r>
              <a:rPr lang="pt-BR" dirty="0" smtClean="0"/>
              <a:t>AUTOR NEUVEDEN. </a:t>
            </a:r>
            <a:r>
              <a:rPr lang="pt-BR" i="1" dirty="0" smtClean="0"/>
              <a:t>http://larahcroft.blog.cz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12"/>
              </a:rPr>
              <a:t>http://larahcroft.blog.cz/0810/mumie-treti-cast</a:t>
            </a:r>
            <a:endParaRPr lang="cs-CZ" dirty="0" smtClean="0"/>
          </a:p>
          <a:p>
            <a:pPr>
              <a:buFontTx/>
              <a:buAutoNum type="arabicPeriod" startAt="12"/>
            </a:pPr>
            <a:r>
              <a:rPr lang="cs-CZ" b="1" dirty="0" smtClean="0"/>
              <a:t>Pohřební komora s křemencovým sarkofágem: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http://www.starovekyegypt.net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13"/>
              </a:rPr>
              <a:t>http://www.starovekyegypt.net/udoli-kralu/hrobka-faraona-tutanchamona-kv-62.php</a:t>
            </a:r>
            <a:endParaRPr lang="cs-CZ" dirty="0" smtClean="0"/>
          </a:p>
          <a:p>
            <a:pPr>
              <a:buFont typeface="+mj-lt"/>
              <a:buNone/>
            </a:pPr>
            <a:endParaRPr lang="cs-CZ" dirty="0" smtClean="0"/>
          </a:p>
          <a:p>
            <a:pPr>
              <a:buFontTx/>
              <a:buAutoNum type="arabicPeriod" startAt="13"/>
            </a:pPr>
            <a:endParaRPr lang="cs-CZ" dirty="0" smtClean="0"/>
          </a:p>
          <a:p>
            <a:pPr>
              <a:buFontTx/>
              <a:buAutoNum type="arabicPeriod" startAt="13"/>
            </a:pPr>
            <a:endParaRPr lang="cs-CZ" dirty="0" smtClean="0"/>
          </a:p>
          <a:p>
            <a:pPr>
              <a:buFontTx/>
              <a:buAutoNum type="arabicPeriod" startAt="13"/>
            </a:pPr>
            <a:endParaRPr lang="cs-CZ" dirty="0" smtClean="0"/>
          </a:p>
          <a:p>
            <a:pPr>
              <a:buFontTx/>
              <a:buAutoNum type="arabicPeriod" startAt="13"/>
            </a:pPr>
            <a:endParaRPr lang="cs-CZ" dirty="0" smtClean="0"/>
          </a:p>
          <a:p>
            <a:pPr>
              <a:buFontTx/>
              <a:buAutoNum type="arabicPeriod" startAt="13"/>
            </a:pPr>
            <a:endParaRPr lang="cs-CZ" dirty="0" smtClean="0"/>
          </a:p>
          <a:p>
            <a:pPr>
              <a:buFontTx/>
              <a:buAutoNum type="arabicPeriod" startAt="13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2113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/>
          <p:cNvSpPr>
            <a:spLocks noGrp="1"/>
          </p:cNvSpPr>
          <p:nvPr>
            <p:ph type="title"/>
          </p:nvPr>
        </p:nvSpPr>
        <p:spPr>
          <a:xfrm>
            <a:off x="457200" y="152402"/>
            <a:ext cx="8229600" cy="639763"/>
          </a:xfrm>
        </p:spPr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82947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534400" cy="5562600"/>
          </a:xfrm>
        </p:spPr>
        <p:txBody>
          <a:bodyPr/>
          <a:lstStyle/>
          <a:p>
            <a:pPr>
              <a:buFontTx/>
              <a:buAutoNum type="arabicPeriod" startAt="24"/>
            </a:pPr>
            <a:r>
              <a:rPr lang="pt-BR" b="1" dirty="0" smtClean="0"/>
              <a:t>Tutanchamon</a:t>
            </a:r>
            <a:r>
              <a:rPr lang="cs-CZ" b="1" dirty="0" err="1" smtClean="0"/>
              <a:t>ův</a:t>
            </a:r>
            <a:r>
              <a:rPr lang="cs-CZ" b="1" dirty="0" smtClean="0"/>
              <a:t> sarkofág: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http://www.starovekyegypt.net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2"/>
              </a:rPr>
              <a:t>http://www.starovekyegypt.net/images/faraoni/sarkofag.jp</a:t>
            </a:r>
            <a:r>
              <a:rPr lang="cs-CZ" dirty="0" smtClean="0">
                <a:hlinkClick r:id="rId2"/>
              </a:rPr>
              <a:t>g</a:t>
            </a:r>
            <a:endParaRPr lang="cs-CZ" b="1" dirty="0" smtClean="0"/>
          </a:p>
          <a:p>
            <a:pPr>
              <a:buFontTx/>
              <a:buAutoNum type="arabicPeriod" startAt="24"/>
            </a:pPr>
            <a:r>
              <a:rPr lang="cs-CZ" b="1" dirty="0" smtClean="0"/>
              <a:t>Tutanchamonova pohřební maska: </a:t>
            </a:r>
            <a:r>
              <a:rPr lang="en-US" dirty="0" smtClean="0"/>
              <a:t>REEVE, </a:t>
            </a:r>
            <a:r>
              <a:rPr lang="en-US" dirty="0" err="1" smtClean="0"/>
              <a:t>Myk</a:t>
            </a:r>
            <a:r>
              <a:rPr lang="en-US" dirty="0" smtClean="0"/>
              <a:t>. </a:t>
            </a:r>
            <a:r>
              <a:rPr lang="en-US" i="1" dirty="0" smtClean="0"/>
              <a:t>http://cs.wikipedia.org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3"/>
              </a:rPr>
              <a:t>http://cs.wikipedia.org/wiki/Soubor:Tutanchamun_Maske.jpg</a:t>
            </a:r>
            <a:endParaRPr lang="cs-CZ" dirty="0" smtClean="0"/>
          </a:p>
          <a:p>
            <a:pPr>
              <a:buFontTx/>
              <a:buAutoNum type="arabicPeriod" startAt="24"/>
            </a:pPr>
            <a:r>
              <a:rPr lang="cs-CZ" b="1" dirty="0" smtClean="0"/>
              <a:t>Faraonův trůn: </a:t>
            </a:r>
            <a:r>
              <a:rPr lang="pt-BR" dirty="0" smtClean="0"/>
              <a:t>AUTOR NEUVEDEN. </a:t>
            </a:r>
            <a:r>
              <a:rPr lang="pt-BR" i="1" dirty="0" smtClean="0"/>
              <a:t>http://egyptstary.blog.cz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4"/>
              </a:rPr>
              <a:t>http://egyptstary.blog.cz</a:t>
            </a:r>
            <a:endParaRPr lang="cs-CZ" dirty="0" smtClean="0"/>
          </a:p>
          <a:p>
            <a:pPr>
              <a:buFontTx/>
              <a:buAutoNum type="arabicPeriod" startAt="27"/>
            </a:pPr>
            <a:r>
              <a:rPr lang="cs-CZ" b="1" dirty="0" smtClean="0"/>
              <a:t>Panorama Údolí králů: </a:t>
            </a:r>
            <a:r>
              <a:rPr lang="cs-CZ" dirty="0" smtClean="0"/>
              <a:t>SMOLENSKI, Nikola. </a:t>
            </a:r>
            <a:r>
              <a:rPr lang="cs-CZ" i="1" dirty="0" smtClean="0"/>
              <a:t>http://en.wikipedia.org</a:t>
            </a:r>
            <a:r>
              <a:rPr lang="cs-CZ" dirty="0" smtClean="0"/>
              <a:t> [online]. [cit. 23.3.2013]. Dostupný pod licencí Creative Commons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na WWW: </a:t>
            </a:r>
            <a:r>
              <a:rPr lang="cs-CZ" dirty="0" smtClean="0">
                <a:hlinkClick r:id="rId5"/>
              </a:rPr>
              <a:t>http://en.wikipedia.org/wiki/File:Valley_of_the_Kings_panorama.jpg</a:t>
            </a:r>
            <a:endParaRPr lang="cs-CZ" dirty="0" smtClean="0"/>
          </a:p>
          <a:p>
            <a:pPr>
              <a:buFontTx/>
              <a:buAutoNum type="arabicPeriod" startAt="27"/>
            </a:pPr>
            <a:r>
              <a:rPr lang="cs-CZ" b="1" dirty="0" smtClean="0"/>
              <a:t>Chrám </a:t>
            </a:r>
            <a:r>
              <a:rPr lang="cs-CZ" b="1" dirty="0" err="1" smtClean="0"/>
              <a:t>Hatšepsut</a:t>
            </a:r>
            <a:r>
              <a:rPr lang="cs-CZ" b="1" dirty="0" smtClean="0"/>
              <a:t>: </a:t>
            </a:r>
            <a:r>
              <a:rPr lang="cs-CZ" dirty="0" smtClean="0"/>
              <a:t>AUTOR NEUVEDEN.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[cit. 23.3.2013]. Dostupný pod licencí Creative Commons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na WWW: </a:t>
            </a:r>
            <a:r>
              <a:rPr lang="cs-CZ" dirty="0" smtClean="0">
                <a:hlinkClick r:id="rId6"/>
              </a:rPr>
              <a:t>http://cs.wikipedia.org/wiki/Soubor:Hatschepsuttempel.jpg</a:t>
            </a:r>
            <a:endParaRPr lang="cs-CZ" dirty="0" smtClean="0"/>
          </a:p>
          <a:p>
            <a:pPr>
              <a:buFontTx/>
              <a:buAutoNum type="arabicPeriod" startAt="27"/>
            </a:pPr>
            <a:r>
              <a:rPr lang="cs-CZ" b="1" dirty="0" smtClean="0"/>
              <a:t>Kresba chrámu: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http://www.starovekyegypt.net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7"/>
              </a:rPr>
              <a:t>http://www.starovekyegypt.net/architektura-stredni-rise/pylon-vstup-do-domu-bohu.php</a:t>
            </a:r>
            <a:endParaRPr lang="cs-CZ" dirty="0" smtClean="0"/>
          </a:p>
          <a:p>
            <a:pPr>
              <a:buFontTx/>
              <a:buAutoNum type="arabicPeriod" startAt="27"/>
            </a:pPr>
            <a:r>
              <a:rPr lang="cs-CZ" b="1" dirty="0" smtClean="0"/>
              <a:t>Pravděpodobná podoba </a:t>
            </a:r>
            <a:r>
              <a:rPr lang="cs-CZ" b="1" dirty="0" err="1" smtClean="0"/>
              <a:t>Ramessea</a:t>
            </a:r>
            <a:r>
              <a:rPr lang="cs-CZ" b="1" dirty="0" smtClean="0"/>
              <a:t>: </a:t>
            </a:r>
            <a:r>
              <a:rPr lang="pt-BR" dirty="0" smtClean="0">
                <a:solidFill>
                  <a:srgbClr val="333333"/>
                </a:solidFill>
              </a:rPr>
              <a:t>AUTOR NEUVEDEN. </a:t>
            </a:r>
            <a:r>
              <a:rPr lang="pt-BR" i="1" dirty="0" smtClean="0">
                <a:solidFill>
                  <a:srgbClr val="333333"/>
                </a:solidFill>
              </a:rPr>
              <a:t>http://www.starovekyegypt.net</a:t>
            </a:r>
            <a:r>
              <a:rPr lang="pt-BR" dirty="0" smtClean="0">
                <a:solidFill>
                  <a:srgbClr val="333333"/>
                </a:solidFill>
              </a:rPr>
              <a:t> [online]. [cit. 23.3.2013]. Dostupný na WWW: http://www.starovekyegypt.net/zadusni-chramy/zadusni-chram-ramesse2-ramesseum.php</a:t>
            </a:r>
            <a:endParaRPr lang="cs-CZ" b="1" dirty="0" smtClean="0"/>
          </a:p>
          <a:p>
            <a:pPr>
              <a:buFontTx/>
              <a:buAutoNum type="arabicPeriod" startAt="27"/>
            </a:pPr>
            <a:r>
              <a:rPr lang="cs-CZ" b="1" dirty="0" smtClean="0"/>
              <a:t> Kresba chrámu s popisky: </a:t>
            </a:r>
            <a:r>
              <a:rPr lang="pt-BR" dirty="0" smtClean="0"/>
              <a:t>AUTOR NEUVEDEN. </a:t>
            </a:r>
            <a:r>
              <a:rPr lang="pt-BR" i="1" dirty="0" smtClean="0"/>
              <a:t>https://itunes.apple.com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8"/>
              </a:rPr>
              <a:t>https://itunes.apple.com/us/app/egypt-temples/id486820743?ls=1&amp;mt=8</a:t>
            </a:r>
            <a:endParaRPr lang="cs-CZ" dirty="0" smtClean="0"/>
          </a:p>
          <a:p>
            <a:pPr>
              <a:buFontTx/>
              <a:buAutoNum type="arabicPeriod" startAt="27"/>
            </a:pPr>
            <a:r>
              <a:rPr lang="cs-CZ" b="1" dirty="0" smtClean="0"/>
              <a:t>Chrám Philae:  </a:t>
            </a:r>
            <a:r>
              <a:rPr lang="cs-CZ" dirty="0" smtClean="0"/>
              <a:t>DAHL, </a:t>
            </a:r>
            <a:r>
              <a:rPr lang="cs-CZ" dirty="0" err="1" smtClean="0"/>
              <a:t>Jeff</a:t>
            </a:r>
            <a:r>
              <a:rPr lang="cs-CZ" dirty="0" smtClean="0"/>
              <a:t>. http://cs.wikipedia.org [online]. [cit. 20.3.2013]. Dostupný pod licencí CC-BY-3.0; </a:t>
            </a:r>
            <a:r>
              <a:rPr lang="cs-CZ" dirty="0" err="1" smtClean="0"/>
              <a:t>Released</a:t>
            </a:r>
            <a:r>
              <a:rPr lang="cs-CZ" dirty="0" smtClean="0"/>
              <a:t> </a:t>
            </a:r>
            <a:r>
              <a:rPr lang="cs-CZ" dirty="0" err="1" smtClean="0"/>
              <a:t>under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GNU Free </a:t>
            </a:r>
            <a:r>
              <a:rPr lang="cs-CZ" dirty="0" err="1" smtClean="0"/>
              <a:t>Documentation</a:t>
            </a:r>
            <a:r>
              <a:rPr lang="cs-CZ" dirty="0" smtClean="0"/>
              <a:t> </a:t>
            </a:r>
            <a:r>
              <a:rPr lang="cs-CZ" dirty="0" err="1" smtClean="0"/>
              <a:t>License</a:t>
            </a:r>
            <a:r>
              <a:rPr lang="cs-CZ" dirty="0" smtClean="0"/>
              <a:t> na WWW: </a:t>
            </a:r>
            <a:r>
              <a:rPr lang="cs-CZ" dirty="0" smtClean="0">
                <a:hlinkClick r:id="rId9"/>
              </a:rPr>
              <a:t>http://cs.wikipedia.org/wiki/Soubor:Temple_at_Phile_cropped_and_rotated.jpg</a:t>
            </a:r>
            <a:endParaRPr lang="cs-CZ" dirty="0" smtClean="0"/>
          </a:p>
          <a:p>
            <a:pPr>
              <a:buFontTx/>
              <a:buAutoNum type="arabicPeriod" startAt="33"/>
            </a:pPr>
            <a:r>
              <a:rPr lang="cs-CZ" b="1" dirty="0" smtClean="0"/>
              <a:t>Karnak – přístupová cesta alejí sfing: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http://www.kennykemp.com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10"/>
              </a:rPr>
              <a:t>http://www.kennykemp.com/books/twmr%20thebes.htm</a:t>
            </a:r>
            <a:endParaRPr lang="cs-CZ" dirty="0" smtClean="0"/>
          </a:p>
          <a:p>
            <a:pPr>
              <a:buFontTx/>
              <a:buAutoNum type="arabicPeriod" startAt="33"/>
            </a:pPr>
            <a:r>
              <a:rPr lang="cs-CZ" b="1" dirty="0" smtClean="0"/>
              <a:t>Pylon v Karnaku: </a:t>
            </a:r>
            <a:r>
              <a:rPr lang="en-US" dirty="0" smtClean="0"/>
              <a:t>NEITHSABES. </a:t>
            </a:r>
            <a:r>
              <a:rPr lang="en-US" i="1" dirty="0" smtClean="0"/>
              <a:t>http://commons.wikimedia.org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11"/>
              </a:rPr>
              <a:t>http://commons.wikimedia.org/wiki/File:Karnak_Khonsou_080507_c.jpg</a:t>
            </a:r>
            <a:endParaRPr lang="cs-CZ" dirty="0" smtClean="0"/>
          </a:p>
          <a:p>
            <a:pPr>
              <a:buFontTx/>
              <a:buAutoNum type="arabicPeriod" startAt="33"/>
            </a:pPr>
            <a:r>
              <a:rPr lang="cs-CZ" b="1" dirty="0" smtClean="0"/>
              <a:t>Luxor – pylon (rekonstrukce):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http://www.kennykemp.com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10"/>
              </a:rPr>
              <a:t>http://www.kennykemp.com/books/twmr%20thebes.htm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7712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839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AutoNum type="arabicPeriod" startAt="36"/>
            </a:pPr>
            <a:r>
              <a:rPr lang="cs-CZ" b="1" dirty="0" smtClean="0"/>
              <a:t>Karnak – hypostylový sál: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http://www.kennykemp.com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2"/>
              </a:rPr>
              <a:t>http://www.kennykemp.com/books/twmr%20thebes.htm</a:t>
            </a:r>
            <a:r>
              <a:rPr lang="cs-CZ" dirty="0" smtClean="0">
                <a:hlinkClick r:id="rId2"/>
              </a:rPr>
              <a:t>l</a:t>
            </a:r>
            <a:endParaRPr lang="cs-CZ" b="1" dirty="0" smtClean="0"/>
          </a:p>
          <a:p>
            <a:pPr>
              <a:buFontTx/>
              <a:buAutoNum type="arabicPeriod" startAt="36"/>
            </a:pPr>
            <a:r>
              <a:rPr lang="cs-CZ" b="1" dirty="0" smtClean="0"/>
              <a:t>Rekonstrukce hypostylové haly: </a:t>
            </a:r>
            <a:r>
              <a:rPr lang="en-US" dirty="0" smtClean="0"/>
              <a:t>DODD, MEAD AND COMPANY. </a:t>
            </a:r>
            <a:r>
              <a:rPr lang="en-US" i="1" dirty="0" smtClean="0"/>
              <a:t>http://cs.wikipedia.org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public domain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3"/>
              </a:rPr>
              <a:t>http://cs.wikipedia.org/wiki/Soubor:NIEdot361.jpg</a:t>
            </a:r>
            <a:r>
              <a:rPr lang="cs-CZ" dirty="0" smtClean="0">
                <a:hlinkClick r:id="rId3"/>
              </a:rPr>
              <a:t>Rekonstrukce</a:t>
            </a:r>
            <a:endParaRPr lang="cs-CZ" dirty="0" smtClean="0"/>
          </a:p>
          <a:p>
            <a:pPr>
              <a:buFontTx/>
              <a:buAutoNum type="arabicPeriod" startAt="36"/>
            </a:pPr>
            <a:r>
              <a:rPr lang="cs-CZ" dirty="0" smtClean="0"/>
              <a:t> </a:t>
            </a:r>
            <a:r>
              <a:rPr lang="cs-CZ" b="1" dirty="0" smtClean="0"/>
              <a:t>Chrám v Luxoru: </a:t>
            </a:r>
            <a:r>
              <a:rPr lang="en-US" dirty="0" smtClean="0"/>
              <a:t>HAJOR. </a:t>
            </a:r>
            <a:r>
              <a:rPr lang="en-US" i="1" dirty="0" smtClean="0"/>
              <a:t>http://en.wikipedia.org</a:t>
            </a:r>
            <a:r>
              <a:rPr lang="en-US" dirty="0" smtClean="0"/>
              <a:t> [online]. [cit. 23.3.2013].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1.0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4"/>
              </a:rPr>
              <a:t>http://en.wikipedia.org/wiki/File:Egypt.LuxorTemple.06.jpg</a:t>
            </a:r>
            <a:endParaRPr lang="cs-CZ" dirty="0" smtClean="0"/>
          </a:p>
          <a:p>
            <a:pPr>
              <a:buFontTx/>
              <a:buAutoNum type="arabicPeriod" startAt="36"/>
            </a:pPr>
            <a:r>
              <a:rPr lang="cs-CZ" b="1" dirty="0" smtClean="0"/>
              <a:t>Abú </a:t>
            </a:r>
            <a:r>
              <a:rPr lang="cs-CZ" b="1" dirty="0" err="1" smtClean="0"/>
              <a:t>Simbel</a:t>
            </a:r>
            <a:r>
              <a:rPr lang="cs-CZ" b="1" dirty="0" smtClean="0"/>
              <a:t>: </a:t>
            </a:r>
            <a:r>
              <a:rPr lang="cs-CZ" dirty="0" smtClean="0"/>
              <a:t>"BLUESHADE" IDZKIEWIC, </a:t>
            </a:r>
            <a:r>
              <a:rPr lang="cs-CZ" dirty="0" err="1" smtClean="0"/>
              <a:t>Przemyslaw</a:t>
            </a:r>
            <a:r>
              <a:rPr lang="cs-CZ" dirty="0" smtClean="0"/>
              <a:t>. </a:t>
            </a:r>
            <a:r>
              <a:rPr lang="cs-CZ" i="1" dirty="0" smtClean="0"/>
              <a:t>http://www.starovekyegypt.net</a:t>
            </a:r>
            <a:r>
              <a:rPr lang="cs-CZ" dirty="0" smtClean="0"/>
              <a:t> [online]. [cit. 23.3.2013]. Dostupný pod licencí Creative Commons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2.5 </a:t>
            </a:r>
            <a:r>
              <a:rPr lang="cs-CZ" dirty="0" err="1" smtClean="0"/>
              <a:t>Generic</a:t>
            </a:r>
            <a:r>
              <a:rPr lang="cs-CZ" dirty="0" smtClean="0"/>
              <a:t> na WWW: </a:t>
            </a:r>
            <a:r>
              <a:rPr lang="cs-CZ" dirty="0" smtClean="0">
                <a:hlinkClick r:id="rId5"/>
              </a:rPr>
              <a:t>http://www.starovekyegypt.net/architektura-stredni-rise/pylon-vstup-do-domu-bohu.php</a:t>
            </a:r>
            <a:endParaRPr lang="cs-CZ" dirty="0" smtClean="0"/>
          </a:p>
          <a:p>
            <a:pPr>
              <a:buFontTx/>
              <a:buAutoNum type="arabicPeriod" startAt="36"/>
            </a:pPr>
            <a:r>
              <a:rPr lang="cs-CZ" b="1" dirty="0" smtClean="0"/>
              <a:t>Život ve starém Egyptě: </a:t>
            </a:r>
            <a:r>
              <a:rPr lang="pt-BR" dirty="0" smtClean="0"/>
              <a:t>AUTOR NEUVEDEN. </a:t>
            </a:r>
            <a:r>
              <a:rPr lang="pt-BR" i="1" dirty="0" smtClean="0"/>
              <a:t>http://sn.spsnome.cz</a:t>
            </a:r>
            <a:r>
              <a:rPr lang="pt-BR" dirty="0" smtClean="0"/>
              <a:t> [online]. [cit. 23.3.2013]. Dostupný na WWW: </a:t>
            </a:r>
            <a:r>
              <a:rPr lang="pt-BR" dirty="0" smtClean="0">
                <a:hlinkClick r:id="rId6"/>
              </a:rPr>
              <a:t>http://sn.spsnome.cz/Dejepis/%C5%BDivotVeStarov%C4%9Bk%C3%A9mEgypt%C4%9B</a:t>
            </a:r>
            <a:endParaRPr lang="cs-CZ" dirty="0" smtClean="0"/>
          </a:p>
          <a:p>
            <a:pPr>
              <a:buFont typeface="+mj-lt"/>
              <a:buAutoNum type="arabicPeriod" startAt="41"/>
            </a:pPr>
            <a:r>
              <a:rPr lang="cs-CZ" b="1" dirty="0"/>
              <a:t>Dvojitá koruna: </a:t>
            </a:r>
            <a:r>
              <a:rPr lang="cs-CZ" dirty="0">
                <a:solidFill>
                  <a:srgbClr val="333333"/>
                </a:solidFill>
              </a:rPr>
              <a:t>DAHL, </a:t>
            </a:r>
            <a:r>
              <a:rPr lang="cs-CZ" dirty="0" err="1">
                <a:solidFill>
                  <a:srgbClr val="333333"/>
                </a:solidFill>
              </a:rPr>
              <a:t>Jeff</a:t>
            </a:r>
            <a:r>
              <a:rPr lang="cs-CZ" dirty="0">
                <a:solidFill>
                  <a:srgbClr val="333333"/>
                </a:solidFill>
              </a:rPr>
              <a:t>. </a:t>
            </a:r>
            <a:r>
              <a:rPr lang="cs-CZ" i="1" dirty="0">
                <a:solidFill>
                  <a:srgbClr val="333333"/>
                </a:solidFill>
              </a:rPr>
              <a:t>http://commons.wikimedia.org/</a:t>
            </a:r>
            <a:r>
              <a:rPr lang="cs-CZ" dirty="0">
                <a:solidFill>
                  <a:srgbClr val="333333"/>
                </a:solidFill>
              </a:rPr>
              <a:t> [online]. [cit. 20.3.2013]. Dostupný pod licencí Creative Commons </a:t>
            </a:r>
            <a:r>
              <a:rPr lang="cs-CZ" dirty="0" err="1">
                <a:solidFill>
                  <a:srgbClr val="333333"/>
                </a:solidFill>
              </a:rPr>
              <a:t>Attribution-Share</a:t>
            </a:r>
            <a:r>
              <a:rPr lang="cs-CZ" dirty="0">
                <a:solidFill>
                  <a:srgbClr val="333333"/>
                </a:solidFill>
              </a:rPr>
              <a:t> </a:t>
            </a:r>
            <a:r>
              <a:rPr lang="cs-CZ" dirty="0" err="1">
                <a:solidFill>
                  <a:srgbClr val="333333"/>
                </a:solidFill>
              </a:rPr>
              <a:t>Alike</a:t>
            </a:r>
            <a:r>
              <a:rPr lang="cs-CZ" dirty="0">
                <a:solidFill>
                  <a:srgbClr val="333333"/>
                </a:solidFill>
              </a:rPr>
              <a:t> 3.0 na WWW: </a:t>
            </a:r>
            <a:r>
              <a:rPr lang="cs-CZ" dirty="0">
                <a:solidFill>
                  <a:srgbClr val="333333"/>
                </a:solidFill>
                <a:hlinkClick r:id="rId7"/>
              </a:rPr>
              <a:t>http://commons.wikimedia.org/wiki/File:Double_crown.svg</a:t>
            </a:r>
            <a:endParaRPr lang="cs-CZ" dirty="0">
              <a:solidFill>
                <a:srgbClr val="333333"/>
              </a:solidFill>
            </a:endParaRPr>
          </a:p>
          <a:p>
            <a:pPr>
              <a:buFontTx/>
              <a:buAutoNum type="arabicPeriod" startAt="41"/>
            </a:pPr>
            <a:r>
              <a:rPr lang="cs-CZ" b="1" dirty="0"/>
              <a:t>Cep a berla: </a:t>
            </a:r>
            <a:r>
              <a:rPr lang="cs-CZ" dirty="0"/>
              <a:t>DAHL, </a:t>
            </a:r>
            <a:r>
              <a:rPr lang="cs-CZ" dirty="0" err="1"/>
              <a:t>Jeff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[cit. 23.3.2013]. Dostupný pod licencí Creative Commons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na WWW: </a:t>
            </a:r>
            <a:r>
              <a:rPr lang="cs-CZ" dirty="0">
                <a:hlinkClick r:id="rId8"/>
              </a:rPr>
              <a:t>http://cs.wikipedia.org/wiki/Soubor:Crook_and_flail.svg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612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k opakování: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lphaUcPeriod"/>
            </a:pPr>
            <a:r>
              <a:rPr lang="cs-CZ" b="1" dirty="0" smtClean="0"/>
              <a:t>Dvojitá </a:t>
            </a:r>
            <a:r>
              <a:rPr lang="cs-CZ" b="1" dirty="0"/>
              <a:t>koruna: </a:t>
            </a:r>
            <a:r>
              <a:rPr lang="cs-CZ" dirty="0">
                <a:solidFill>
                  <a:srgbClr val="333333"/>
                </a:solidFill>
              </a:rPr>
              <a:t>DAHL, </a:t>
            </a:r>
            <a:r>
              <a:rPr lang="cs-CZ" dirty="0" err="1">
                <a:solidFill>
                  <a:srgbClr val="333333"/>
                </a:solidFill>
              </a:rPr>
              <a:t>Jeff</a:t>
            </a:r>
            <a:r>
              <a:rPr lang="cs-CZ" dirty="0">
                <a:solidFill>
                  <a:srgbClr val="333333"/>
                </a:solidFill>
              </a:rPr>
              <a:t>. </a:t>
            </a:r>
            <a:r>
              <a:rPr lang="cs-CZ" i="1" dirty="0">
                <a:solidFill>
                  <a:srgbClr val="333333"/>
                </a:solidFill>
              </a:rPr>
              <a:t>http://commons.wikimedia.org/</a:t>
            </a:r>
            <a:r>
              <a:rPr lang="cs-CZ" dirty="0">
                <a:solidFill>
                  <a:srgbClr val="333333"/>
                </a:solidFill>
              </a:rPr>
              <a:t> [online]. [cit. 20.3.2013]. Dostupný pod licencí Creative Commons </a:t>
            </a:r>
            <a:r>
              <a:rPr lang="cs-CZ" dirty="0" err="1">
                <a:solidFill>
                  <a:srgbClr val="333333"/>
                </a:solidFill>
              </a:rPr>
              <a:t>Attribution-Share</a:t>
            </a:r>
            <a:r>
              <a:rPr lang="cs-CZ" dirty="0">
                <a:solidFill>
                  <a:srgbClr val="333333"/>
                </a:solidFill>
              </a:rPr>
              <a:t> </a:t>
            </a:r>
            <a:r>
              <a:rPr lang="cs-CZ" dirty="0" err="1">
                <a:solidFill>
                  <a:srgbClr val="333333"/>
                </a:solidFill>
              </a:rPr>
              <a:t>Alike</a:t>
            </a:r>
            <a:r>
              <a:rPr lang="cs-CZ" dirty="0">
                <a:solidFill>
                  <a:srgbClr val="333333"/>
                </a:solidFill>
              </a:rPr>
              <a:t> 3.0 na WWW: </a:t>
            </a:r>
            <a:r>
              <a:rPr lang="cs-CZ" dirty="0">
                <a:solidFill>
                  <a:srgbClr val="333333"/>
                </a:solidFill>
                <a:hlinkClick r:id="rId2"/>
              </a:rPr>
              <a:t>http://commons.wikimedia.org/wiki/File:Double_crown.svg</a:t>
            </a:r>
            <a:endParaRPr lang="cs-CZ" dirty="0">
              <a:solidFill>
                <a:srgbClr val="333333"/>
              </a:solidFill>
            </a:endParaRPr>
          </a:p>
          <a:p>
            <a:pPr>
              <a:buFont typeface="+mj-lt"/>
              <a:buAutoNum type="alphaUcPeriod"/>
            </a:pPr>
            <a:r>
              <a:rPr lang="cs-CZ" b="1" dirty="0" smtClean="0"/>
              <a:t>Kanopa: </a:t>
            </a:r>
            <a:r>
              <a:rPr lang="pl-PL" dirty="0">
                <a:latin typeface="Arial" panose="020B0604020202020204" pitchFamily="34" charset="0"/>
              </a:rPr>
              <a:t>CHARLY75. http://commons.wikimedia.org [online]. [cit. 20.3.2013]. Dostupný pod licencí CC-BY-SA-2.5. na WWW: </a:t>
            </a:r>
            <a:r>
              <a:rPr lang="pl-PL" dirty="0">
                <a:latin typeface="Arial" panose="020B0604020202020204" pitchFamily="34" charset="0"/>
                <a:hlinkClick r:id="rId3"/>
              </a:rPr>
              <a:t>http://</a:t>
            </a:r>
            <a:r>
              <a:rPr lang="pl-PL" dirty="0" smtClean="0">
                <a:latin typeface="Arial" panose="020B0604020202020204" pitchFamily="34" charset="0"/>
                <a:hlinkClick r:id="rId3"/>
              </a:rPr>
              <a:t>commons.wikimedia.org/wiki/File:Douamoutef.jpg?uselang=cs</a:t>
            </a:r>
            <a:endParaRPr lang="cs-CZ" dirty="0" smtClean="0">
              <a:latin typeface="Arial" panose="020B0604020202020204" pitchFamily="34" charset="0"/>
            </a:endParaRPr>
          </a:p>
          <a:p>
            <a:pPr>
              <a:buFont typeface="+mj-lt"/>
              <a:buAutoNum type="alphaUcPeriod"/>
            </a:pPr>
            <a:r>
              <a:rPr lang="cs-CZ" b="1" dirty="0"/>
              <a:t>Architráv: </a:t>
            </a:r>
            <a:r>
              <a:rPr lang="cs-CZ" dirty="0"/>
              <a:t>ARNOLD, D.. http://www.cheopspyramide.de [online]. [cit. 20.3.2013]. Dostupný na WWW: </a:t>
            </a:r>
            <a:r>
              <a:rPr lang="cs-CZ" dirty="0">
                <a:hlinkClick r:id="rId4"/>
              </a:rPr>
              <a:t>http://www.cheopspyramide.de/infos_lexikon-der-aegyptologie_aegyptische-architektur_architrav.htm</a:t>
            </a:r>
            <a:endParaRPr lang="cs-CZ" dirty="0"/>
          </a:p>
          <a:p>
            <a:pPr>
              <a:buFont typeface="+mj-lt"/>
              <a:buAutoNum type="alphaUcPeriod"/>
            </a:pPr>
            <a:r>
              <a:rPr lang="en-US" b="1" dirty="0" smtClean="0"/>
              <a:t>Rosettská </a:t>
            </a:r>
            <a:r>
              <a:rPr lang="en-US" b="1" dirty="0" err="1" smtClean="0"/>
              <a:t>deska</a:t>
            </a:r>
            <a:r>
              <a:rPr lang="cs-CZ" b="1" dirty="0" smtClean="0"/>
              <a:t>:  </a:t>
            </a:r>
            <a:r>
              <a:rPr lang="en-US" dirty="0" smtClean="0"/>
              <a:t>HILLEWAERT, Hans. http://cs.wikipedia.org [online]. [cit. 26.3.2013].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Creative Commons Attribution-Share Alike 3.0 </a:t>
            </a:r>
            <a:r>
              <a:rPr lang="en-US" dirty="0" err="1" smtClean="0"/>
              <a:t>na</a:t>
            </a:r>
            <a:r>
              <a:rPr lang="en-US" dirty="0" smtClean="0"/>
              <a:t> WWW: </a:t>
            </a:r>
            <a:r>
              <a:rPr lang="en-US" dirty="0" smtClean="0">
                <a:hlinkClick r:id="rId5"/>
              </a:rPr>
              <a:t>http://cs.wikipedia.org/wiki/Soubor:Rosetta_Stone.JPG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 smtClean="0"/>
              <a:t>Jean Francois </a:t>
            </a:r>
            <a:r>
              <a:rPr lang="cs-CZ" b="1" dirty="0" err="1" smtClean="0"/>
              <a:t>Champollion</a:t>
            </a:r>
            <a:r>
              <a:rPr lang="cs-CZ" b="1" dirty="0" smtClean="0"/>
              <a:t>: </a:t>
            </a:r>
            <a:r>
              <a:rPr lang="cs-CZ" dirty="0" smtClean="0"/>
              <a:t>AUTOR NEUVEDEN. http://cs.wikipedia.org [online]. [cit. 20.3.2013]. Dostupný pod licencí public domain na WWW: </a:t>
            </a:r>
            <a:r>
              <a:rPr lang="cs-CZ" dirty="0" smtClean="0">
                <a:hlinkClick r:id="rId6"/>
              </a:rPr>
              <a:t>http://cs.wikipedia.org/wiki/Soubor:Leon_Cogniet_-_Jean-Francois_Champollion.jpg</a:t>
            </a:r>
            <a:endParaRPr lang="cs-CZ" dirty="0"/>
          </a:p>
          <a:p>
            <a:pPr>
              <a:buFont typeface="+mj-lt"/>
              <a:buAutoNum type="alphaUcPeriod"/>
            </a:pPr>
            <a:r>
              <a:rPr lang="cs-CZ" b="1" dirty="0" smtClean="0"/>
              <a:t>Mastaba</a:t>
            </a:r>
            <a:r>
              <a:rPr lang="cs-CZ" b="1" dirty="0"/>
              <a:t>: </a:t>
            </a:r>
            <a:r>
              <a:rPr lang="cs-CZ" dirty="0"/>
              <a:t>AUTOR NEUVEDEN. </a:t>
            </a:r>
            <a:r>
              <a:rPr lang="cs-CZ" i="1" dirty="0"/>
              <a:t>http://commons.wikimedia.org/</a:t>
            </a:r>
            <a:r>
              <a:rPr lang="cs-CZ" dirty="0"/>
              <a:t> [online]. [cit. 20.3.2013]. Dostupný pod licencí Creative Commons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commons.wikimedia.org/wiki/File:Mastaba_schematics.svg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 smtClean="0"/>
              <a:t>Džoserova </a:t>
            </a:r>
            <a:r>
              <a:rPr lang="cs-CZ" b="1" dirty="0"/>
              <a:t>pyramida: </a:t>
            </a:r>
            <a:r>
              <a:rPr lang="pt-BR" dirty="0"/>
              <a:t>AUTOR NEUVEDEN. </a:t>
            </a:r>
            <a:r>
              <a:rPr lang="pt-BR" i="1" dirty="0"/>
              <a:t>http://www.starovekyegypt.net</a:t>
            </a:r>
            <a:r>
              <a:rPr lang="pt-BR" dirty="0"/>
              <a:t> [online]. [cit. 23.3.2013]. Dostupný na WWW: </a:t>
            </a:r>
            <a:r>
              <a:rPr lang="pt-BR" dirty="0">
                <a:hlinkClick r:id="rId8"/>
              </a:rPr>
              <a:t>http://</a:t>
            </a:r>
            <a:r>
              <a:rPr lang="pt-BR" dirty="0" smtClean="0">
                <a:hlinkClick r:id="rId8"/>
              </a:rPr>
              <a:t>www.starovekyegypt.net/pyramidy-stare-rise/dzoserova-stupnovita-pyramida.php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 smtClean="0"/>
              <a:t>Pylon</a:t>
            </a:r>
            <a:r>
              <a:rPr lang="cs-CZ" b="1" dirty="0"/>
              <a:t>: </a:t>
            </a:r>
            <a:r>
              <a:rPr lang="cs-CZ" dirty="0"/>
              <a:t>KÜRSCHNER, Joseph. </a:t>
            </a:r>
            <a:r>
              <a:rPr lang="cs-CZ" i="1" dirty="0"/>
              <a:t>http://commons.wikimedia.org/wiki/File:20090727_mykines34.jpg?uselang=cs</a:t>
            </a:r>
            <a:r>
              <a:rPr lang="cs-CZ" dirty="0"/>
              <a:t> [online]. [cit. 26.3.2013]. Dostupný pod licencí public domain na WWW: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commons.wikimedia.org/wiki/File:Edfu-2.jpg?uselang=cs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 smtClean="0"/>
              <a:t>Pyramidy </a:t>
            </a:r>
            <a:r>
              <a:rPr lang="cs-CZ" b="1" dirty="0"/>
              <a:t>v Gíze: </a:t>
            </a:r>
            <a:r>
              <a:rPr lang="cs-CZ" dirty="0"/>
              <a:t>LIBERATO, Ricardo. </a:t>
            </a:r>
            <a:r>
              <a:rPr lang="cs-CZ" i="1" dirty="0"/>
              <a:t>http://cs.wikipedia.org</a:t>
            </a:r>
            <a:r>
              <a:rPr lang="cs-CZ" dirty="0"/>
              <a:t> [online]. [cit. 20.3.2013]. Dostupný pod licencí Creative Commons na WWW: </a:t>
            </a: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cs.wikipedia.org/wiki/Soubor:All_Gizah_Pyramids.jpg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 smtClean="0"/>
              <a:t>Chrám </a:t>
            </a:r>
            <a:r>
              <a:rPr lang="cs-CZ" b="1" dirty="0" err="1"/>
              <a:t>Hatšepsut</a:t>
            </a:r>
            <a:r>
              <a:rPr lang="cs-CZ" b="1" dirty="0"/>
              <a:t>: </a:t>
            </a:r>
            <a:r>
              <a:rPr lang="cs-CZ" dirty="0"/>
              <a:t>AUTOR NEUVEDEN. </a:t>
            </a:r>
            <a:r>
              <a:rPr lang="cs-CZ" i="1" dirty="0"/>
              <a:t>http://cs.wikipedia.org</a:t>
            </a:r>
            <a:r>
              <a:rPr lang="cs-CZ" dirty="0"/>
              <a:t> [online]. [cit. 23.3.2013]. Dostupný pod licencí Creative Commons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na WWW: </a:t>
            </a:r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cs.wikipedia.org/wiki/Soubor:Hatschepsuttempel.jpg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 smtClean="0"/>
              <a:t>Údolí </a:t>
            </a:r>
            <a:r>
              <a:rPr lang="cs-CZ" b="1" dirty="0"/>
              <a:t>králů: </a:t>
            </a:r>
            <a:r>
              <a:rPr lang="cs-CZ" dirty="0"/>
              <a:t>BUBENIK, Peter J.. </a:t>
            </a:r>
            <a:r>
              <a:rPr lang="cs-CZ" i="1" dirty="0"/>
              <a:t>http://cs.wikipedia.org</a:t>
            </a:r>
            <a:r>
              <a:rPr lang="cs-CZ" dirty="0"/>
              <a:t> [online]. [cit. 20.3.2013]. Dostupný pod licencí Creative Commons na WWW: </a:t>
            </a:r>
            <a:r>
              <a:rPr lang="cs-CZ" dirty="0">
                <a:hlinkClick r:id="rId12"/>
              </a:rPr>
              <a:t>http://cs.wikipedia.org/wiki/Soubor:Luxor,_Tal_der_K%C3%B6nige_(1995,_860x605).</a:t>
            </a:r>
            <a:r>
              <a:rPr lang="cs-CZ" dirty="0" smtClean="0">
                <a:hlinkClick r:id="rId12"/>
              </a:rPr>
              <a:t>jpg</a:t>
            </a:r>
            <a:endParaRPr lang="cs-CZ" dirty="0"/>
          </a:p>
          <a:p>
            <a:pPr>
              <a:buFont typeface="+mj-lt"/>
              <a:buAutoNum type="alphaUcPeriod"/>
            </a:pPr>
            <a:r>
              <a:rPr lang="cs-CZ" b="1" dirty="0" smtClean="0"/>
              <a:t>Obelisk</a:t>
            </a:r>
            <a:r>
              <a:rPr lang="cs-CZ" b="1" dirty="0"/>
              <a:t>: </a:t>
            </a:r>
            <a:r>
              <a:rPr lang="cs-CZ" dirty="0"/>
              <a:t>MONNIAUX, David. </a:t>
            </a:r>
            <a:r>
              <a:rPr lang="cs-CZ" i="1" dirty="0"/>
              <a:t>http://cs.wikipedia.org</a:t>
            </a:r>
            <a:r>
              <a:rPr lang="cs-CZ" dirty="0"/>
              <a:t> [online]. [cit. 26.3.2013]. Dostupný pod licencí Creative Commons </a:t>
            </a:r>
            <a:r>
              <a:rPr lang="cs-CZ" dirty="0" err="1"/>
              <a:t>Attribution-Share</a:t>
            </a:r>
            <a:r>
              <a:rPr lang="cs-CZ" dirty="0"/>
              <a:t> </a:t>
            </a:r>
            <a:r>
              <a:rPr lang="cs-CZ" dirty="0" err="1"/>
              <a:t>Alike</a:t>
            </a:r>
            <a:r>
              <a:rPr lang="cs-CZ" dirty="0"/>
              <a:t> 3.0 na WWW: </a:t>
            </a:r>
            <a:r>
              <a:rPr lang="cs-CZ" dirty="0">
                <a:hlinkClick r:id="rId13"/>
              </a:rPr>
              <a:t>http://cs.wikipedia.org/wiki/Soubor:Louxor_obelisk_Paris_dsc00780.jpg</a:t>
            </a:r>
            <a:endParaRPr lang="cs-CZ" dirty="0"/>
          </a:p>
          <a:p>
            <a:pPr>
              <a:buFontTx/>
              <a:buAutoNum type="arabicPeriod" startAt="26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176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</a:p>
        </p:txBody>
      </p:sp>
    </p:spTree>
    <p:extLst>
      <p:ext uri="{BB962C8B-B14F-4D97-AF65-F5344CB8AC3E}">
        <p14:creationId xmlns:p14="http://schemas.microsoft.com/office/powerpoint/2010/main" val="38865674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pperplate Gothic Bold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pperplate Gothic Bold" pitchFamily="34" charset="0"/>
            <a:cs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lastní návrh">
  <a:themeElements>
    <a:clrScheme name="Vlastn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lastn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pperplate Gothic Bold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pperplate Gothic Bold" pitchFamily="34" charset="0"/>
            <a:cs typeface="Arial" charset="0"/>
          </a:defRPr>
        </a:defPPr>
      </a:lstStyle>
    </a:lnDef>
  </a:objectDefaults>
  <a:extraClrSchemeLst>
    <a:extraClrScheme>
      <a:clrScheme name="Vlastn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astn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astn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pperplate Gothic Bold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pperplate Gothic Bold" pitchFamily="34" charset="0"/>
            <a:cs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3032</TotalTime>
  <Words>1317</Words>
  <Application>Microsoft Office PowerPoint</Application>
  <PresentationFormat>On-screen Show (4:3)</PresentationFormat>
  <Paragraphs>365</Paragraphs>
  <Slides>47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Arial</vt:lpstr>
      <vt:lpstr>Calibri</vt:lpstr>
      <vt:lpstr>Copperplate Gothic Bold</vt:lpstr>
      <vt:lpstr>Elephant</vt:lpstr>
      <vt:lpstr>Franklin Gothic Heavy</vt:lpstr>
      <vt:lpstr>Wingdings</vt:lpstr>
      <vt:lpstr>Výchozí návrh</vt:lpstr>
      <vt:lpstr>Vlastní návrh</vt:lpstr>
      <vt:lpstr>1_Výchozí návrh</vt:lpstr>
      <vt:lpstr>PowerPoint Presentation</vt:lpstr>
      <vt:lpstr>ANOTACE</vt:lpstr>
      <vt:lpstr>PowerPoint Presentation</vt:lpstr>
      <vt:lpstr>ARCHITEKTURA</vt:lpstr>
      <vt:lpstr> Časová periodizace</vt:lpstr>
      <vt:lpstr>PowerPoint Presentation</vt:lpstr>
      <vt:lpstr>Pohřební architektura</vt:lpstr>
      <vt:lpstr>Mastaba</vt:lpstr>
      <vt:lpstr>PowerPoint Presentation</vt:lpstr>
      <vt:lpstr>Pyramida</vt:lpstr>
      <vt:lpstr>Džoserova pyramida</vt:lpstr>
      <vt:lpstr>Džoserova pyramida</vt:lpstr>
      <vt:lpstr>PowerPoint Presentation</vt:lpstr>
      <vt:lpstr>Pyramidy v Gíze</vt:lpstr>
      <vt:lpstr>Pyramidy v Gíze  - letecký pohled</vt:lpstr>
      <vt:lpstr>Pyramidy v Gíze</vt:lpstr>
      <vt:lpstr>Skalní hroby</vt:lpstr>
      <vt:lpstr>Tutanchamonova hrobka</vt:lpstr>
      <vt:lpstr>PowerPoint Presentation</vt:lpstr>
      <vt:lpstr>Pohřební komora s křemencovým sarkofágem</vt:lpstr>
      <vt:lpstr>Tutanchamonova pohřební maska</vt:lpstr>
      <vt:lpstr>Faraonův královský trůn a zlatá skříňka</vt:lpstr>
      <vt:lpstr>Památky</vt:lpstr>
      <vt:lpstr>Chrámy</vt:lpstr>
      <vt:lpstr>PowerPoint Presentation</vt:lpstr>
      <vt:lpstr>PowerPoint Presentation</vt:lpstr>
      <vt:lpstr>Chrám Philae  (pohled od západu)</vt:lpstr>
      <vt:lpstr>Památky</vt:lpstr>
      <vt:lpstr>Karnak – přístupová cesta alejí sfing</vt:lpstr>
      <vt:lpstr>Pylon v Karnaku</vt:lpstr>
      <vt:lpstr>PowerPoint Presentation</vt:lpstr>
      <vt:lpstr>Karnak – hypostylový sál</vt:lpstr>
      <vt:lpstr>Rekonstrukce hypostylové haly v Karnaku</vt:lpstr>
      <vt:lpstr>Luxor</vt:lpstr>
      <vt:lpstr>Skalní chrámy</vt:lpstr>
      <vt:lpstr>Světská architektura</vt:lpstr>
      <vt:lpstr>KONEC</vt:lpstr>
      <vt:lpstr>OPAKOVÁNÍ</vt:lpstr>
      <vt:lpstr>PowerPoint Presentation</vt:lpstr>
      <vt:lpstr>Pojmy ve třech sloupcích spojte čarami. Ke každé památce přiřaďte odpovídající typ stavby a místo.</vt:lpstr>
      <vt:lpstr>Řešení úkolu:</vt:lpstr>
      <vt:lpstr>Citace:</vt:lpstr>
      <vt:lpstr>Citace:</vt:lpstr>
      <vt:lpstr>Citace:</vt:lpstr>
      <vt:lpstr>Citace:</vt:lpstr>
      <vt:lpstr>Citace k opakování:</vt:lpstr>
      <vt:lpstr>Tento materiál je určen k interaktivní výuce.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ARCHITEKTURA</dc:title>
  <dc:creator>Marcela Jelínková</dc:creator>
  <cp:lastModifiedBy>Marcela Jelínková</cp:lastModifiedBy>
  <cp:revision>33</cp:revision>
  <dcterms:created xsi:type="dcterms:W3CDTF">2013-03-24T10:54:59Z</dcterms:created>
  <dcterms:modified xsi:type="dcterms:W3CDTF">2013-05-19T15:12:11Z</dcterms:modified>
</cp:coreProperties>
</file>