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2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6" r:id="rId2"/>
    <p:sldMasterId id="2147483692" r:id="rId3"/>
  </p:sldMasterIdLst>
  <p:notesMasterIdLst>
    <p:notesMasterId r:id="rId26"/>
  </p:notesMasterIdLst>
  <p:sldIdLst>
    <p:sldId id="273" r:id="rId4"/>
    <p:sldId id="274" r:id="rId5"/>
    <p:sldId id="270" r:id="rId6"/>
    <p:sldId id="278" r:id="rId7"/>
    <p:sldId id="279" r:id="rId8"/>
    <p:sldId id="280" r:id="rId9"/>
    <p:sldId id="281" r:id="rId10"/>
    <p:sldId id="256" r:id="rId11"/>
    <p:sldId id="257" r:id="rId12"/>
    <p:sldId id="258" r:id="rId13"/>
    <p:sldId id="259" r:id="rId14"/>
    <p:sldId id="260" r:id="rId15"/>
    <p:sldId id="261" r:id="rId16"/>
    <p:sldId id="262" r:id="rId17"/>
    <p:sldId id="263" r:id="rId18"/>
    <p:sldId id="264" r:id="rId19"/>
    <p:sldId id="265" r:id="rId20"/>
    <p:sldId id="271" r:id="rId21"/>
    <p:sldId id="266" r:id="rId22"/>
    <p:sldId id="267" r:id="rId23"/>
    <p:sldId id="277" r:id="rId24"/>
    <p:sldId id="272" r:id="rId2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182" autoAdjust="0"/>
    <p:restoredTop sz="94660"/>
  </p:normalViewPr>
  <p:slideViewPr>
    <p:cSldViewPr snapToGrid="0" showGuides="1">
      <p:cViewPr varScale="1">
        <p:scale>
          <a:sx n="84" d="100"/>
          <a:sy n="84" d="100"/>
        </p:scale>
        <p:origin x="798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notesMaster" Target="notesMasters/notesMaster1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8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viewProps" Target="viewProp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564E368-AAF0-42B0-B916-59DBC7C03A46}" type="datetimeFigureOut">
              <a:rPr lang="cs-CZ" smtClean="0"/>
              <a:t>23. 5. 2013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A3CF860-8E0B-426E-AB19-D02C97A4E0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979175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14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14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DF0BEB8D-DC14-452F-B416-98936D21FE72}" type="slidenum">
              <a:rPr lang="cs-CZ" smtClean="0">
                <a:latin typeface="Calibri" panose="020F0502020204030204" pitchFamily="34" charset="0"/>
              </a:rPr>
              <a:pPr/>
              <a:t>1</a:t>
            </a:fld>
            <a:endParaRPr lang="cs-CZ" smtClean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869475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xfrm>
            <a:off x="1371600" y="1143000"/>
            <a:ext cx="4114800" cy="3086100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14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614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 b="1">
                <a:solidFill>
                  <a:schemeClr val="tx1"/>
                </a:solidFill>
                <a:latin typeface="Copperplate Gothic Bold" panose="020E0705020206020404" pitchFamily="34" charset="0"/>
                <a:cs typeface="Arial" panose="020B0604020202020204" pitchFamily="34" charset="0"/>
              </a:defRPr>
            </a:lvl1pPr>
            <a:lvl2pPr marL="742950" indent="-285750">
              <a:defRPr b="1">
                <a:solidFill>
                  <a:schemeClr val="tx1"/>
                </a:solidFill>
                <a:latin typeface="Copperplate Gothic Bold" panose="020E0705020206020404" pitchFamily="34" charset="0"/>
                <a:cs typeface="Arial" panose="020B0604020202020204" pitchFamily="34" charset="0"/>
              </a:defRPr>
            </a:lvl2pPr>
            <a:lvl3pPr marL="1143000" indent="-228600">
              <a:defRPr b="1">
                <a:solidFill>
                  <a:schemeClr val="tx1"/>
                </a:solidFill>
                <a:latin typeface="Copperplate Gothic Bold" panose="020E0705020206020404" pitchFamily="34" charset="0"/>
                <a:cs typeface="Arial" panose="020B0604020202020204" pitchFamily="34" charset="0"/>
              </a:defRPr>
            </a:lvl3pPr>
            <a:lvl4pPr marL="1600200" indent="-228600">
              <a:defRPr b="1">
                <a:solidFill>
                  <a:schemeClr val="tx1"/>
                </a:solidFill>
                <a:latin typeface="Copperplate Gothic Bold" panose="020E0705020206020404" pitchFamily="34" charset="0"/>
                <a:cs typeface="Arial" panose="020B0604020202020204" pitchFamily="34" charset="0"/>
              </a:defRPr>
            </a:lvl4pPr>
            <a:lvl5pPr marL="2057400" indent="-228600">
              <a:defRPr b="1">
                <a:solidFill>
                  <a:schemeClr val="tx1"/>
                </a:solidFill>
                <a:latin typeface="Copperplate Gothic Bold" panose="020E07050202060204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Copperplate Gothic Bold" panose="020E07050202060204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Copperplate Gothic Bold" panose="020E07050202060204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Copperplate Gothic Bold" panose="020E07050202060204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Copperplate Gothic Bold" panose="020E0705020206020404" pitchFamily="34" charset="0"/>
                <a:cs typeface="Arial" panose="020B0604020202020204" pitchFamily="34" charset="0"/>
              </a:defRPr>
            </a:lvl9pPr>
          </a:lstStyle>
          <a:p>
            <a:fld id="{AA1E2068-EC10-4290-A65C-D88EA2B85819}" type="slidenum">
              <a:rPr lang="cs-CZ" smtClean="0">
                <a:solidFill>
                  <a:prstClr val="black"/>
                </a:solidFill>
              </a:rPr>
              <a:pPr/>
              <a:t>3</a:t>
            </a:fld>
            <a:endParaRPr lang="cs-CZ" smtClean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584548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18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xfrm>
            <a:off x="1371600" y="1143000"/>
            <a:ext cx="4114800" cy="3086100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9318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9318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 b="1">
                <a:solidFill>
                  <a:schemeClr val="tx1"/>
                </a:solidFill>
                <a:latin typeface="Copperplate Gothic Bold" panose="020E0705020206020404" pitchFamily="34" charset="0"/>
                <a:cs typeface="Arial" panose="020B0604020202020204" pitchFamily="34" charset="0"/>
              </a:defRPr>
            </a:lvl1pPr>
            <a:lvl2pPr marL="742950" indent="-285750">
              <a:defRPr b="1">
                <a:solidFill>
                  <a:schemeClr val="tx1"/>
                </a:solidFill>
                <a:latin typeface="Copperplate Gothic Bold" panose="020E0705020206020404" pitchFamily="34" charset="0"/>
                <a:cs typeface="Arial" panose="020B0604020202020204" pitchFamily="34" charset="0"/>
              </a:defRPr>
            </a:lvl2pPr>
            <a:lvl3pPr marL="1143000" indent="-228600">
              <a:defRPr b="1">
                <a:solidFill>
                  <a:schemeClr val="tx1"/>
                </a:solidFill>
                <a:latin typeface="Copperplate Gothic Bold" panose="020E0705020206020404" pitchFamily="34" charset="0"/>
                <a:cs typeface="Arial" panose="020B0604020202020204" pitchFamily="34" charset="0"/>
              </a:defRPr>
            </a:lvl3pPr>
            <a:lvl4pPr marL="1600200" indent="-228600">
              <a:defRPr b="1">
                <a:solidFill>
                  <a:schemeClr val="tx1"/>
                </a:solidFill>
                <a:latin typeface="Copperplate Gothic Bold" panose="020E0705020206020404" pitchFamily="34" charset="0"/>
                <a:cs typeface="Arial" panose="020B0604020202020204" pitchFamily="34" charset="0"/>
              </a:defRPr>
            </a:lvl4pPr>
            <a:lvl5pPr marL="2057400" indent="-228600">
              <a:defRPr b="1">
                <a:solidFill>
                  <a:schemeClr val="tx1"/>
                </a:solidFill>
                <a:latin typeface="Copperplate Gothic Bold" panose="020E07050202060204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Copperplate Gothic Bold" panose="020E07050202060204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Copperplate Gothic Bold" panose="020E07050202060204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Copperplate Gothic Bold" panose="020E07050202060204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Copperplate Gothic Bold" panose="020E0705020206020404" pitchFamily="34" charset="0"/>
                <a:cs typeface="Arial" panose="020B0604020202020204" pitchFamily="34" charset="0"/>
              </a:defRPr>
            </a:lvl9pPr>
          </a:lstStyle>
          <a:p>
            <a:fld id="{85FEF13A-DA72-4E56-AE2D-F4DE151543A7}" type="slidenum">
              <a:rPr lang="cs-CZ" smtClean="0">
                <a:solidFill>
                  <a:prstClr val="black"/>
                </a:solidFill>
              </a:rPr>
              <a:pPr/>
              <a:t>10</a:t>
            </a:fld>
            <a:endParaRPr lang="cs-CZ" smtClean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8131977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0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xfrm>
            <a:off x="1371600" y="1143000"/>
            <a:ext cx="4114800" cy="3086100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9830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9830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 b="1">
                <a:solidFill>
                  <a:schemeClr val="tx1"/>
                </a:solidFill>
                <a:latin typeface="Copperplate Gothic Bold" panose="020E0705020206020404" pitchFamily="34" charset="0"/>
                <a:cs typeface="Arial" panose="020B0604020202020204" pitchFamily="34" charset="0"/>
              </a:defRPr>
            </a:lvl1pPr>
            <a:lvl2pPr marL="742950" indent="-285750">
              <a:defRPr b="1">
                <a:solidFill>
                  <a:schemeClr val="tx1"/>
                </a:solidFill>
                <a:latin typeface="Copperplate Gothic Bold" panose="020E0705020206020404" pitchFamily="34" charset="0"/>
                <a:cs typeface="Arial" panose="020B0604020202020204" pitchFamily="34" charset="0"/>
              </a:defRPr>
            </a:lvl2pPr>
            <a:lvl3pPr marL="1143000" indent="-228600">
              <a:defRPr b="1">
                <a:solidFill>
                  <a:schemeClr val="tx1"/>
                </a:solidFill>
                <a:latin typeface="Copperplate Gothic Bold" panose="020E0705020206020404" pitchFamily="34" charset="0"/>
                <a:cs typeface="Arial" panose="020B0604020202020204" pitchFamily="34" charset="0"/>
              </a:defRPr>
            </a:lvl3pPr>
            <a:lvl4pPr marL="1600200" indent="-228600">
              <a:defRPr b="1">
                <a:solidFill>
                  <a:schemeClr val="tx1"/>
                </a:solidFill>
                <a:latin typeface="Copperplate Gothic Bold" panose="020E0705020206020404" pitchFamily="34" charset="0"/>
                <a:cs typeface="Arial" panose="020B0604020202020204" pitchFamily="34" charset="0"/>
              </a:defRPr>
            </a:lvl4pPr>
            <a:lvl5pPr marL="2057400" indent="-228600">
              <a:defRPr b="1">
                <a:solidFill>
                  <a:schemeClr val="tx1"/>
                </a:solidFill>
                <a:latin typeface="Copperplate Gothic Bold" panose="020E07050202060204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Copperplate Gothic Bold" panose="020E07050202060204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Copperplate Gothic Bold" panose="020E07050202060204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Copperplate Gothic Bold" panose="020E07050202060204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Copperplate Gothic Bold" panose="020E0705020206020404" pitchFamily="34" charset="0"/>
                <a:cs typeface="Arial" panose="020B0604020202020204" pitchFamily="34" charset="0"/>
              </a:defRPr>
            </a:lvl9pPr>
          </a:lstStyle>
          <a:p>
            <a:fld id="{BD34C147-6DED-40D4-BDB6-0E4F4D8F0D8B}" type="slidenum">
              <a:rPr lang="cs-CZ" smtClean="0">
                <a:solidFill>
                  <a:prstClr val="black"/>
                </a:solidFill>
              </a:rPr>
              <a:pPr/>
              <a:t>12</a:t>
            </a:fld>
            <a:endParaRPr lang="cs-CZ" smtClean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8801374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0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xfrm>
            <a:off x="1371600" y="1143000"/>
            <a:ext cx="4114800" cy="3086100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0240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10240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 b="1">
                <a:solidFill>
                  <a:schemeClr val="tx1"/>
                </a:solidFill>
                <a:latin typeface="Copperplate Gothic Bold" panose="020E0705020206020404" pitchFamily="34" charset="0"/>
                <a:cs typeface="Arial" panose="020B0604020202020204" pitchFamily="34" charset="0"/>
              </a:defRPr>
            </a:lvl1pPr>
            <a:lvl2pPr marL="742950" indent="-285750">
              <a:defRPr b="1">
                <a:solidFill>
                  <a:schemeClr val="tx1"/>
                </a:solidFill>
                <a:latin typeface="Copperplate Gothic Bold" panose="020E0705020206020404" pitchFamily="34" charset="0"/>
                <a:cs typeface="Arial" panose="020B0604020202020204" pitchFamily="34" charset="0"/>
              </a:defRPr>
            </a:lvl2pPr>
            <a:lvl3pPr marL="1143000" indent="-228600">
              <a:defRPr b="1">
                <a:solidFill>
                  <a:schemeClr val="tx1"/>
                </a:solidFill>
                <a:latin typeface="Copperplate Gothic Bold" panose="020E0705020206020404" pitchFamily="34" charset="0"/>
                <a:cs typeface="Arial" panose="020B0604020202020204" pitchFamily="34" charset="0"/>
              </a:defRPr>
            </a:lvl3pPr>
            <a:lvl4pPr marL="1600200" indent="-228600">
              <a:defRPr b="1">
                <a:solidFill>
                  <a:schemeClr val="tx1"/>
                </a:solidFill>
                <a:latin typeface="Copperplate Gothic Bold" panose="020E0705020206020404" pitchFamily="34" charset="0"/>
                <a:cs typeface="Arial" panose="020B0604020202020204" pitchFamily="34" charset="0"/>
              </a:defRPr>
            </a:lvl4pPr>
            <a:lvl5pPr marL="2057400" indent="-228600">
              <a:defRPr b="1">
                <a:solidFill>
                  <a:schemeClr val="tx1"/>
                </a:solidFill>
                <a:latin typeface="Copperplate Gothic Bold" panose="020E07050202060204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Copperplate Gothic Bold" panose="020E07050202060204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Copperplate Gothic Bold" panose="020E07050202060204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Copperplate Gothic Bold" panose="020E07050202060204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Copperplate Gothic Bold" panose="020E0705020206020404" pitchFamily="34" charset="0"/>
                <a:cs typeface="Arial" panose="020B0604020202020204" pitchFamily="34" charset="0"/>
              </a:defRPr>
            </a:lvl9pPr>
          </a:lstStyle>
          <a:p>
            <a:fld id="{41902255-777D-4C68-BF16-A7684B8C3386}" type="slidenum">
              <a:rPr lang="cs-CZ" smtClean="0">
                <a:solidFill>
                  <a:prstClr val="black"/>
                </a:solidFill>
              </a:rPr>
              <a:pPr/>
              <a:t>14</a:t>
            </a:fld>
            <a:endParaRPr lang="cs-CZ" smtClean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9070018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45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xfrm>
            <a:off x="1371600" y="1143000"/>
            <a:ext cx="4114800" cy="3086100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0445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10445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 b="1">
                <a:solidFill>
                  <a:schemeClr val="tx1"/>
                </a:solidFill>
                <a:latin typeface="Copperplate Gothic Bold" panose="020E0705020206020404" pitchFamily="34" charset="0"/>
                <a:cs typeface="Arial" panose="020B0604020202020204" pitchFamily="34" charset="0"/>
              </a:defRPr>
            </a:lvl1pPr>
            <a:lvl2pPr marL="742950" indent="-285750">
              <a:defRPr b="1">
                <a:solidFill>
                  <a:schemeClr val="tx1"/>
                </a:solidFill>
                <a:latin typeface="Copperplate Gothic Bold" panose="020E0705020206020404" pitchFamily="34" charset="0"/>
                <a:cs typeface="Arial" panose="020B0604020202020204" pitchFamily="34" charset="0"/>
              </a:defRPr>
            </a:lvl2pPr>
            <a:lvl3pPr marL="1143000" indent="-228600">
              <a:defRPr b="1">
                <a:solidFill>
                  <a:schemeClr val="tx1"/>
                </a:solidFill>
                <a:latin typeface="Copperplate Gothic Bold" panose="020E0705020206020404" pitchFamily="34" charset="0"/>
                <a:cs typeface="Arial" panose="020B0604020202020204" pitchFamily="34" charset="0"/>
              </a:defRPr>
            </a:lvl3pPr>
            <a:lvl4pPr marL="1600200" indent="-228600">
              <a:defRPr b="1">
                <a:solidFill>
                  <a:schemeClr val="tx1"/>
                </a:solidFill>
                <a:latin typeface="Copperplate Gothic Bold" panose="020E0705020206020404" pitchFamily="34" charset="0"/>
                <a:cs typeface="Arial" panose="020B0604020202020204" pitchFamily="34" charset="0"/>
              </a:defRPr>
            </a:lvl4pPr>
            <a:lvl5pPr marL="2057400" indent="-228600">
              <a:defRPr b="1">
                <a:solidFill>
                  <a:schemeClr val="tx1"/>
                </a:solidFill>
                <a:latin typeface="Copperplate Gothic Bold" panose="020E07050202060204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Copperplate Gothic Bold" panose="020E07050202060204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Copperplate Gothic Bold" panose="020E07050202060204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Copperplate Gothic Bold" panose="020E07050202060204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Copperplate Gothic Bold" panose="020E0705020206020404" pitchFamily="34" charset="0"/>
                <a:cs typeface="Arial" panose="020B0604020202020204" pitchFamily="34" charset="0"/>
              </a:defRPr>
            </a:lvl9pPr>
          </a:lstStyle>
          <a:p>
            <a:fld id="{4B55573E-7DB3-4F2B-881E-E78AA7F87367}" type="slidenum">
              <a:rPr lang="cs-CZ" smtClean="0">
                <a:solidFill>
                  <a:prstClr val="black"/>
                </a:solidFill>
              </a:rPr>
              <a:pPr/>
              <a:t>15</a:t>
            </a:fld>
            <a:endParaRPr lang="cs-CZ" smtClean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0277639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7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A6CF23E-CB4C-49D0-A821-195211A96559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757205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1">
                <a:solidFill>
                  <a:srgbClr val="66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lvl1pPr marL="342900" indent="-342900">
              <a:buFont typeface="Arial" panose="020B0604020202020204" pitchFamily="34" charset="0"/>
              <a:buChar char="♦"/>
              <a:defRPr/>
            </a:lvl1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1679FFD-8BED-4AFF-8917-8B4C2018C13A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510999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itac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9762"/>
          </a:xfrm>
        </p:spPr>
        <p:txBody>
          <a:bodyPr/>
          <a:lstStyle>
            <a:lvl1pPr>
              <a:defRPr sz="2800" b="1">
                <a:solidFill>
                  <a:srgbClr val="285000"/>
                </a:solidFill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990600"/>
            <a:ext cx="8534400" cy="5562600"/>
          </a:xfrm>
        </p:spPr>
        <p:txBody>
          <a:bodyPr/>
          <a:lstStyle>
            <a:lvl1pPr marL="514350" indent="-514350">
              <a:buFont typeface="+mj-lt"/>
              <a:buAutoNum type="arabicPeriod"/>
              <a:defRPr sz="1200"/>
            </a:lvl1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30222A0-B259-4B0A-BE79-6FBAC4D8BD0E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481083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harakteristi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1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lvl1pPr marL="342900" indent="-342900">
              <a:buFont typeface="Arial" panose="020B0604020202020204" pitchFamily="34" charset="0"/>
              <a:buChar char="♦"/>
              <a:defRPr/>
            </a:lvl1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E3B7DC5-CD06-43BA-9B26-27C82AC772A8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445961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ebra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B373625-F1B2-4B67-B748-9DA7B8A05D64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549101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2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4FB342C-4FC5-4BC7-B0EB-0C58034BF5EA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516160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000" b="1">
                <a:solidFill>
                  <a:srgbClr val="66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2"/>
            <a:ext cx="4038600" cy="4525963"/>
          </a:xfrm>
        </p:spPr>
        <p:txBody>
          <a:bodyPr/>
          <a:lstStyle>
            <a:lvl1pPr marL="342900" indent="-342900">
              <a:buFont typeface="Arial" panose="020B0604020202020204" pitchFamily="34" charset="0"/>
              <a:buChar char="♦"/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2"/>
            <a:ext cx="4038600" cy="4525963"/>
          </a:xfrm>
        </p:spPr>
        <p:txBody>
          <a:bodyPr/>
          <a:lstStyle>
            <a:lvl1pPr marL="342900" indent="-342900">
              <a:buFont typeface="Arial" panose="020B0604020202020204" pitchFamily="34" charset="0"/>
              <a:buChar char="♦"/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7D467AE-1CBE-4DD7-82D7-A9344D0A8403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095503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Název ukázk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1">
                <a:solidFill>
                  <a:srgbClr val="66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cs-CZ" dirty="0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45BDEC6-BA9D-465D-AB84-97FA55052453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157957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1_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1">
                <a:solidFill>
                  <a:srgbClr val="FF0000"/>
                </a:solidFill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cs-CZ" dirty="0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374EEF0-E069-419D-B3D3-61A1FA6DCE33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454680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9852FC2-E6DD-4A3A-85FA-279C0D6E2E90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848012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3600" b="1">
                <a:solidFill>
                  <a:srgbClr val="FF0000"/>
                </a:solidFill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3401" y="1554164"/>
            <a:ext cx="3008313" cy="4691063"/>
          </a:xfrm>
        </p:spPr>
        <p:txBody>
          <a:bodyPr/>
          <a:lstStyle>
            <a:lvl1pPr marL="457200" indent="-457200">
              <a:buFont typeface="Wingdings" panose="05000000000000000000" pitchFamily="2" charset="2"/>
              <a:buChar char="q"/>
              <a:defRPr sz="2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B089A57-053E-40E4-B71D-3FEF00B6350A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017304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E14C9E8-31A0-48DE-8216-6E268B5D9AA7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700142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51C20B0-0F79-4BDC-B7AC-4A3F2E5BD032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2186171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0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0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5E05CCB-CE90-402C-BDFE-3355815089D2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2216931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274640"/>
            <a:ext cx="8229600" cy="585152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E12A82C-F327-436C-ACB7-0D73B88ADC33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6196163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7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A6CF23E-CB4C-49D0-A821-195211A96559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6951746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1">
                <a:solidFill>
                  <a:srgbClr val="66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lvl1pPr marL="342900" indent="-342900">
              <a:buFont typeface="Arial" panose="020B0604020202020204" pitchFamily="34" charset="0"/>
              <a:buChar char="♦"/>
              <a:defRPr/>
            </a:lvl1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1679FFD-8BED-4AFF-8917-8B4C2018C13A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5781531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itac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9762"/>
          </a:xfrm>
        </p:spPr>
        <p:txBody>
          <a:bodyPr/>
          <a:lstStyle>
            <a:lvl1pPr>
              <a:defRPr sz="2800" b="1">
                <a:solidFill>
                  <a:srgbClr val="285000"/>
                </a:solidFill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990600"/>
            <a:ext cx="8534400" cy="5562600"/>
          </a:xfrm>
        </p:spPr>
        <p:txBody>
          <a:bodyPr/>
          <a:lstStyle>
            <a:lvl1pPr marL="514350" indent="-514350">
              <a:buFont typeface="+mj-lt"/>
              <a:buAutoNum type="arabicPeriod"/>
              <a:defRPr sz="1200"/>
            </a:lvl1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30222A0-B259-4B0A-BE79-6FBAC4D8BD0E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309938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harakteristi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1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lvl1pPr marL="342900" indent="-342900">
              <a:buFont typeface="Arial" panose="020B0604020202020204" pitchFamily="34" charset="0"/>
              <a:buChar char="♦"/>
              <a:defRPr/>
            </a:lvl1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E3B7DC5-CD06-43BA-9B26-27C82AC772A8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0280188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ebra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B373625-F1B2-4B67-B748-9DA7B8A05D64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3078899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2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4FB342C-4FC5-4BC7-B0EB-0C58034BF5EA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7217074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000" b="1">
                <a:solidFill>
                  <a:srgbClr val="66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2"/>
            <a:ext cx="4038600" cy="4525963"/>
          </a:xfrm>
        </p:spPr>
        <p:txBody>
          <a:bodyPr/>
          <a:lstStyle>
            <a:lvl1pPr marL="342900" indent="-342900">
              <a:buFont typeface="Arial" panose="020B0604020202020204" pitchFamily="34" charset="0"/>
              <a:buChar char="♦"/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2"/>
            <a:ext cx="4038600" cy="4525963"/>
          </a:xfrm>
        </p:spPr>
        <p:txBody>
          <a:bodyPr/>
          <a:lstStyle>
            <a:lvl1pPr marL="342900" indent="-342900">
              <a:buFont typeface="Arial" panose="020B0604020202020204" pitchFamily="34" charset="0"/>
              <a:buChar char="♦"/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7D467AE-1CBE-4DD7-82D7-A9344D0A8403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1132807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Název ukázk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1">
                <a:solidFill>
                  <a:srgbClr val="66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cs-CZ" dirty="0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45BDEC6-BA9D-465D-AB84-97FA55052453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4107239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est - otázky.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3200" b="1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cs-CZ" dirty="0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374EEF0-E069-419D-B3D3-61A1FA6DCE33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47485074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9852FC2-E6DD-4A3A-85FA-279C0D6E2E90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72424257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3600" b="1">
                <a:solidFill>
                  <a:srgbClr val="FF0000"/>
                </a:solidFill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3401" y="1554164"/>
            <a:ext cx="3008313" cy="4691063"/>
          </a:xfrm>
        </p:spPr>
        <p:txBody>
          <a:bodyPr/>
          <a:lstStyle>
            <a:lvl1pPr marL="457200" indent="-457200">
              <a:buFont typeface="Wingdings" panose="05000000000000000000" pitchFamily="2" charset="2"/>
              <a:buChar char="q"/>
              <a:defRPr sz="2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B089A57-053E-40E4-B71D-3FEF00B6350A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9274748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E14C9E8-31A0-48DE-8216-6E268B5D9AA7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75980485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51C20B0-0F79-4BDC-B7AC-4A3F2E5BD032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38277637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0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0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5E05CCB-CE90-402C-BDFE-3355815089D2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14700196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7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A6CF23E-CB4C-49D0-A821-195211A96559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7169363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1">
                <a:solidFill>
                  <a:srgbClr val="66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lvl1pPr marL="342900" indent="-342900">
              <a:buFont typeface="Arial" panose="020B0604020202020204" pitchFamily="34" charset="0"/>
              <a:buChar char="♦"/>
              <a:defRPr/>
            </a:lvl1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1679FFD-8BED-4AFF-8917-8B4C2018C13A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70209212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itac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9762"/>
          </a:xfrm>
        </p:spPr>
        <p:txBody>
          <a:bodyPr/>
          <a:lstStyle>
            <a:lvl1pPr>
              <a:defRPr sz="2800" b="1">
                <a:solidFill>
                  <a:srgbClr val="285000"/>
                </a:solidFill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990600"/>
            <a:ext cx="8534400" cy="5562600"/>
          </a:xfrm>
        </p:spPr>
        <p:txBody>
          <a:bodyPr/>
          <a:lstStyle>
            <a:lvl1pPr marL="514350" indent="-514350">
              <a:buFont typeface="+mj-lt"/>
              <a:buAutoNum type="arabicPeriod"/>
              <a:defRPr sz="1200"/>
            </a:lvl1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30222A0-B259-4B0A-BE79-6FBAC4D8BD0E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1153003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harakteristi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1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lvl1pPr marL="342900" indent="-342900">
              <a:buFont typeface="Arial" panose="020B0604020202020204" pitchFamily="34" charset="0"/>
              <a:buChar char="♦"/>
              <a:defRPr/>
            </a:lvl1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E3B7DC5-CD06-43BA-9B26-27C82AC772A8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17982762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ebra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B373625-F1B2-4B67-B748-9DA7B8A05D64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03845706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2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4FB342C-4FC5-4BC7-B0EB-0C58034BF5EA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5501730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000" b="1">
                <a:solidFill>
                  <a:srgbClr val="66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2"/>
            <a:ext cx="4038600" cy="4525963"/>
          </a:xfrm>
        </p:spPr>
        <p:txBody>
          <a:bodyPr/>
          <a:lstStyle>
            <a:lvl1pPr marL="342900" indent="-342900">
              <a:buFont typeface="Arial" panose="020B0604020202020204" pitchFamily="34" charset="0"/>
              <a:buChar char="♦"/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2"/>
            <a:ext cx="4038600" cy="4525963"/>
          </a:xfrm>
        </p:spPr>
        <p:txBody>
          <a:bodyPr/>
          <a:lstStyle>
            <a:lvl1pPr marL="342900" indent="-342900">
              <a:buFont typeface="Arial" panose="020B0604020202020204" pitchFamily="34" charset="0"/>
              <a:buChar char="♦"/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7D467AE-1CBE-4DD7-82D7-A9344D0A8403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67579709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Název ukázk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1">
                <a:solidFill>
                  <a:srgbClr val="66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cs-CZ" dirty="0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45BDEC6-BA9D-465D-AB84-97FA55052453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85668606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1_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1">
                <a:solidFill>
                  <a:srgbClr val="FF0000"/>
                </a:solidFill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cs-CZ" dirty="0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374EEF0-E069-419D-B3D3-61A1FA6DCE33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3724919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9852FC2-E6DD-4A3A-85FA-279C0D6E2E90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460773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3600" b="1">
                <a:solidFill>
                  <a:srgbClr val="FF0000"/>
                </a:solidFill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3401" y="1554164"/>
            <a:ext cx="3008313" cy="4691063"/>
          </a:xfrm>
        </p:spPr>
        <p:txBody>
          <a:bodyPr/>
          <a:lstStyle>
            <a:lvl1pPr marL="457200" indent="-457200">
              <a:buFont typeface="Wingdings" panose="05000000000000000000" pitchFamily="2" charset="2"/>
              <a:buChar char="q"/>
              <a:defRPr sz="2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B089A57-053E-40E4-B71D-3FEF00B6350A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32575633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E14C9E8-31A0-48DE-8216-6E268B5D9AA7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8622032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51C20B0-0F79-4BDC-B7AC-4A3F2E5BD032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92191213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0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0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5E05CCB-CE90-402C-BDFE-3355815089D2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33375631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274640"/>
            <a:ext cx="8229600" cy="585152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E12A82C-F327-436C-ACB7-0D73B88ADC33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930429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1.jpeg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3.xml"/><Relationship Id="rId13" Type="http://schemas.openxmlformats.org/officeDocument/2006/relationships/slideLayout" Target="../slideLayouts/slideLayout28.xml"/><Relationship Id="rId3" Type="http://schemas.openxmlformats.org/officeDocument/2006/relationships/slideLayout" Target="../slideLayouts/slideLayout18.xml"/><Relationship Id="rId7" Type="http://schemas.openxmlformats.org/officeDocument/2006/relationships/slideLayout" Target="../slideLayouts/slideLayout22.xml"/><Relationship Id="rId12" Type="http://schemas.openxmlformats.org/officeDocument/2006/relationships/slideLayout" Target="../slideLayouts/slideLayout27.xml"/><Relationship Id="rId2" Type="http://schemas.openxmlformats.org/officeDocument/2006/relationships/slideLayout" Target="../slideLayouts/slideLayout17.xml"/><Relationship Id="rId16" Type="http://schemas.openxmlformats.org/officeDocument/2006/relationships/image" Target="../media/image1.jpeg"/><Relationship Id="rId1" Type="http://schemas.openxmlformats.org/officeDocument/2006/relationships/slideLayout" Target="../slideLayouts/slideLayout16.xml"/><Relationship Id="rId6" Type="http://schemas.openxmlformats.org/officeDocument/2006/relationships/slideLayout" Target="../slideLayouts/slideLayout21.xml"/><Relationship Id="rId11" Type="http://schemas.openxmlformats.org/officeDocument/2006/relationships/slideLayout" Target="../slideLayouts/slideLayout26.xml"/><Relationship Id="rId5" Type="http://schemas.openxmlformats.org/officeDocument/2006/relationships/slideLayout" Target="../slideLayouts/slideLayout20.xml"/><Relationship Id="rId15" Type="http://schemas.openxmlformats.org/officeDocument/2006/relationships/theme" Target="../theme/theme2.xml"/><Relationship Id="rId10" Type="http://schemas.openxmlformats.org/officeDocument/2006/relationships/slideLayout" Target="../slideLayouts/slideLayout25.xml"/><Relationship Id="rId4" Type="http://schemas.openxmlformats.org/officeDocument/2006/relationships/slideLayout" Target="../slideLayouts/slideLayout19.xml"/><Relationship Id="rId9" Type="http://schemas.openxmlformats.org/officeDocument/2006/relationships/slideLayout" Target="../slideLayouts/slideLayout24.xml"/><Relationship Id="rId14" Type="http://schemas.openxmlformats.org/officeDocument/2006/relationships/slideLayout" Target="../slideLayouts/slideLayout29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7.xml"/><Relationship Id="rId13" Type="http://schemas.openxmlformats.org/officeDocument/2006/relationships/slideLayout" Target="../slideLayouts/slideLayout42.xml"/><Relationship Id="rId3" Type="http://schemas.openxmlformats.org/officeDocument/2006/relationships/slideLayout" Target="../slideLayouts/slideLayout32.xml"/><Relationship Id="rId7" Type="http://schemas.openxmlformats.org/officeDocument/2006/relationships/slideLayout" Target="../slideLayouts/slideLayout36.xml"/><Relationship Id="rId12" Type="http://schemas.openxmlformats.org/officeDocument/2006/relationships/slideLayout" Target="../slideLayouts/slideLayout41.xml"/><Relationship Id="rId17" Type="http://schemas.openxmlformats.org/officeDocument/2006/relationships/image" Target="../media/image1.jpeg"/><Relationship Id="rId2" Type="http://schemas.openxmlformats.org/officeDocument/2006/relationships/slideLayout" Target="../slideLayouts/slideLayout31.xml"/><Relationship Id="rId16" Type="http://schemas.openxmlformats.org/officeDocument/2006/relationships/theme" Target="../theme/theme3.xml"/><Relationship Id="rId1" Type="http://schemas.openxmlformats.org/officeDocument/2006/relationships/slideLayout" Target="../slideLayouts/slideLayout30.xml"/><Relationship Id="rId6" Type="http://schemas.openxmlformats.org/officeDocument/2006/relationships/slideLayout" Target="../slideLayouts/slideLayout35.xml"/><Relationship Id="rId11" Type="http://schemas.openxmlformats.org/officeDocument/2006/relationships/slideLayout" Target="../slideLayouts/slideLayout40.xml"/><Relationship Id="rId5" Type="http://schemas.openxmlformats.org/officeDocument/2006/relationships/slideLayout" Target="../slideLayouts/slideLayout34.xml"/><Relationship Id="rId15" Type="http://schemas.openxmlformats.org/officeDocument/2006/relationships/slideLayout" Target="../slideLayouts/slideLayout44.xml"/><Relationship Id="rId10" Type="http://schemas.openxmlformats.org/officeDocument/2006/relationships/slideLayout" Target="../slideLayouts/slideLayout39.xml"/><Relationship Id="rId4" Type="http://schemas.openxmlformats.org/officeDocument/2006/relationships/slideLayout" Target="../slideLayouts/slideLayout33.xml"/><Relationship Id="rId9" Type="http://schemas.openxmlformats.org/officeDocument/2006/relationships/slideLayout" Target="../slideLayouts/slideLayout38.xml"/><Relationship Id="rId14" Type="http://schemas.openxmlformats.org/officeDocument/2006/relationships/slideLayout" Target="../slideLayouts/slideLayout4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7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2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400" b="0">
                <a:latin typeface="+mn-lt"/>
                <a:cs typeface="Arial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400" b="0">
                <a:latin typeface="+mn-lt"/>
                <a:cs typeface="Arial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400" b="0">
                <a:latin typeface="Arial" panose="020B0604020202020204" pitchFamily="34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32B070DC-E77F-4EDC-8E75-54DE7A51ADE8}" type="slidenum">
              <a:rPr lang="cs-CZ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3878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>
        <p:tmplLst>
          <p:tmpl lvl="1">
            <p:tnLst>
              <p:par>
                <p:cTn presetID="42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1027"/>
                        </p:tgtEl>
                      </p:cBhvr>
                    </p:animEffect>
                    <p:anim calcmode="lin" valueType="num">
                      <p:cBhvr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#ppt_x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+.1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42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1027"/>
                        </p:tgtEl>
                      </p:cBhvr>
                    </p:animEffect>
                    <p:anim calcmode="lin" valueType="num">
                      <p:cBhvr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#ppt_x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+.1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42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1027"/>
                        </p:tgtEl>
                      </p:cBhvr>
                    </p:animEffect>
                    <p:anim calcmode="lin" valueType="num">
                      <p:cBhvr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#ppt_x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+.1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42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1027"/>
                        </p:tgtEl>
                      </p:cBhvr>
                    </p:animEffect>
                    <p:anim calcmode="lin" valueType="num">
                      <p:cBhvr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#ppt_x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+.1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42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1027"/>
                        </p:tgtEl>
                      </p:cBhvr>
                    </p:animEffect>
                    <p:anim calcmode="lin" valueType="num">
                      <p:cBhvr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#ppt_x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+.1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rgbClr val="0000FF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rgbClr val="0000FF"/>
          </a:solidFill>
          <a:latin typeface="Arial" charset="0"/>
          <a:cs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rgbClr val="0000FF"/>
          </a:solidFill>
          <a:latin typeface="Arial" charset="0"/>
          <a:cs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rgbClr val="0000FF"/>
          </a:solidFill>
          <a:latin typeface="Arial" charset="0"/>
          <a:cs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rgbClr val="0000FF"/>
          </a:solidFill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rgbClr val="0000FF"/>
          </a:solidFill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rgbClr val="0000FF"/>
          </a:solidFill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rgbClr val="0000FF"/>
          </a:solidFill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rgbClr val="0000FF"/>
          </a:solidFill>
          <a:latin typeface="Arial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6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2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400" b="0">
                <a:latin typeface="+mn-lt"/>
                <a:cs typeface="Arial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400" b="0">
                <a:latin typeface="+mn-lt"/>
                <a:cs typeface="Arial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400" b="0">
                <a:latin typeface="Arial" panose="020B0604020202020204" pitchFamily="34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32B070DC-E77F-4EDC-8E75-54DE7A51ADE8}" type="slidenum">
              <a:rPr lang="cs-CZ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187079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678" r:id="rId2"/>
    <p:sldLayoutId id="2147483679" r:id="rId3"/>
    <p:sldLayoutId id="2147483680" r:id="rId4"/>
    <p:sldLayoutId id="2147483681" r:id="rId5"/>
    <p:sldLayoutId id="2147483682" r:id="rId6"/>
    <p:sldLayoutId id="2147483683" r:id="rId7"/>
    <p:sldLayoutId id="2147483684" r:id="rId8"/>
    <p:sldLayoutId id="2147483685" r:id="rId9"/>
    <p:sldLayoutId id="2147483686" r:id="rId10"/>
    <p:sldLayoutId id="2147483687" r:id="rId11"/>
    <p:sldLayoutId id="2147483688" r:id="rId12"/>
    <p:sldLayoutId id="2147483689" r:id="rId13"/>
    <p:sldLayoutId id="2147483690" r:id="rId14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>
        <p:tmplLst>
          <p:tmpl lvl="1">
            <p:tnLst>
              <p:par>
                <p:cTn presetID="42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1027"/>
                        </p:tgtEl>
                      </p:cBhvr>
                    </p:animEffect>
                    <p:anim calcmode="lin" valueType="num">
                      <p:cBhvr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#ppt_x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+.1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42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1027"/>
                        </p:tgtEl>
                      </p:cBhvr>
                    </p:animEffect>
                    <p:anim calcmode="lin" valueType="num">
                      <p:cBhvr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#ppt_x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+.1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42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1027"/>
                        </p:tgtEl>
                      </p:cBhvr>
                    </p:animEffect>
                    <p:anim calcmode="lin" valueType="num">
                      <p:cBhvr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#ppt_x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+.1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42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1027"/>
                        </p:tgtEl>
                      </p:cBhvr>
                    </p:animEffect>
                    <p:anim calcmode="lin" valueType="num">
                      <p:cBhvr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#ppt_x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+.1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42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1027"/>
                        </p:tgtEl>
                      </p:cBhvr>
                    </p:animEffect>
                    <p:anim calcmode="lin" valueType="num">
                      <p:cBhvr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#ppt_x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+.1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rgbClr val="0000FF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rgbClr val="0000FF"/>
          </a:solidFill>
          <a:latin typeface="Arial" charset="0"/>
          <a:cs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rgbClr val="0000FF"/>
          </a:solidFill>
          <a:latin typeface="Arial" charset="0"/>
          <a:cs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rgbClr val="0000FF"/>
          </a:solidFill>
          <a:latin typeface="Arial" charset="0"/>
          <a:cs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rgbClr val="0000FF"/>
          </a:solidFill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rgbClr val="0000FF"/>
          </a:solidFill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rgbClr val="0000FF"/>
          </a:solidFill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rgbClr val="0000FF"/>
          </a:solidFill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rgbClr val="0000FF"/>
          </a:solidFill>
          <a:latin typeface="Arial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7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2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400" b="0">
                <a:latin typeface="+mn-lt"/>
                <a:cs typeface="Arial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400" b="0">
                <a:latin typeface="+mn-lt"/>
                <a:cs typeface="Arial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400" b="0">
                <a:latin typeface="Arial" panose="020B0604020202020204" pitchFamily="34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32B070DC-E77F-4EDC-8E75-54DE7A51ADE8}" type="slidenum">
              <a:rPr lang="cs-CZ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968832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694" r:id="rId2"/>
    <p:sldLayoutId id="2147483695" r:id="rId3"/>
    <p:sldLayoutId id="2147483696" r:id="rId4"/>
    <p:sldLayoutId id="2147483697" r:id="rId5"/>
    <p:sldLayoutId id="2147483698" r:id="rId6"/>
    <p:sldLayoutId id="2147483699" r:id="rId7"/>
    <p:sldLayoutId id="2147483700" r:id="rId8"/>
    <p:sldLayoutId id="2147483701" r:id="rId9"/>
    <p:sldLayoutId id="2147483702" r:id="rId10"/>
    <p:sldLayoutId id="2147483703" r:id="rId11"/>
    <p:sldLayoutId id="2147483704" r:id="rId12"/>
    <p:sldLayoutId id="2147483705" r:id="rId13"/>
    <p:sldLayoutId id="2147483706" r:id="rId14"/>
    <p:sldLayoutId id="2147483707" r:id="rId15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>
        <p:tmplLst>
          <p:tmpl lvl="1">
            <p:tnLst>
              <p:par>
                <p:cTn presetID="42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1027"/>
                        </p:tgtEl>
                      </p:cBhvr>
                    </p:animEffect>
                    <p:anim calcmode="lin" valueType="num">
                      <p:cBhvr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#ppt_x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+.1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42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1027"/>
                        </p:tgtEl>
                      </p:cBhvr>
                    </p:animEffect>
                    <p:anim calcmode="lin" valueType="num">
                      <p:cBhvr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#ppt_x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+.1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42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1027"/>
                        </p:tgtEl>
                      </p:cBhvr>
                    </p:animEffect>
                    <p:anim calcmode="lin" valueType="num">
                      <p:cBhvr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#ppt_x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+.1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42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1027"/>
                        </p:tgtEl>
                      </p:cBhvr>
                    </p:animEffect>
                    <p:anim calcmode="lin" valueType="num">
                      <p:cBhvr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#ppt_x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+.1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42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1027"/>
                        </p:tgtEl>
                      </p:cBhvr>
                    </p:animEffect>
                    <p:anim calcmode="lin" valueType="num">
                      <p:cBhvr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#ppt_x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+.1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rgbClr val="0000FF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rgbClr val="0000FF"/>
          </a:solidFill>
          <a:latin typeface="Arial" charset="0"/>
          <a:cs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rgbClr val="0000FF"/>
          </a:solidFill>
          <a:latin typeface="Arial" charset="0"/>
          <a:cs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rgbClr val="0000FF"/>
          </a:solidFill>
          <a:latin typeface="Arial" charset="0"/>
          <a:cs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rgbClr val="0000FF"/>
          </a:solidFill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rgbClr val="0000FF"/>
          </a:solidFill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rgbClr val="0000FF"/>
          </a:solidFill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rgbClr val="0000FF"/>
          </a:solidFill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rgbClr val="0000FF"/>
          </a:solidFill>
          <a:latin typeface="Arial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9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9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30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37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jpeg"/><Relationship Id="rId3" Type="http://schemas.openxmlformats.org/officeDocument/2006/relationships/image" Target="../media/image11.jpeg"/><Relationship Id="rId7" Type="http://schemas.openxmlformats.org/officeDocument/2006/relationships/image" Target="../media/image15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37.xml"/><Relationship Id="rId6" Type="http://schemas.openxmlformats.org/officeDocument/2006/relationships/image" Target="../media/image14.jpeg"/><Relationship Id="rId5" Type="http://schemas.openxmlformats.org/officeDocument/2006/relationships/image" Target="../media/image13.jpeg"/><Relationship Id="rId4" Type="http://schemas.openxmlformats.org/officeDocument/2006/relationships/image" Target="../media/image12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9.jpeg"/><Relationship Id="rId4" Type="http://schemas.openxmlformats.org/officeDocument/2006/relationships/image" Target="../media/image18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4.jpeg"/><Relationship Id="rId5" Type="http://schemas.openxmlformats.org/officeDocument/2006/relationships/image" Target="../media/image23.jpeg"/><Relationship Id="rId4" Type="http://schemas.openxmlformats.org/officeDocument/2006/relationships/image" Target="../media/image22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6.jpe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1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9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8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4.jpeg"/><Relationship Id="rId4" Type="http://schemas.openxmlformats.org/officeDocument/2006/relationships/image" Target="../media/image33.pn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8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8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CairoMuseumRahotepNofret.jpg?uselang=cs" TargetMode="External"/><Relationship Id="rId3" Type="http://schemas.openxmlformats.org/officeDocument/2006/relationships/hyperlink" Target="http://cs.wikipedia.org/wiki/Soubor:TuthmosisIII-2.JPG" TargetMode="External"/><Relationship Id="rId7" Type="http://schemas.openxmlformats.org/officeDocument/2006/relationships/hyperlink" Target="http://commons.wikimedia.org/wiki/File:King_Menkaura_(Mycerinus)_and_queen.jpg?uselang=cs" TargetMode="External"/><Relationship Id="rId12" Type="http://schemas.openxmlformats.org/officeDocument/2006/relationships/hyperlink" Target="http://cs.wikipedia.org/wiki/Soubor:NarmerPalette_ROM-gamma.jpg" TargetMode="External"/><Relationship Id="rId2" Type="http://schemas.openxmlformats.org/officeDocument/2006/relationships/hyperlink" Target="http://commons.wikimedia.org/wiki/File:London_-_British_Museum_-_2258.jpg" TargetMode="External"/><Relationship Id="rId1" Type="http://schemas.openxmlformats.org/officeDocument/2006/relationships/slideLayout" Target="../slideLayouts/slideLayout3.xml"/><Relationship Id="rId6" Type="http://schemas.openxmlformats.org/officeDocument/2006/relationships/hyperlink" Target="http://commons.wikimedia.org/wiki/File:Colossi_of_Memnon_R02.jpg" TargetMode="External"/><Relationship Id="rId11" Type="http://schemas.openxmlformats.org/officeDocument/2006/relationships/hyperlink" Target="http://commons.wikimedia.org/wiki/File:Demotisch.jpg" TargetMode="External"/><Relationship Id="rId5" Type="http://schemas.openxmlformats.org/officeDocument/2006/relationships/hyperlink" Target="http://commons.wikimedia.org/wiki/File:Giseh_27.jpg?uselang=cs" TargetMode="External"/><Relationship Id="rId10" Type="http://schemas.openxmlformats.org/officeDocument/2006/relationships/hyperlink" Target="http://commons.wikimedia.org/wiki/File:Karnak_temple,_Gro%C3%9Fer_S%C3%A4ulensaal_9503.JPG?uselang=cs" TargetMode="External"/><Relationship Id="rId4" Type="http://schemas.openxmlformats.org/officeDocument/2006/relationships/hyperlink" Target="http://commons.wikimedia.org/wiki/File:Nofretete_Neues_Museum.jpg?uselang=cs" TargetMode="External"/><Relationship Id="rId9" Type="http://schemas.openxmlformats.org/officeDocument/2006/relationships/hyperlink" Target="http://ca.wikipedia.org/wiki/Fitxer:Louvre_egyptologie_18.jpg" TargetMode="Externa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Aten_disk.jpg" TargetMode="External"/><Relationship Id="rId3" Type="http://schemas.openxmlformats.org/officeDocument/2006/relationships/hyperlink" Target="http://historyofart.cz/index.php/Staroveky-Egypt/Model-prehlidky-dobytka" TargetMode="External"/><Relationship Id="rId7" Type="http://schemas.openxmlformats.org/officeDocument/2006/relationships/hyperlink" Target="http://en.wikipedia.org/wiki/File:ReliefPortraitOfAkhenaten01.png" TargetMode="External"/><Relationship Id="rId2" Type="http://schemas.openxmlformats.org/officeDocument/2006/relationships/hyperlink" Target="http://cs.wikipedia.org/wiki/Soubor:Shawabti_of_Lady_Sati.jpg" TargetMode="External"/><Relationship Id="rId1" Type="http://schemas.openxmlformats.org/officeDocument/2006/relationships/slideLayout" Target="../slideLayouts/slideLayout3.xml"/><Relationship Id="rId6" Type="http://schemas.openxmlformats.org/officeDocument/2006/relationships/hyperlink" Target="http://commons.wikimedia.org/wiki/File:Burger_Akhenaten.jpg" TargetMode="External"/><Relationship Id="rId11" Type="http://schemas.openxmlformats.org/officeDocument/2006/relationships/hyperlink" Target="http://kabegami.deviantart.com/art/Horus-Wallpaper-120066066" TargetMode="External"/><Relationship Id="rId5" Type="http://schemas.openxmlformats.org/officeDocument/2006/relationships/hyperlink" Target="http://cs.wikipedia.org/wiki/Soubor:Aten.svgSymbol" TargetMode="External"/><Relationship Id="rId10" Type="http://schemas.openxmlformats.org/officeDocument/2006/relationships/hyperlink" Target="http://cs.wikipedia.org/wiki/Soubor:Ancient_Egypt_Wings.svg" TargetMode="External"/><Relationship Id="rId4" Type="http://schemas.openxmlformats.org/officeDocument/2006/relationships/hyperlink" Target="http://cs.wikipedia.org/wiki/Soubor:Egyptian_kitchen_Berlin_1.jpg" TargetMode="External"/><Relationship Id="rId9" Type="http://schemas.openxmlformats.org/officeDocument/2006/relationships/hyperlink" Target="http://cs.wikipedia.org/wiki/Soubor:Akhenaten,_Nefertiti_and_their_children.jpg" TargetMode="Externa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Edfu-2.jpg?uselang=cs" TargetMode="External"/><Relationship Id="rId3" Type="http://schemas.openxmlformats.org/officeDocument/2006/relationships/hyperlink" Target="http://www.starovekyegypt.net/pyramidy-stare-rise/dzoserova-stupnovita-pyramida.php" TargetMode="External"/><Relationship Id="rId7" Type="http://schemas.openxmlformats.org/officeDocument/2006/relationships/hyperlink" Target="http://cs.wikipedia.org/wiki/Soubor:Louxor_obelisk_Paris_dsc00780.jpg" TargetMode="External"/><Relationship Id="rId2" Type="http://schemas.openxmlformats.org/officeDocument/2006/relationships/hyperlink" Target="http://commons.wikimedia.org/wiki/File:Mastaba_schematics.svg" TargetMode="External"/><Relationship Id="rId1" Type="http://schemas.openxmlformats.org/officeDocument/2006/relationships/slideLayout" Target="../slideLayouts/slideLayout18.xml"/><Relationship Id="rId6" Type="http://schemas.openxmlformats.org/officeDocument/2006/relationships/hyperlink" Target="http://www.cheopspyramide.de/infos_lexikon-der-aegyptologie_aegyptische-architektur_architrav.htm" TargetMode="External"/><Relationship Id="rId11" Type="http://schemas.openxmlformats.org/officeDocument/2006/relationships/hyperlink" Target="http://commons.wikimedia.org/wiki/File:Abu_Simbel_-_frontal.jpg?uselang=cs" TargetMode="External"/><Relationship Id="rId5" Type="http://schemas.openxmlformats.org/officeDocument/2006/relationships/hyperlink" Target="http://commons.wikimedia.org/wiki/File:Egypt.LuxorTemple.03.jpg?uselang=cs" TargetMode="External"/><Relationship Id="rId10" Type="http://schemas.openxmlformats.org/officeDocument/2006/relationships/hyperlink" Target="http://commons.wikimedia.org/wiki/File:Hatshetsup-temple-1by7.jpg?uselang=cs" TargetMode="External"/><Relationship Id="rId4" Type="http://schemas.openxmlformats.org/officeDocument/2006/relationships/hyperlink" Target="http://commons.wikimedia.org/wiki/File:Pyramides_Neferirkare_Khentkaous_II_2.jpg" TargetMode="External"/><Relationship Id="rId9" Type="http://schemas.openxmlformats.org/officeDocument/2006/relationships/hyperlink" Target="http://cs.wikipedia.org/wiki/Soubor:Luxor,_Tal_der_K%C3%B6nige_(1995,_860x605).jpg" TargetMode="Externa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5090715"/>
              </p:ext>
            </p:extLst>
          </p:nvPr>
        </p:nvGraphicFramePr>
        <p:xfrm>
          <a:off x="614363" y="2816225"/>
          <a:ext cx="8137525" cy="296703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1088"/>
                <a:gridCol w="6196437"/>
              </a:tblGrid>
              <a:tr h="86386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sz="1800" dirty="0"/>
                    </a:p>
                  </a:txBody>
                  <a:tcPr marL="91447" marR="91447" marT="45709" marB="45709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marL="91447" marR="91447" marT="45709" marB="45709" anchor="ctr"/>
                </a:tc>
              </a:tr>
              <a:tr h="365765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9" marB="45709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Mgr. Marcela Jelínková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9" marB="45709" anchor="ctr"/>
                </a:tc>
              </a:tr>
              <a:tr h="640113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9" marB="45709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VY_32_INOVACE_05A_03_Umění starověkého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Egypta III - sochařství</a:t>
                      </a:r>
                      <a:endParaRPr lang="cs-CZ" sz="1800" b="1" kern="1200" dirty="0" smtClean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9" marB="45709" anchor="ctr"/>
                </a:tc>
              </a:tr>
              <a:tr h="365765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9" marB="45709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Historie umění starověku</a:t>
                      </a:r>
                    </a:p>
                  </a:txBody>
                  <a:tcPr marL="91447" marR="91447" marT="45709" marB="45709" anchor="ctr"/>
                </a:tc>
              </a:tr>
              <a:tr h="365765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9" marB="45709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9" marB="45709" anchor="ctr"/>
                </a:tc>
              </a:tr>
              <a:tr h="365765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9" marB="45709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24.03.2013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9" marB="45709" anchor="ctr"/>
                </a:tc>
              </a:tr>
            </a:tbl>
          </a:graphicData>
        </a:graphic>
      </p:graphicFrame>
      <p:pic>
        <p:nvPicPr>
          <p:cNvPr id="5145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908050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4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250" y="2927350"/>
            <a:ext cx="649288" cy="646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991408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05740"/>
            <a:ext cx="8229600" cy="922338"/>
          </a:xfrm>
        </p:spPr>
        <p:txBody>
          <a:bodyPr/>
          <a:lstStyle/>
          <a:p>
            <a:pPr>
              <a:defRPr/>
            </a:pPr>
            <a:r>
              <a:rPr lang="cs-CZ" sz="3200" dirty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72634"/>
            <a:ext cx="8229600" cy="5562600"/>
          </a:xfrm>
          <a:noFill/>
          <a:extLst/>
        </p:spPr>
        <p:txBody>
          <a:bodyPr/>
          <a:lstStyle/>
          <a:p>
            <a:pPr>
              <a:defRPr/>
            </a:pPr>
            <a:r>
              <a:rPr lang="cs-CZ" sz="1600" dirty="0"/>
              <a:t>Prezentace </a:t>
            </a:r>
            <a:r>
              <a:rPr lang="cs-CZ" sz="1600"/>
              <a:t>je </a:t>
            </a:r>
            <a:r>
              <a:rPr lang="cs-CZ" sz="1600" smtClean="0"/>
              <a:t>určena </a:t>
            </a:r>
            <a:r>
              <a:rPr lang="cs-CZ" sz="1600" dirty="0"/>
              <a:t>pro výklad, opakování a upevnění nového tématu z historie umění s motivačními úkoly pro interaktivní zapojení žáků do vyučovacího procesu.</a:t>
            </a:r>
          </a:p>
          <a:p>
            <a:pPr>
              <a:defRPr/>
            </a:pPr>
            <a:r>
              <a:rPr lang="cs-CZ" sz="1600" dirty="0" smtClean="0"/>
              <a:t>Jejím obsahem je umění starověkého Egypta</a:t>
            </a:r>
            <a:r>
              <a:rPr lang="cs-CZ" sz="1600" dirty="0"/>
              <a:t> </a:t>
            </a:r>
            <a:r>
              <a:rPr lang="cs-CZ" sz="1600" dirty="0" smtClean="0"/>
              <a:t>se  zaměřením na sochařství tohoto období. Jsou v ní zahrnuty základní informace k tématu a vysvětlení </a:t>
            </a:r>
            <a:r>
              <a:rPr lang="cs-CZ" sz="1600" dirty="0"/>
              <a:t>jeho </a:t>
            </a:r>
            <a:r>
              <a:rPr lang="cs-CZ" sz="1600" dirty="0" smtClean="0"/>
              <a:t>charakteristických znaků na názorných ukázkách nejznámějších děl.</a:t>
            </a:r>
          </a:p>
          <a:p>
            <a:pPr>
              <a:defRPr/>
            </a:pPr>
            <a:r>
              <a:rPr lang="cs-CZ" sz="1600" dirty="0" smtClean="0"/>
              <a:t>Na úvod prezentace je zařazena část </a:t>
            </a:r>
            <a:r>
              <a:rPr lang="cs-CZ" sz="1600" dirty="0"/>
              <a:t>s motivačními úkoly pro žáky, která slouží k jejich interaktivnímu zapojení formou opakování a </a:t>
            </a:r>
            <a:r>
              <a:rPr lang="cs-CZ" sz="1600" dirty="0" smtClean="0"/>
              <a:t>upevnění starší probrané látky - architektury starověkého Egypta. Žáci </a:t>
            </a:r>
            <a:r>
              <a:rPr lang="cs-CZ" sz="1600" dirty="0"/>
              <a:t>odpovídají na otázky k </a:t>
            </a:r>
            <a:r>
              <a:rPr lang="cs-CZ" sz="1600" dirty="0" smtClean="0"/>
              <a:t>již probranému učivu, popisují a komentují ukázky (viz snímky č. 4 – 7). Tuto část lze využít také k ústnímu zkoušení nebo k písemnému testu.</a:t>
            </a:r>
            <a:endParaRPr lang="cs-CZ" sz="1600" dirty="0"/>
          </a:p>
          <a:p>
            <a:pPr>
              <a:defRPr/>
            </a:pPr>
            <a:r>
              <a:rPr lang="cs-CZ" sz="1600" dirty="0" smtClean="0"/>
              <a:t>Po </a:t>
            </a:r>
            <a:r>
              <a:rPr lang="cs-CZ" sz="1600" dirty="0"/>
              <a:t>úvodním </a:t>
            </a:r>
            <a:r>
              <a:rPr lang="cs-CZ" sz="1600" dirty="0" smtClean="0"/>
              <a:t>opakování následuje výklad nového tématu – starověkého egyptského sochařství.</a:t>
            </a:r>
          </a:p>
          <a:p>
            <a:pPr>
              <a:defRPr/>
            </a:pPr>
            <a:r>
              <a:rPr lang="cs-CZ" sz="1600" dirty="0" smtClean="0"/>
              <a:t>Látka je určena pro studenty 1. ročníku čtyřletého a 2. ročníku šestiletého gymnázia</a:t>
            </a:r>
            <a:r>
              <a:rPr lang="cs-CZ" sz="1600" dirty="0"/>
              <a:t> </a:t>
            </a:r>
            <a:r>
              <a:rPr lang="cs-CZ" sz="1600" dirty="0" smtClean="0"/>
              <a:t>a může být použita k samostatnému studiu.</a:t>
            </a:r>
          </a:p>
          <a:p>
            <a:pPr>
              <a:defRPr/>
            </a:pPr>
            <a:r>
              <a:rPr lang="cs-CZ" sz="1600" dirty="0" smtClean="0"/>
              <a:t>Vzdělávací cíle:</a:t>
            </a:r>
          </a:p>
          <a:p>
            <a:pPr lvl="1">
              <a:buFont typeface="Wingdings" panose="05000000000000000000" pitchFamily="2" charset="2"/>
              <a:buChar char="Ø"/>
              <a:defRPr/>
            </a:pPr>
            <a:r>
              <a:rPr lang="cs-CZ" sz="1600" dirty="0"/>
              <a:t>zopakovat a upevnit probrané učivo o architektuře starověkého Egypta</a:t>
            </a:r>
          </a:p>
          <a:p>
            <a:pPr lvl="1">
              <a:buFont typeface="Wingdings" panose="05000000000000000000" pitchFamily="2" charset="2"/>
              <a:buChar char="Ø"/>
              <a:defRPr/>
            </a:pPr>
            <a:r>
              <a:rPr lang="cs-CZ" sz="1600" dirty="0" smtClean="0"/>
              <a:t>vysvětlit na názorných příkladech charakteristické znaky jeho sochařství seznámit žáky s novými pojmy z této oblasti a doplnit jejich znalosti odborné terminologie</a:t>
            </a:r>
          </a:p>
        </p:txBody>
      </p:sp>
    </p:spTree>
    <p:extLst>
      <p:ext uri="{BB962C8B-B14F-4D97-AF65-F5344CB8AC3E}">
        <p14:creationId xmlns:p14="http://schemas.microsoft.com/office/powerpoint/2010/main" val="42207948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 t="-3000" b="-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371600" y="838202"/>
            <a:ext cx="6324600" cy="923925"/>
          </a:xfrm>
          <a:prstGeom prst="rect">
            <a:avLst/>
          </a:prstGeom>
          <a:effectLst>
            <a:outerShdw blurRad="50800" dist="50800" dir="5400000" algn="ctr" rotWithShape="0">
              <a:srgbClr val="FFC000"/>
            </a:outerShdw>
          </a:effectLst>
        </p:spPr>
        <p:txBody>
          <a:bodyPr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 sz="5400" kern="0" dirty="0">
                <a:solidFill>
                  <a:srgbClr val="333399">
                    <a:lumMod val="75000"/>
                  </a:srgbClr>
                </a:solidFill>
                <a:latin typeface="Franklin Gothic Heavy" panose="020B0903020102020204" pitchFamily="34" charset="0"/>
              </a:rPr>
              <a:t>UMĚNÍ</a:t>
            </a:r>
            <a:endParaRPr lang="cs-CZ" sz="6600" kern="0" dirty="0">
              <a:solidFill>
                <a:srgbClr val="333399">
                  <a:lumMod val="75000"/>
                </a:srgbClr>
              </a:solidFill>
              <a:latin typeface="Franklin Gothic Heavy" panose="020B0903020102020204" pitchFamily="34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1181100" y="4648200"/>
            <a:ext cx="6781800" cy="1754188"/>
          </a:xfrm>
          <a:prstGeom prst="rect">
            <a:avLst/>
          </a:prstGeom>
          <a:effectLst>
            <a:outerShdw blurRad="50800" dist="50800" dir="5400000" algn="ctr" rotWithShape="0">
              <a:srgbClr val="FFC000"/>
            </a:outerShdw>
          </a:effectLst>
        </p:spPr>
        <p:txBody>
          <a:bodyPr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 sz="5400" kern="0" dirty="0">
                <a:solidFill>
                  <a:srgbClr val="333399">
                    <a:lumMod val="75000"/>
                  </a:srgbClr>
                </a:solidFill>
                <a:latin typeface="Franklin Gothic Heavy" panose="020B0903020102020204" pitchFamily="34" charset="0"/>
              </a:rPr>
              <a:t>STAROVĚKÉHO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 sz="5400" kern="0" dirty="0">
                <a:solidFill>
                  <a:srgbClr val="333399">
                    <a:lumMod val="75000"/>
                  </a:srgbClr>
                </a:solidFill>
                <a:latin typeface="Franklin Gothic Heavy" panose="020B0903020102020204" pitchFamily="34" charset="0"/>
              </a:rPr>
              <a:t>EGYPTA</a:t>
            </a:r>
            <a:endParaRPr lang="cs-CZ" sz="6600" kern="0" dirty="0">
              <a:solidFill>
                <a:srgbClr val="333399">
                  <a:lumMod val="75000"/>
                </a:srgbClr>
              </a:solidFill>
              <a:latin typeface="Franklin Gothic Heavy" panose="020B0903020102020204" pitchFamily="34" charset="0"/>
            </a:endParaRPr>
          </a:p>
        </p:txBody>
      </p:sp>
      <p:sp>
        <p:nvSpPr>
          <p:cNvPr id="5124" name="TextBox 1"/>
          <p:cNvSpPr txBox="1">
            <a:spLocks noChangeArrowheads="1"/>
          </p:cNvSpPr>
          <p:nvPr/>
        </p:nvSpPr>
        <p:spPr bwMode="auto">
          <a:xfrm>
            <a:off x="8693149" y="6488115"/>
            <a:ext cx="441146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0" fontAlgn="base" hangingPunct="0">
              <a:spcBef>
                <a:spcPct val="0"/>
              </a:spcBef>
              <a:spcAft>
                <a:spcPct val="0"/>
              </a:spcAft>
              <a:buFontTx/>
              <a:buNone/>
            </a:pPr>
            <a:r>
              <a:rPr lang="cs-CZ" sz="1800" dirty="0" smtClean="0">
                <a:solidFill>
                  <a:srgbClr val="000000"/>
                </a:solidFill>
                <a:latin typeface="+mj-lt"/>
              </a:rPr>
              <a:t>21</a:t>
            </a:r>
            <a:endParaRPr lang="cs-CZ" sz="1800" dirty="0">
              <a:solidFill>
                <a:srgbClr val="000000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3212625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6" presetID="30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7" dur="1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18" dur="1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19" dur="1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20" dur="1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30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2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23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24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25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7" grpId="1"/>
      <p:bldP spid="5" grpId="0"/>
      <p:bldP spid="5" grpId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Elephant" panose="02020904090505020303" pitchFamily="18" charset="0"/>
              </a:rPr>
              <a:t>OPAKOVÁNÍ</a:t>
            </a:r>
            <a:endParaRPr lang="cs-CZ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Elephant" panose="02020904090505020303" pitchFamily="18" charset="0"/>
            </a:endParaRPr>
          </a:p>
        </p:txBody>
      </p:sp>
      <p:grpSp>
        <p:nvGrpSpPr>
          <p:cNvPr id="5" name="Group 4"/>
          <p:cNvGrpSpPr>
            <a:grpSpLocks/>
          </p:cNvGrpSpPr>
          <p:nvPr/>
        </p:nvGrpSpPr>
        <p:grpSpPr bwMode="auto">
          <a:xfrm>
            <a:off x="685800" y="3205531"/>
            <a:ext cx="7610475" cy="841175"/>
            <a:chOff x="766763" y="3276600"/>
            <a:chExt cx="7610475" cy="840657"/>
          </a:xfrm>
        </p:grpSpPr>
        <p:pic>
          <p:nvPicPr>
            <p:cNvPr id="6" name="Picture 4" descr="Soubor:Ancient Egypt Wings.sv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66763" y="3276600"/>
              <a:ext cx="7610475" cy="82867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7" name="TextBox 6"/>
            <p:cNvSpPr txBox="1"/>
            <p:nvPr/>
          </p:nvSpPr>
          <p:spPr>
            <a:xfrm>
              <a:off x="7924800" y="3809670"/>
              <a:ext cx="383438" cy="307587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cs-CZ" sz="1400" dirty="0" smtClean="0"/>
                <a:t>20</a:t>
              </a:r>
              <a:endParaRPr lang="cs-CZ" b="0" dirty="0">
                <a:latin typeface="+mn-lt"/>
              </a:endParaRPr>
            </a:p>
          </p:txBody>
        </p:sp>
      </p:grpSp>
      <p:sp>
        <p:nvSpPr>
          <p:cNvPr id="4" name="Subtitle 3"/>
          <p:cNvSpPr>
            <a:spLocks noGrp="1"/>
          </p:cNvSpPr>
          <p:nvPr>
            <p:ph type="subTitle" idx="1"/>
          </p:nvPr>
        </p:nvSpPr>
        <p:spPr>
          <a:xfrm>
            <a:off x="1109662" y="4371626"/>
            <a:ext cx="6924675" cy="1752600"/>
          </a:xfrm>
        </p:spPr>
        <p:txBody>
          <a:bodyPr/>
          <a:lstStyle/>
          <a:p>
            <a:r>
              <a:rPr lang="cs-CZ" b="1" dirty="0">
                <a:solidFill>
                  <a:srgbClr val="09533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</a:t>
            </a:r>
            <a:r>
              <a:rPr lang="cs-CZ" b="1" dirty="0" smtClean="0">
                <a:solidFill>
                  <a:srgbClr val="09533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dpovězte na následující otázky:</a:t>
            </a:r>
            <a:endParaRPr lang="cs-CZ" b="1" dirty="0">
              <a:solidFill>
                <a:srgbClr val="09533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8451413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0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02221"/>
          </a:xfrm>
        </p:spPr>
        <p:txBody>
          <a:bodyPr/>
          <a:lstStyle/>
          <a:p>
            <a:r>
              <a:rPr lang="cs-CZ" sz="2800" dirty="0" smtClean="0"/>
              <a:t>Jaký typ architektury je na následujících obrázcích?</a:t>
            </a:r>
            <a:endParaRPr lang="cs-CZ" sz="2800" dirty="0"/>
          </a:p>
        </p:txBody>
      </p:sp>
      <p:grpSp>
        <p:nvGrpSpPr>
          <p:cNvPr id="4" name="Group 3"/>
          <p:cNvGrpSpPr/>
          <p:nvPr/>
        </p:nvGrpSpPr>
        <p:grpSpPr>
          <a:xfrm>
            <a:off x="1093381" y="1587550"/>
            <a:ext cx="2850444" cy="1841450"/>
            <a:chOff x="433205" y="2855204"/>
            <a:chExt cx="2422349" cy="1547109"/>
          </a:xfrm>
        </p:grpSpPr>
        <p:pic>
          <p:nvPicPr>
            <p:cNvPr id="5" name="Picture 11" descr="File:Mastaba schematics.sv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33205" y="2855204"/>
              <a:ext cx="2422349" cy="1547109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TextBox 5"/>
            <p:cNvSpPr txBox="1"/>
            <p:nvPr/>
          </p:nvSpPr>
          <p:spPr>
            <a:xfrm>
              <a:off x="2519609" y="4001765"/>
              <a:ext cx="298606" cy="3102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>
                  <a:solidFill>
                    <a:srgbClr val="FF0000"/>
                  </a:solidFill>
                </a:rPr>
                <a:t>A</a:t>
              </a:r>
            </a:p>
          </p:txBody>
        </p:sp>
      </p:grpSp>
      <p:grpSp>
        <p:nvGrpSpPr>
          <p:cNvPr id="26" name="Group 25"/>
          <p:cNvGrpSpPr/>
          <p:nvPr/>
        </p:nvGrpSpPr>
        <p:grpSpPr>
          <a:xfrm>
            <a:off x="5171308" y="4242150"/>
            <a:ext cx="2949283" cy="2177390"/>
            <a:chOff x="797363" y="4116169"/>
            <a:chExt cx="2949283" cy="2177390"/>
          </a:xfrm>
        </p:grpSpPr>
        <p:pic>
          <p:nvPicPr>
            <p:cNvPr id="3" name="Picture 4"/>
            <p:cNvPicPr>
              <a:picLocks noChangeAspect="1"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>
              <a:off x="797363" y="4116169"/>
              <a:ext cx="2949283" cy="2177390"/>
            </a:xfrm>
            <a:prstGeom prst="rect">
              <a:avLst/>
            </a:prstGeom>
            <a:noFill/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5" name="TextBox 14"/>
            <p:cNvSpPr txBox="1"/>
            <p:nvPr/>
          </p:nvSpPr>
          <p:spPr>
            <a:xfrm>
              <a:off x="3310886" y="5827936"/>
              <a:ext cx="35137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>
                  <a:solidFill>
                    <a:srgbClr val="FF0000"/>
                  </a:solidFill>
                </a:rPr>
                <a:t>D</a:t>
              </a:r>
            </a:p>
          </p:txBody>
        </p:sp>
      </p:grpSp>
      <p:grpSp>
        <p:nvGrpSpPr>
          <p:cNvPr id="25" name="Group 24"/>
          <p:cNvGrpSpPr/>
          <p:nvPr/>
        </p:nvGrpSpPr>
        <p:grpSpPr>
          <a:xfrm>
            <a:off x="964046" y="4088547"/>
            <a:ext cx="3415215" cy="2330993"/>
            <a:chOff x="466698" y="2510012"/>
            <a:chExt cx="5657850" cy="3983035"/>
          </a:xfrm>
        </p:grpSpPr>
        <p:pic>
          <p:nvPicPr>
            <p:cNvPr id="23" name="Picture 22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 bwMode="auto">
            <a:xfrm>
              <a:off x="466698" y="2510012"/>
              <a:ext cx="5657850" cy="3983035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sp>
          <p:nvSpPr>
            <p:cNvPr id="16" name="TextBox 15"/>
            <p:cNvSpPr txBox="1"/>
            <p:nvPr/>
          </p:nvSpPr>
          <p:spPr>
            <a:xfrm>
              <a:off x="5657632" y="6081271"/>
              <a:ext cx="35137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>
                  <a:solidFill>
                    <a:srgbClr val="FF0000"/>
                  </a:solidFill>
                </a:rPr>
                <a:t>C</a:t>
              </a:r>
            </a:p>
          </p:txBody>
        </p:sp>
      </p:grpSp>
      <p:grpSp>
        <p:nvGrpSpPr>
          <p:cNvPr id="21" name="Group 20"/>
          <p:cNvGrpSpPr/>
          <p:nvPr/>
        </p:nvGrpSpPr>
        <p:grpSpPr>
          <a:xfrm>
            <a:off x="4958452" y="1465304"/>
            <a:ext cx="3008177" cy="2623243"/>
            <a:chOff x="5433278" y="1478845"/>
            <a:chExt cx="3008177" cy="2623243"/>
          </a:xfrm>
        </p:grpSpPr>
        <p:pic>
          <p:nvPicPr>
            <p:cNvPr id="19" name="Picture 6" descr="pyramida"/>
            <p:cNvPicPr>
              <a:picLocks noChangeAspect="1" noChangeArrowheads="1"/>
            </p:cNvPicPr>
            <p:nvPr/>
          </p:nvPicPr>
          <p:blipFill>
            <a:blip r:embed="rId5"/>
            <a:srcRect/>
            <a:stretch>
              <a:fillRect/>
            </a:stretch>
          </p:blipFill>
          <p:spPr bwMode="auto">
            <a:xfrm>
              <a:off x="5433278" y="1478845"/>
              <a:ext cx="2855776" cy="2381223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7" name="TextBox 16"/>
            <p:cNvSpPr txBox="1"/>
            <p:nvPr/>
          </p:nvSpPr>
          <p:spPr>
            <a:xfrm>
              <a:off x="8090077" y="3732756"/>
              <a:ext cx="35137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>
                  <a:solidFill>
                    <a:srgbClr val="FF0000"/>
                  </a:solidFill>
                </a:rPr>
                <a:t>B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818128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800" dirty="0"/>
              <a:t>Určete obrázky</a:t>
            </a:r>
            <a:r>
              <a:rPr lang="cs-CZ" sz="2800" dirty="0" smtClean="0"/>
              <a:t>. Který z nich se nevztahuje k chrámové architektuře? </a:t>
            </a:r>
            <a:endParaRPr lang="cs-CZ" sz="2800" dirty="0"/>
          </a:p>
        </p:txBody>
      </p:sp>
      <p:grpSp>
        <p:nvGrpSpPr>
          <p:cNvPr id="6" name="Group 5"/>
          <p:cNvGrpSpPr/>
          <p:nvPr/>
        </p:nvGrpSpPr>
        <p:grpSpPr>
          <a:xfrm>
            <a:off x="3366574" y="1883702"/>
            <a:ext cx="1636726" cy="1926893"/>
            <a:chOff x="3648796" y="548474"/>
            <a:chExt cx="1636726" cy="1926893"/>
          </a:xfrm>
        </p:grpSpPr>
        <p:grpSp>
          <p:nvGrpSpPr>
            <p:cNvPr id="7" name="Group 6"/>
            <p:cNvGrpSpPr/>
            <p:nvPr/>
          </p:nvGrpSpPr>
          <p:grpSpPr>
            <a:xfrm>
              <a:off x="3648796" y="548474"/>
              <a:ext cx="1636726" cy="1926893"/>
              <a:chOff x="3601984" y="564634"/>
              <a:chExt cx="1636726" cy="1926893"/>
            </a:xfrm>
          </p:grpSpPr>
          <p:sp>
            <p:nvSpPr>
              <p:cNvPr id="9" name="TextBox 8"/>
              <p:cNvSpPr txBox="1"/>
              <p:nvPr/>
            </p:nvSpPr>
            <p:spPr bwMode="auto">
              <a:xfrm>
                <a:off x="3694104" y="1287445"/>
                <a:ext cx="1197764" cy="369332"/>
              </a:xfrm>
              <a:prstGeom prst="rect">
                <a:avLst/>
              </a:prstGeom>
              <a:noFill/>
            </p:spPr>
            <p:txBody>
              <a:bodyPr wrap="none">
                <a:spAutoFit/>
              </a:bodyPr>
              <a:lstStyle/>
              <a:p>
                <a:pPr eaLnBrk="0" fontAlgn="base" hangingPunct="0">
                  <a:spcBef>
                    <a:spcPct val="0"/>
                  </a:spcBef>
                  <a:spcAft>
                    <a:spcPct val="0"/>
                  </a:spcAft>
                  <a:defRPr/>
                </a:pPr>
                <a:r>
                  <a:rPr lang="cs-CZ" b="1" dirty="0" smtClean="0">
                    <a:solidFill>
                      <a:srgbClr val="000000"/>
                    </a:solidFill>
                  </a:rPr>
                  <a:t>Architráv</a:t>
                </a:r>
                <a:endParaRPr lang="cs-CZ" b="1" dirty="0">
                  <a:solidFill>
                    <a:srgbClr val="000000"/>
                  </a:solidFill>
                </a:endParaRPr>
              </a:p>
            </p:txBody>
          </p:sp>
          <p:pic>
            <p:nvPicPr>
              <p:cNvPr id="10" name="Picture 11" descr="Bilddatei: architrav_1.jpg"/>
              <p:cNvPicPr>
                <a:picLocks noChangeAspect="1" noChangeArrowheads="1"/>
              </p:cNvPicPr>
              <p:nvPr/>
            </p:nvPicPr>
            <p:blipFill>
              <a:blip r:embed="rId2"/>
              <a:srcRect/>
              <a:stretch>
                <a:fillRect/>
              </a:stretch>
            </p:blipFill>
            <p:spPr bwMode="auto">
              <a:xfrm>
                <a:off x="3601984" y="564634"/>
                <a:ext cx="1636726" cy="1926893"/>
              </a:xfrm>
              <a:prstGeom prst="rect">
                <a:avLst/>
              </a:prstGeom>
              <a:ln>
                <a:noFill/>
              </a:ln>
              <a:effectLst>
                <a:outerShdw blurRad="292100" dist="139700" dir="2700000" algn="tl" rotWithShape="0">
                  <a:srgbClr val="333333">
                    <a:alpha val="65000"/>
                  </a:srgbClr>
                </a:outerShdw>
              </a:effectLst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</p:grpSp>
        <p:sp>
          <p:nvSpPr>
            <p:cNvPr id="8" name="TextBox 7"/>
            <p:cNvSpPr txBox="1"/>
            <p:nvPr/>
          </p:nvSpPr>
          <p:spPr>
            <a:xfrm>
              <a:off x="4895979" y="2071465"/>
              <a:ext cx="35137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>
                  <a:solidFill>
                    <a:srgbClr val="FF0000"/>
                  </a:solidFill>
                </a:rPr>
                <a:t>B</a:t>
              </a:r>
            </a:p>
          </p:txBody>
        </p:sp>
      </p:grpSp>
      <p:grpSp>
        <p:nvGrpSpPr>
          <p:cNvPr id="11" name="Group 10"/>
          <p:cNvGrpSpPr/>
          <p:nvPr/>
        </p:nvGrpSpPr>
        <p:grpSpPr>
          <a:xfrm>
            <a:off x="6321429" y="1834386"/>
            <a:ext cx="2365371" cy="1913586"/>
            <a:chOff x="6050450" y="2849131"/>
            <a:chExt cx="2100788" cy="1607103"/>
          </a:xfrm>
        </p:grpSpPr>
        <p:pic>
          <p:nvPicPr>
            <p:cNvPr id="12" name="Picture 2" descr="File:Edfu-2.jpg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050450" y="2849131"/>
              <a:ext cx="2100788" cy="1607103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3" name="TextBox 12"/>
            <p:cNvSpPr txBox="1"/>
            <p:nvPr/>
          </p:nvSpPr>
          <p:spPr>
            <a:xfrm>
              <a:off x="7768403" y="4035632"/>
              <a:ext cx="312074" cy="31017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>
                  <a:solidFill>
                    <a:srgbClr val="FF0000"/>
                  </a:solidFill>
                </a:rPr>
                <a:t>D</a:t>
              </a:r>
            </a:p>
          </p:txBody>
        </p:sp>
      </p:grpSp>
      <p:grpSp>
        <p:nvGrpSpPr>
          <p:cNvPr id="14" name="Group 13"/>
          <p:cNvGrpSpPr/>
          <p:nvPr/>
        </p:nvGrpSpPr>
        <p:grpSpPr>
          <a:xfrm>
            <a:off x="5112887" y="1715279"/>
            <a:ext cx="1041699" cy="2926393"/>
            <a:chOff x="8124312" y="3553428"/>
            <a:chExt cx="1041699" cy="2926393"/>
          </a:xfrm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</p:grpSpPr>
        <p:pic>
          <p:nvPicPr>
            <p:cNvPr id="15" name="Picture 14"/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124312" y="3553428"/>
              <a:ext cx="1041699" cy="2926393"/>
            </a:xfrm>
            <a:prstGeom prst="rect">
              <a:avLst/>
            </a:prstGeom>
            <a:ln>
              <a:noFill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p3d>
              <a:bevelT w="190500" h="38100"/>
            </a:sp3d>
          </p:spPr>
        </p:pic>
        <p:sp>
          <p:nvSpPr>
            <p:cNvPr id="16" name="TextBox 15"/>
            <p:cNvSpPr txBox="1"/>
            <p:nvPr/>
          </p:nvSpPr>
          <p:spPr>
            <a:xfrm>
              <a:off x="8582432" y="6081271"/>
              <a:ext cx="351378" cy="369332"/>
            </a:xfrm>
            <a:prstGeom prst="rect">
              <a:avLst/>
            </a:prstGeom>
            <a:noFill/>
            <a:ln>
              <a:noFill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p3d>
              <a:bevelT w="190500" h="38100"/>
            </a:sp3d>
          </p:spPr>
          <p:txBody>
            <a:bodyPr wrap="none" rtlCol="0">
              <a:spAutoFit/>
            </a:bodyPr>
            <a:lstStyle/>
            <a:p>
              <a:r>
                <a:rPr lang="cs-CZ" b="1" dirty="0">
                  <a:solidFill>
                    <a:srgbClr val="FF0000"/>
                  </a:solidFill>
                </a:rPr>
                <a:t>C</a:t>
              </a:r>
            </a:p>
          </p:txBody>
        </p:sp>
      </p:grpSp>
      <p:grpSp>
        <p:nvGrpSpPr>
          <p:cNvPr id="20" name="Group 19"/>
          <p:cNvGrpSpPr/>
          <p:nvPr/>
        </p:nvGrpSpPr>
        <p:grpSpPr>
          <a:xfrm>
            <a:off x="3452702" y="4939313"/>
            <a:ext cx="2478213" cy="1656170"/>
            <a:chOff x="5747265" y="4802892"/>
            <a:chExt cx="2478213" cy="1656170"/>
          </a:xfrm>
        </p:grpSpPr>
        <p:pic>
          <p:nvPicPr>
            <p:cNvPr id="21" name="Picture 7" descr="Soubor:Luxor, Tal der Könige (1995, 860x605).jpg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747265" y="4802892"/>
              <a:ext cx="2478213" cy="1656170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2" name="TextBox 21"/>
            <p:cNvSpPr txBox="1"/>
            <p:nvPr/>
          </p:nvSpPr>
          <p:spPr>
            <a:xfrm>
              <a:off x="7759193" y="6053674"/>
              <a:ext cx="32573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>
                  <a:solidFill>
                    <a:srgbClr val="FF0000"/>
                  </a:solidFill>
                </a:rPr>
                <a:t>F</a:t>
              </a:r>
            </a:p>
          </p:txBody>
        </p:sp>
      </p:grpSp>
      <p:grpSp>
        <p:nvGrpSpPr>
          <p:cNvPr id="4" name="Group 3"/>
          <p:cNvGrpSpPr/>
          <p:nvPr/>
        </p:nvGrpSpPr>
        <p:grpSpPr>
          <a:xfrm>
            <a:off x="315747" y="4118635"/>
            <a:ext cx="2761946" cy="2071460"/>
            <a:chOff x="315747" y="4118635"/>
            <a:chExt cx="2761946" cy="2071460"/>
          </a:xfrm>
        </p:grpSpPr>
        <p:pic>
          <p:nvPicPr>
            <p:cNvPr id="1026" name="Picture 2" descr="http://upload.wikimedia.org/wikipedia/commons/9/94/Hatshetsup-temple-1by7.jpg?uselang=cs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15747" y="4118635"/>
              <a:ext cx="2761946" cy="2071460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6" name="TextBox 25"/>
            <p:cNvSpPr txBox="1"/>
            <p:nvPr/>
          </p:nvSpPr>
          <p:spPr>
            <a:xfrm>
              <a:off x="2689737" y="5767398"/>
              <a:ext cx="33855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>
                  <a:solidFill>
                    <a:srgbClr val="FF0000"/>
                  </a:solidFill>
                </a:rPr>
                <a:t>E</a:t>
              </a:r>
            </a:p>
          </p:txBody>
        </p:sp>
      </p:grpSp>
      <p:grpSp>
        <p:nvGrpSpPr>
          <p:cNvPr id="5" name="Group 4"/>
          <p:cNvGrpSpPr/>
          <p:nvPr/>
        </p:nvGrpSpPr>
        <p:grpSpPr>
          <a:xfrm>
            <a:off x="6279353" y="4362554"/>
            <a:ext cx="2603439" cy="2012207"/>
            <a:chOff x="6279353" y="4362554"/>
            <a:chExt cx="2603439" cy="2012207"/>
          </a:xfrm>
        </p:grpSpPr>
        <p:pic>
          <p:nvPicPr>
            <p:cNvPr id="1032" name="Picture 8" descr="File:Abu Simbel - frontal.jpg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279353" y="4362554"/>
              <a:ext cx="2603439" cy="2012207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7" name="TextBox 26"/>
            <p:cNvSpPr txBox="1"/>
            <p:nvPr/>
          </p:nvSpPr>
          <p:spPr>
            <a:xfrm>
              <a:off x="8417826" y="5967574"/>
              <a:ext cx="36420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>
                  <a:solidFill>
                    <a:srgbClr val="FF0000"/>
                  </a:solidFill>
                </a:rPr>
                <a:t>G</a:t>
              </a:r>
            </a:p>
          </p:txBody>
        </p:sp>
      </p:grpSp>
      <p:grpSp>
        <p:nvGrpSpPr>
          <p:cNvPr id="3" name="Group 2"/>
          <p:cNvGrpSpPr/>
          <p:nvPr/>
        </p:nvGrpSpPr>
        <p:grpSpPr>
          <a:xfrm>
            <a:off x="385736" y="1819061"/>
            <a:ext cx="2655379" cy="1991534"/>
            <a:chOff x="385736" y="1819061"/>
            <a:chExt cx="2655379" cy="1991534"/>
          </a:xfrm>
        </p:grpSpPr>
        <p:pic>
          <p:nvPicPr>
            <p:cNvPr id="1030" name="Picture 6" descr="http://upload.wikimedia.org/wikipedia/commons/a/ac/Egypt.LuxorTemple.03.jpg?uselang=cs"/>
            <p:cNvPicPr>
              <a:picLocks noChangeAspect="1" noChangeArrowheads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85736" y="1819061"/>
              <a:ext cx="2655379" cy="1991534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8" name="TextBox 27"/>
            <p:cNvSpPr txBox="1"/>
            <p:nvPr/>
          </p:nvSpPr>
          <p:spPr>
            <a:xfrm>
              <a:off x="2561823" y="3401218"/>
              <a:ext cx="35137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>
                  <a:solidFill>
                    <a:srgbClr val="FF0000"/>
                  </a:solidFill>
                </a:rPr>
                <a:t>A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7190358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500"/>
                            </p:stCondLst>
                            <p:childTnLst>
                              <p:par>
                                <p:cTn id="1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500"/>
                            </p:stCondLst>
                            <p:childTnLst>
                              <p:par>
                                <p:cTn id="21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3000"/>
                            </p:stCondLst>
                            <p:childTnLst>
                              <p:par>
                                <p:cTn id="2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500"/>
                            </p:stCondLst>
                            <p:childTnLst>
                              <p:par>
                                <p:cTn id="29" presetID="22" presetClass="entr" presetSubtype="4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 úkolu: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4800" y="1117600"/>
            <a:ext cx="8534400" cy="5435600"/>
          </a:xfrm>
        </p:spPr>
        <p:txBody>
          <a:bodyPr/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Otázka:</a:t>
            </a:r>
          </a:p>
          <a:p>
            <a:pPr lvl="1">
              <a:buFont typeface="+mj-lt"/>
              <a:buAutoNum type="alphaUcPeriod"/>
            </a:pPr>
            <a:r>
              <a:rPr lang="cs-CZ" sz="1800" b="1" dirty="0" smtClean="0"/>
              <a:t>Mastaba</a:t>
            </a:r>
          </a:p>
          <a:p>
            <a:pPr lvl="1">
              <a:buFont typeface="+mj-lt"/>
              <a:buAutoNum type="alphaUcPeriod"/>
            </a:pPr>
            <a:r>
              <a:rPr lang="cs-CZ" sz="1800" b="1" dirty="0" smtClean="0"/>
              <a:t>Džoserova </a:t>
            </a:r>
            <a:r>
              <a:rPr lang="cs-CZ" sz="1800" b="1" dirty="0"/>
              <a:t>pyramida </a:t>
            </a:r>
            <a:r>
              <a:rPr lang="cs-CZ" sz="1800" b="1" dirty="0" smtClean="0"/>
              <a:t>– kresba</a:t>
            </a:r>
          </a:p>
          <a:p>
            <a:pPr lvl="1">
              <a:buFont typeface="+mj-lt"/>
              <a:buAutoNum type="alphaUcPeriod"/>
            </a:pPr>
            <a:r>
              <a:rPr lang="cs-CZ" sz="1800" b="1" dirty="0" smtClean="0"/>
              <a:t>Pyramidální komplex</a:t>
            </a:r>
            <a:endParaRPr lang="cs-CZ" sz="1800" dirty="0"/>
          </a:p>
          <a:p>
            <a:pPr lvl="1">
              <a:buFont typeface="+mj-lt"/>
              <a:buAutoNum type="alphaUcPeriod"/>
            </a:pPr>
            <a:r>
              <a:rPr lang="cs-CZ" sz="1800" b="1" dirty="0" smtClean="0"/>
              <a:t>Plán </a:t>
            </a:r>
            <a:r>
              <a:rPr lang="cs-CZ" sz="1800" b="1" dirty="0"/>
              <a:t>Tutanchamonovy </a:t>
            </a:r>
            <a:r>
              <a:rPr lang="cs-CZ" sz="1800" b="1" dirty="0" smtClean="0"/>
              <a:t>hrobky</a:t>
            </a:r>
          </a:p>
          <a:p>
            <a:pPr lvl="1">
              <a:buFont typeface="+mj-lt"/>
              <a:buAutoNum type="alphaUcPeriod"/>
            </a:pPr>
            <a:endParaRPr lang="cs-CZ" sz="1800" b="1" dirty="0"/>
          </a:p>
          <a:p>
            <a:pPr lvl="0"/>
            <a:r>
              <a:rPr lang="cs-CZ" sz="2400" b="1" dirty="0">
                <a:solidFill>
                  <a:srgbClr val="C00000"/>
                </a:solidFill>
              </a:rPr>
              <a:t>Otázka</a:t>
            </a:r>
            <a:r>
              <a:rPr lang="cs-CZ" sz="2400" b="1" dirty="0" smtClean="0">
                <a:solidFill>
                  <a:srgbClr val="C00000"/>
                </a:solidFill>
              </a:rPr>
              <a:t>:</a:t>
            </a:r>
            <a:endParaRPr lang="cs-CZ" sz="1800" b="1" dirty="0" smtClean="0"/>
          </a:p>
          <a:p>
            <a:pPr marL="685800" lvl="1" indent="-228600">
              <a:buFont typeface="+mj-lt"/>
              <a:buAutoNum type="alphaUcPeriod"/>
            </a:pPr>
            <a:r>
              <a:rPr lang="cs-CZ" sz="1800" b="1" dirty="0" smtClean="0"/>
              <a:t>Alej sfing v Luxoru</a:t>
            </a:r>
          </a:p>
          <a:p>
            <a:pPr marL="685800" lvl="1" indent="-228600">
              <a:buFont typeface="+mj-lt"/>
              <a:buAutoNum type="alphaUcPeriod"/>
            </a:pPr>
            <a:r>
              <a:rPr lang="cs-CZ" sz="1800" b="1" dirty="0" smtClean="0"/>
              <a:t>Architráv</a:t>
            </a:r>
          </a:p>
          <a:p>
            <a:pPr marL="685800" lvl="1" indent="-228600">
              <a:buFont typeface="+mj-lt"/>
              <a:buAutoNum type="alphaUcPeriod"/>
            </a:pPr>
            <a:r>
              <a:rPr lang="cs-CZ" sz="1800" b="1" dirty="0" smtClean="0"/>
              <a:t>Obelisk</a:t>
            </a:r>
          </a:p>
          <a:p>
            <a:pPr marL="685800" lvl="1" indent="-228600">
              <a:buFont typeface="+mj-lt"/>
              <a:buAutoNum type="alphaUcPeriod"/>
            </a:pPr>
            <a:r>
              <a:rPr lang="cs-CZ" sz="1800" b="1" dirty="0" smtClean="0"/>
              <a:t>Pylon</a:t>
            </a:r>
          </a:p>
          <a:p>
            <a:pPr marL="685800" lvl="1" indent="-228600">
              <a:buFont typeface="+mj-lt"/>
              <a:buAutoNum type="alphaUcPeriod"/>
            </a:pPr>
            <a:r>
              <a:rPr lang="cs-CZ" sz="1800" b="1" dirty="0" smtClean="0">
                <a:solidFill>
                  <a:srgbClr val="002060"/>
                </a:solidFill>
              </a:rPr>
              <a:t>Údolí králů</a:t>
            </a:r>
            <a:r>
              <a:rPr lang="cs-CZ" sz="1800" dirty="0" smtClean="0">
                <a:solidFill>
                  <a:srgbClr val="002060"/>
                </a:solidFill>
              </a:rPr>
              <a:t> </a:t>
            </a:r>
            <a:r>
              <a:rPr lang="cs-CZ" sz="1800" dirty="0" smtClean="0"/>
              <a:t>– není chrám, ale pohřebiště</a:t>
            </a:r>
            <a:endParaRPr lang="cs-CZ" sz="1800" b="1" dirty="0" smtClean="0">
              <a:solidFill>
                <a:srgbClr val="7030A0"/>
              </a:solidFill>
            </a:endParaRPr>
          </a:p>
          <a:p>
            <a:pPr marL="685800" lvl="1" indent="-228600">
              <a:buFont typeface="+mj-lt"/>
              <a:buAutoNum type="alphaUcPeriod"/>
            </a:pPr>
            <a:r>
              <a:rPr lang="cs-CZ" sz="1800" b="1" dirty="0" smtClean="0"/>
              <a:t>Chrám královny Hatšepsut</a:t>
            </a:r>
          </a:p>
          <a:p>
            <a:pPr marL="685800" lvl="1" indent="-228600">
              <a:buFont typeface="+mj-lt"/>
              <a:buAutoNum type="alphaUcPeriod"/>
            </a:pPr>
            <a:r>
              <a:rPr lang="cs-CZ" sz="1800" b="1" dirty="0" smtClean="0"/>
              <a:t>Abú Simbel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39346679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4"/>
          <p:cNvSpPr>
            <a:spLocks noGrp="1" noChangeArrowheads="1"/>
          </p:cNvSpPr>
          <p:nvPr>
            <p:ph type="title"/>
          </p:nvPr>
        </p:nvSpPr>
        <p:spPr>
          <a:xfrm>
            <a:off x="457200" y="2133600"/>
            <a:ext cx="8229600" cy="1143000"/>
          </a:xfrm>
        </p:spPr>
        <p:txBody>
          <a:bodyPr/>
          <a:lstStyle/>
          <a:p>
            <a:pPr eaLnBrk="1" hangingPunct="1">
              <a:defRPr/>
            </a:pPr>
            <a:r>
              <a:rPr lang="cs-CZ" sz="6000" dirty="0">
                <a:solidFill>
                  <a:srgbClr val="002060"/>
                </a:solidFill>
                <a:latin typeface="Elephant" panose="02020904090505020303" pitchFamily="18" charset="0"/>
              </a:rPr>
              <a:t>SOCHAŘSTVÍ</a:t>
            </a:r>
          </a:p>
        </p:txBody>
      </p:sp>
      <p:grpSp>
        <p:nvGrpSpPr>
          <p:cNvPr id="3" name="Group 2"/>
          <p:cNvGrpSpPr>
            <a:grpSpLocks/>
          </p:cNvGrpSpPr>
          <p:nvPr/>
        </p:nvGrpSpPr>
        <p:grpSpPr bwMode="auto">
          <a:xfrm>
            <a:off x="766765" y="3276603"/>
            <a:ext cx="7610475" cy="841177"/>
            <a:chOff x="766763" y="3276600"/>
            <a:chExt cx="7610475" cy="840659"/>
          </a:xfrm>
        </p:grpSpPr>
        <p:pic>
          <p:nvPicPr>
            <p:cNvPr id="34820" name="Picture 4" descr="Soubor:Ancient Egypt Wings.sv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66763" y="3276600"/>
              <a:ext cx="7610475" cy="82867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" name="TextBox 1"/>
            <p:cNvSpPr txBox="1"/>
            <p:nvPr/>
          </p:nvSpPr>
          <p:spPr>
            <a:xfrm>
              <a:off x="7924800" y="3809672"/>
              <a:ext cx="383438" cy="307587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cs-CZ" sz="1400" dirty="0">
                  <a:solidFill>
                    <a:srgbClr val="000000"/>
                  </a:solidFill>
                </a:rPr>
                <a:t>20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135430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22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0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0" dur="5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11" dur="5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12" dur="5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13" dur="5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0" grpId="0"/>
      <p:bldP spid="12290" grpId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Dvě linie</a:t>
            </a:r>
          </a:p>
        </p:txBody>
      </p:sp>
      <p:sp>
        <p:nvSpPr>
          <p:cNvPr id="9113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38577" y="1600202"/>
            <a:ext cx="7100711" cy="4525963"/>
          </a:xfrm>
        </p:spPr>
        <p:txBody>
          <a:bodyPr/>
          <a:lstStyle/>
          <a:p>
            <a:pPr eaLnBrk="1" hangingPunct="1"/>
            <a:r>
              <a:rPr lang="cs-CZ" sz="4000" b="1" dirty="0" smtClean="0">
                <a:solidFill>
                  <a:srgbClr val="C00000"/>
                </a:solidFill>
              </a:rPr>
              <a:t>monumentální</a:t>
            </a:r>
          </a:p>
          <a:p>
            <a:pPr eaLnBrk="1" hangingPunct="1"/>
            <a:r>
              <a:rPr lang="cs-CZ" sz="4000" b="1" dirty="0" smtClean="0">
                <a:solidFill>
                  <a:srgbClr val="C00000"/>
                </a:solidFill>
              </a:rPr>
              <a:t>realistická</a:t>
            </a:r>
          </a:p>
        </p:txBody>
      </p:sp>
    </p:spTree>
    <p:extLst>
      <p:ext uri="{BB962C8B-B14F-4D97-AF65-F5344CB8AC3E}">
        <p14:creationId xmlns:p14="http://schemas.microsoft.com/office/powerpoint/2010/main" val="19886378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9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cs-CZ" sz="2800" dirty="0"/>
              <a:t>k oslavě faraóna a dvora</a:t>
            </a:r>
          </a:p>
          <a:p>
            <a:pPr eaLnBrk="1" hangingPunct="1">
              <a:lnSpc>
                <a:spcPct val="80000"/>
              </a:lnSpc>
            </a:pPr>
            <a:r>
              <a:rPr lang="cs-CZ" sz="2800" b="1" i="1" dirty="0">
                <a:solidFill>
                  <a:srgbClr val="003300"/>
                </a:solidFill>
              </a:rPr>
              <a:t>monumentalita </a:t>
            </a:r>
            <a:r>
              <a:rPr lang="cs-CZ" sz="2800" dirty="0"/>
              <a:t>= velkolepost, která si nás podmaňuje</a:t>
            </a:r>
          </a:p>
          <a:p>
            <a:pPr eaLnBrk="1" hangingPunct="1">
              <a:lnSpc>
                <a:spcPct val="80000"/>
              </a:lnSpc>
            </a:pPr>
            <a:r>
              <a:rPr lang="cs-CZ" sz="2800" b="1" i="1" dirty="0"/>
              <a:t>nehybnost a tajemnost výrazu</a:t>
            </a:r>
            <a:endParaRPr lang="cs-CZ" sz="2800" dirty="0"/>
          </a:p>
          <a:p>
            <a:pPr eaLnBrk="1" hangingPunct="1">
              <a:lnSpc>
                <a:spcPct val="80000"/>
              </a:lnSpc>
            </a:pPr>
            <a:r>
              <a:rPr lang="cs-CZ" sz="2800" dirty="0"/>
              <a:t>tvrdý materiál – </a:t>
            </a:r>
            <a:r>
              <a:rPr lang="cs-CZ" sz="2800" i="1" dirty="0"/>
              <a:t>žula, čedič, diorit</a:t>
            </a:r>
          </a:p>
          <a:p>
            <a:pPr eaLnBrk="1" hangingPunct="1">
              <a:lnSpc>
                <a:spcPct val="80000"/>
              </a:lnSpc>
            </a:pPr>
            <a:r>
              <a:rPr lang="cs-CZ" sz="2800" b="1" i="1" dirty="0" err="1">
                <a:solidFill>
                  <a:srgbClr val="003300"/>
                </a:solidFill>
              </a:rPr>
              <a:t>frontalita</a:t>
            </a:r>
            <a:r>
              <a:rPr lang="cs-CZ" sz="2800" b="1" i="1" dirty="0"/>
              <a:t> </a:t>
            </a:r>
            <a:r>
              <a:rPr lang="cs-CZ" sz="2800" dirty="0"/>
              <a:t>= čelní pohled</a:t>
            </a:r>
          </a:p>
          <a:p>
            <a:pPr eaLnBrk="1" hangingPunct="1">
              <a:lnSpc>
                <a:spcPct val="80000"/>
              </a:lnSpc>
            </a:pPr>
            <a:r>
              <a:rPr lang="cs-CZ" sz="2800" dirty="0"/>
              <a:t>zobrazení </a:t>
            </a:r>
            <a:r>
              <a:rPr lang="cs-CZ" sz="2800" dirty="0" smtClean="0"/>
              <a:t>není </a:t>
            </a:r>
            <a:r>
              <a:rPr lang="cs-CZ" sz="2800" dirty="0"/>
              <a:t>realistické </a:t>
            </a:r>
            <a:r>
              <a:rPr lang="cs-CZ" sz="2800" dirty="0" smtClean="0"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  <a:t>→</a:t>
            </a:r>
            <a:r>
              <a:rPr lang="cs-CZ" sz="2800" dirty="0" smtClean="0"/>
              <a:t> </a:t>
            </a:r>
            <a:r>
              <a:rPr lang="cs-CZ" sz="2800" b="1" i="1" dirty="0"/>
              <a:t>schéma </a:t>
            </a:r>
            <a:r>
              <a:rPr lang="cs-CZ" sz="2800" dirty="0"/>
              <a:t>– geometrický princip = záliba v hladkých plochách a čistých geometrických tvarech</a:t>
            </a:r>
          </a:p>
          <a:p>
            <a:pPr eaLnBrk="1" hangingPunct="1">
              <a:lnSpc>
                <a:spcPct val="80000"/>
              </a:lnSpc>
            </a:pPr>
            <a:r>
              <a:rPr lang="cs-CZ" sz="2800" b="1" i="1" dirty="0">
                <a:solidFill>
                  <a:srgbClr val="003300"/>
                </a:solidFill>
              </a:rPr>
              <a:t>polychromie</a:t>
            </a:r>
            <a:r>
              <a:rPr lang="cs-CZ" sz="2800" dirty="0">
                <a:solidFill>
                  <a:srgbClr val="003300"/>
                </a:solidFill>
              </a:rPr>
              <a:t> </a:t>
            </a:r>
            <a:r>
              <a:rPr lang="cs-CZ" sz="2800" dirty="0"/>
              <a:t>= mnohobarevnost</a:t>
            </a:r>
          </a:p>
          <a:p>
            <a:pPr eaLnBrk="1" hangingPunct="1">
              <a:lnSpc>
                <a:spcPct val="80000"/>
              </a:lnSpc>
            </a:pPr>
            <a:r>
              <a:rPr lang="cs-CZ" sz="2800" b="1" i="1" dirty="0"/>
              <a:t>inkrustace </a:t>
            </a:r>
            <a:r>
              <a:rPr lang="cs-CZ" sz="2800" dirty="0"/>
              <a:t>= osazení kamene kamenem</a:t>
            </a:r>
          </a:p>
        </p:txBody>
      </p:sp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>
                <a:solidFill>
                  <a:srgbClr val="C00000"/>
                </a:solidFill>
              </a:rPr>
              <a:t>Monumentální sochařství (dvorské</a:t>
            </a:r>
            <a:r>
              <a:rPr lang="cs-CZ" sz="4000" dirty="0">
                <a:solidFill>
                  <a:srgbClr val="C00000"/>
                </a:solidFill>
              </a:rPr>
              <a:t>)</a:t>
            </a:r>
          </a:p>
        </p:txBody>
      </p:sp>
      <p:grpSp>
        <p:nvGrpSpPr>
          <p:cNvPr id="4" name="Group 3"/>
          <p:cNvGrpSpPr>
            <a:grpSpLocks/>
          </p:cNvGrpSpPr>
          <p:nvPr/>
        </p:nvGrpSpPr>
        <p:grpSpPr bwMode="auto">
          <a:xfrm>
            <a:off x="1066802" y="1376365"/>
            <a:ext cx="7021513" cy="4683125"/>
            <a:chOff x="-2216198" y="1133753"/>
            <a:chExt cx="7021802" cy="4682664"/>
          </a:xfrm>
        </p:grpSpPr>
        <p:pic>
          <p:nvPicPr>
            <p:cNvPr id="2" name="Picture 8" descr="http://upload.wikimedia.org/wikipedia/commons/4/49/London_-_British_Museum_-_2258.jpg"/>
            <p:cNvPicPr>
              <a:picLocks noChangeAspect="1"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>
              <a:off x="-2216198" y="1133753"/>
              <a:ext cx="7021802" cy="4682664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" name="Rectangle 2"/>
            <p:cNvSpPr/>
            <p:nvPr/>
          </p:nvSpPr>
          <p:spPr>
            <a:xfrm>
              <a:off x="3043406" y="5417993"/>
              <a:ext cx="1646305" cy="368264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cs-CZ" b="1" dirty="0">
                  <a:solidFill>
                    <a:srgbClr val="FFFFFF"/>
                  </a:solidFill>
                </a:rPr>
                <a:t>1. Ramesse II</a:t>
              </a:r>
            </a:p>
          </p:txBody>
        </p:sp>
      </p:grpSp>
      <p:grpSp>
        <p:nvGrpSpPr>
          <p:cNvPr id="8" name="Group 7"/>
          <p:cNvGrpSpPr>
            <a:grpSpLocks/>
          </p:cNvGrpSpPr>
          <p:nvPr/>
        </p:nvGrpSpPr>
        <p:grpSpPr bwMode="auto">
          <a:xfrm>
            <a:off x="2713038" y="955677"/>
            <a:ext cx="3733800" cy="5597525"/>
            <a:chOff x="2751494" y="867909"/>
            <a:chExt cx="3733800" cy="5598163"/>
          </a:xfrm>
        </p:grpSpPr>
        <p:pic>
          <p:nvPicPr>
            <p:cNvPr id="87050" name="Picture 10" descr="http://upload.wikimedia.org/wikipedia/commons/b/bc/TuthmosisIII-2.JPG"/>
            <p:cNvPicPr>
              <a:picLocks noChangeAspect="1" noChangeArrowheads="1"/>
            </p:cNvPicPr>
            <p:nvPr/>
          </p:nvPicPr>
          <p:blipFill>
            <a:blip r:embed="rId4"/>
            <a:srcRect/>
            <a:stretch>
              <a:fillRect/>
            </a:stretch>
          </p:blipFill>
          <p:spPr bwMode="auto">
            <a:xfrm>
              <a:off x="2751494" y="867909"/>
              <a:ext cx="3733800" cy="5598163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" name="Rectangle 4"/>
            <p:cNvSpPr/>
            <p:nvPr/>
          </p:nvSpPr>
          <p:spPr>
            <a:xfrm>
              <a:off x="3638906" y="5942137"/>
              <a:ext cx="1865313" cy="36834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cs-CZ" b="1" dirty="0">
                  <a:solidFill>
                    <a:srgbClr val="FFFFFF"/>
                  </a:solidFill>
                </a:rPr>
                <a:t>2. Thutmose III.</a:t>
              </a:r>
              <a:endParaRPr lang="cs-CZ" b="1" dirty="0">
                <a:solidFill>
                  <a:srgbClr val="000000"/>
                </a:solidFill>
              </a:endParaRPr>
            </a:p>
          </p:txBody>
        </p:sp>
      </p:grpSp>
      <p:grpSp>
        <p:nvGrpSpPr>
          <p:cNvPr id="10" name="Group 9"/>
          <p:cNvGrpSpPr>
            <a:grpSpLocks/>
          </p:cNvGrpSpPr>
          <p:nvPr/>
        </p:nvGrpSpPr>
        <p:grpSpPr bwMode="auto">
          <a:xfrm>
            <a:off x="2667000" y="952500"/>
            <a:ext cx="3825875" cy="5600700"/>
            <a:chOff x="2739477" y="773872"/>
            <a:chExt cx="3825284" cy="5601444"/>
          </a:xfrm>
        </p:grpSpPr>
        <p:pic>
          <p:nvPicPr>
            <p:cNvPr id="87052" name="Picture 12" descr="http://upload.wikimedia.org/wikipedia/commons/1/1f/Nofretete_Neues_Museum.jpg?uselang=cs"/>
            <p:cNvPicPr>
              <a:picLocks noChangeAspect="1" noChangeArrowheads="1"/>
            </p:cNvPicPr>
            <p:nvPr/>
          </p:nvPicPr>
          <p:blipFill>
            <a:blip r:embed="rId5"/>
            <a:srcRect/>
            <a:stretch>
              <a:fillRect/>
            </a:stretch>
          </p:blipFill>
          <p:spPr bwMode="auto">
            <a:xfrm>
              <a:off x="2739477" y="773872"/>
              <a:ext cx="3825284" cy="5601444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92168" name="Rectangle 8"/>
            <p:cNvSpPr>
              <a:spLocks noChangeArrowheads="1"/>
            </p:cNvSpPr>
            <p:nvPr/>
          </p:nvSpPr>
          <p:spPr bwMode="auto">
            <a:xfrm>
              <a:off x="3361187" y="5900304"/>
              <a:ext cx="2813156" cy="36938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r>
                <a:rPr lang="cs-CZ" sz="1800" dirty="0">
                  <a:solidFill>
                    <a:srgbClr val="FFFFFF"/>
                  </a:solidFill>
                </a:rPr>
                <a:t>3. </a:t>
              </a:r>
              <a:r>
                <a:rPr lang="it-IT" sz="1800" dirty="0">
                  <a:solidFill>
                    <a:srgbClr val="FFFFFF"/>
                  </a:solidFill>
                </a:rPr>
                <a:t>Busta královny </a:t>
              </a:r>
              <a:r>
                <a:rPr lang="it-IT" sz="1800" dirty="0" smtClean="0">
                  <a:solidFill>
                    <a:srgbClr val="FFFFFF"/>
                  </a:solidFill>
                </a:rPr>
                <a:t>Nefertiti</a:t>
              </a:r>
              <a:endParaRPr lang="cs-CZ" sz="1800" b="1" dirty="0">
                <a:solidFill>
                  <a:srgbClr val="FFFFFF"/>
                </a:solidFill>
                <a:latin typeface="Copperplate Gothic Bold" panose="020E0705020206020404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795228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6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</p:stCondLst>
                      <p:childTnLst>
                        <p:par>
                          <p:cTn id="3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 nodeType="clickPar">
                      <p:stCondLst>
                        <p:cond delay="indefinite"/>
                      </p:stCondLst>
                      <p:childTnLst>
                        <p:par>
                          <p:cTn id="5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 nodeType="clickPar">
                      <p:stCondLst>
                        <p:cond delay="indefinite"/>
                      </p:stCondLst>
                      <p:childTnLst>
                        <p:par>
                          <p:cTn id="5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8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699" grpId="0" build="p" autoUpdateAnimBg="0"/>
      <p:bldP spid="29698" grpId="0" autoUpdateAnimBg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3" name="Rectangle 3"/>
          <p:cNvSpPr>
            <a:spLocks noGrp="1" noChangeArrowheads="1"/>
          </p:cNvSpPr>
          <p:nvPr>
            <p:ph type="body" idx="1"/>
          </p:nvPr>
        </p:nvSpPr>
        <p:spPr>
          <a:extLst>
            <a:ext uri="{91240B29-F687-4F45-9708-019B960494DF}">
              <a14:hiddenLine xmlns:a14="http://schemas.microsoft.com/office/drawing/2010/main" w="5715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0" indent="0" eaLnBrk="1" hangingPunct="1">
              <a:lnSpc>
                <a:spcPct val="90000"/>
              </a:lnSpc>
              <a:buNone/>
            </a:pPr>
            <a:r>
              <a:rPr lang="cs-CZ" sz="28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Sfinga v Gíze</a:t>
            </a:r>
            <a:r>
              <a:rPr lang="cs-CZ" sz="2400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dirty="0"/>
              <a:t>(v = </a:t>
            </a:r>
            <a:r>
              <a:rPr lang="cs-CZ" sz="2400" dirty="0" smtClean="0"/>
              <a:t>20 m</a:t>
            </a:r>
            <a:r>
              <a:rPr lang="cs-CZ" sz="2400" dirty="0"/>
              <a:t>, d = </a:t>
            </a:r>
            <a:r>
              <a:rPr lang="cs-CZ" sz="2400" dirty="0" smtClean="0"/>
              <a:t>70 m</a:t>
            </a:r>
            <a:r>
              <a:rPr lang="cs-CZ" sz="2400" dirty="0"/>
              <a:t>)</a:t>
            </a:r>
          </a:p>
          <a:p>
            <a:pPr marL="0" indent="0" eaLnBrk="1" hangingPunct="1">
              <a:lnSpc>
                <a:spcPct val="90000"/>
              </a:lnSpc>
              <a:buNone/>
            </a:pPr>
            <a:endParaRPr lang="cs-CZ" sz="2400" dirty="0"/>
          </a:p>
          <a:p>
            <a:pPr marL="0" indent="0" eaLnBrk="1" hangingPunct="1">
              <a:lnSpc>
                <a:spcPct val="90000"/>
              </a:lnSpc>
              <a:buNone/>
            </a:pPr>
            <a:r>
              <a:rPr lang="cs-CZ" sz="28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Memnonovy</a:t>
            </a:r>
            <a:r>
              <a:rPr lang="cs-CZ" sz="2400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kolosy</a:t>
            </a:r>
          </a:p>
          <a:p>
            <a:pPr marL="0" indent="0" eaLnBrk="1" hangingPunct="1">
              <a:lnSpc>
                <a:spcPct val="90000"/>
              </a:lnSpc>
              <a:buNone/>
            </a:pPr>
            <a:endParaRPr lang="cs-CZ" sz="2400" dirty="0"/>
          </a:p>
          <a:p>
            <a:pPr marL="0" indent="0" eaLnBrk="1" hangingPunct="1">
              <a:lnSpc>
                <a:spcPct val="90000"/>
              </a:lnSpc>
              <a:buNone/>
            </a:pPr>
            <a:r>
              <a:rPr lang="cs-CZ" sz="2800" b="1" dirty="0" err="1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Menkaure</a:t>
            </a:r>
            <a:r>
              <a:rPr lang="cs-CZ" sz="28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s manželkou</a:t>
            </a:r>
          </a:p>
          <a:p>
            <a:pPr marL="0" indent="0" eaLnBrk="1" hangingPunct="1">
              <a:lnSpc>
                <a:spcPct val="90000"/>
              </a:lnSpc>
              <a:buNone/>
            </a:pPr>
            <a:endParaRPr lang="cs-CZ" sz="2800" b="1" dirty="0">
              <a:solidFill>
                <a:srgbClr val="FF0000"/>
              </a:solidFill>
            </a:endParaRPr>
          </a:p>
          <a:p>
            <a:pPr marL="0" indent="0" eaLnBrk="1" hangingPunct="1">
              <a:lnSpc>
                <a:spcPct val="90000"/>
              </a:lnSpc>
              <a:buNone/>
            </a:pPr>
            <a:r>
              <a:rPr lang="cs-CZ" sz="28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Dvojportrét knížete </a:t>
            </a:r>
            <a:r>
              <a:rPr lang="cs-CZ" sz="2800" b="1" dirty="0" err="1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Rahotepa</a:t>
            </a:r>
            <a:r>
              <a:rPr lang="cs-CZ" sz="28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 paní </a:t>
            </a:r>
            <a:r>
              <a:rPr lang="cs-CZ" sz="2800" b="1" dirty="0" err="1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Nofrety</a:t>
            </a:r>
            <a:endParaRPr lang="cs-CZ" sz="28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 eaLnBrk="1" hangingPunct="1">
              <a:lnSpc>
                <a:spcPct val="90000"/>
              </a:lnSpc>
              <a:buNone/>
            </a:pPr>
            <a:endParaRPr lang="cs-CZ" sz="2800" b="1" dirty="0">
              <a:solidFill>
                <a:srgbClr val="FF0000"/>
              </a:solidFill>
            </a:endParaRPr>
          </a:p>
          <a:p>
            <a:pPr marL="0" indent="0" eaLnBrk="1" hangingPunct="1">
              <a:lnSpc>
                <a:spcPct val="90000"/>
              </a:lnSpc>
              <a:buNone/>
            </a:pPr>
            <a:r>
              <a:rPr lang="cs-CZ" sz="28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Sedící písař</a:t>
            </a:r>
          </a:p>
        </p:txBody>
      </p:sp>
      <p:grpSp>
        <p:nvGrpSpPr>
          <p:cNvPr id="9" name="Group 8"/>
          <p:cNvGrpSpPr>
            <a:grpSpLocks/>
          </p:cNvGrpSpPr>
          <p:nvPr/>
        </p:nvGrpSpPr>
        <p:grpSpPr bwMode="auto">
          <a:xfrm>
            <a:off x="2362200" y="1190625"/>
            <a:ext cx="4402138" cy="5467350"/>
            <a:chOff x="2343875" y="734569"/>
            <a:chExt cx="4401693" cy="5468586"/>
          </a:xfrm>
        </p:grpSpPr>
        <p:pic>
          <p:nvPicPr>
            <p:cNvPr id="94217" name="Picture 7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343875" y="734569"/>
              <a:ext cx="4401693" cy="546858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34" name="TextBox 33"/>
            <p:cNvSpPr txBox="1"/>
            <p:nvPr/>
          </p:nvSpPr>
          <p:spPr>
            <a:xfrm>
              <a:off x="5951898" y="5410814"/>
              <a:ext cx="469852" cy="368383"/>
            </a:xfrm>
            <a:prstGeom prst="rect">
              <a:avLst/>
            </a:prstGeom>
            <a:noFill/>
          </p:spPr>
          <p:txBody>
            <a:bodyPr>
              <a:spAutoFit/>
            </a:bodyPr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cs-CZ" dirty="0">
                  <a:solidFill>
                    <a:srgbClr val="000000"/>
                  </a:solidFill>
                </a:rPr>
                <a:t>8</a:t>
              </a:r>
            </a:p>
          </p:txBody>
        </p:sp>
      </p:grpSp>
      <p:sp>
        <p:nvSpPr>
          <p:cNvPr id="61442" name="Rectangle 2"/>
          <p:cNvSpPr>
            <a:spLocks noGrp="1" noChangeArrowheads="1"/>
          </p:cNvSpPr>
          <p:nvPr>
            <p:ph type="title"/>
          </p:nvPr>
        </p:nvSpPr>
        <p:spPr>
          <a:xfrm>
            <a:off x="188913" y="338138"/>
            <a:ext cx="8229600" cy="1143000"/>
          </a:xfrm>
        </p:spPr>
        <p:txBody>
          <a:bodyPr/>
          <a:lstStyle/>
          <a:p>
            <a:pPr eaLnBrk="1" hangingPunct="1">
              <a:defRPr/>
            </a:pPr>
            <a:r>
              <a:rPr lang="cs-CZ" dirty="0" smtClean="0"/>
              <a:t>Památky</a:t>
            </a:r>
          </a:p>
        </p:txBody>
      </p:sp>
      <p:grpSp>
        <p:nvGrpSpPr>
          <p:cNvPr id="4" name="Group 3"/>
          <p:cNvGrpSpPr>
            <a:grpSpLocks/>
          </p:cNvGrpSpPr>
          <p:nvPr/>
        </p:nvGrpSpPr>
        <p:grpSpPr bwMode="auto">
          <a:xfrm>
            <a:off x="1120777" y="1035050"/>
            <a:ext cx="6848475" cy="5137150"/>
            <a:chOff x="930568" y="1392813"/>
            <a:chExt cx="6849173" cy="5136473"/>
          </a:xfrm>
        </p:grpSpPr>
        <p:pic>
          <p:nvPicPr>
            <p:cNvPr id="89102" name="Picture 14" descr="http://upload.wikimedia.org/wikipedia/commons/d/dd/Giseh_27.jpg?uselang=cs"/>
            <p:cNvPicPr>
              <a:picLocks noChangeAspect="1"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>
              <a:off x="930568" y="1392813"/>
              <a:ext cx="6849173" cy="5136473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" name="TextBox 2"/>
            <p:cNvSpPr txBox="1"/>
            <p:nvPr/>
          </p:nvSpPr>
          <p:spPr>
            <a:xfrm>
              <a:off x="7416168" y="6114475"/>
              <a:ext cx="312769" cy="369839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cs-CZ" dirty="0">
                  <a:solidFill>
                    <a:srgbClr val="000000"/>
                  </a:solidFill>
                </a:rPr>
                <a:t>4</a:t>
              </a:r>
            </a:p>
          </p:txBody>
        </p:sp>
      </p:grpSp>
      <p:grpSp>
        <p:nvGrpSpPr>
          <p:cNvPr id="5" name="Group 4"/>
          <p:cNvGrpSpPr>
            <a:grpSpLocks/>
          </p:cNvGrpSpPr>
          <p:nvPr/>
        </p:nvGrpSpPr>
        <p:grpSpPr bwMode="auto">
          <a:xfrm>
            <a:off x="1676400" y="1384300"/>
            <a:ext cx="5862630" cy="4732338"/>
            <a:chOff x="-762396" y="1477128"/>
            <a:chExt cx="5862511" cy="4731428"/>
          </a:xfrm>
        </p:grpSpPr>
        <p:pic>
          <p:nvPicPr>
            <p:cNvPr id="89104" name="Picture 16" descr="http://upload.wikimedia.org/wikipedia/commons/6/68/Colossi_of_Memnon_R02.jpg"/>
            <p:cNvPicPr>
              <a:picLocks noChangeAspect="1" noChangeArrowheads="1"/>
            </p:cNvPicPr>
            <p:nvPr/>
          </p:nvPicPr>
          <p:blipFill>
            <a:blip r:embed="rId4"/>
            <a:srcRect/>
            <a:stretch>
              <a:fillRect/>
            </a:stretch>
          </p:blipFill>
          <p:spPr bwMode="auto">
            <a:xfrm>
              <a:off x="-762396" y="1477128"/>
              <a:ext cx="5760919" cy="4731428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5" name="TextBox 24"/>
            <p:cNvSpPr txBox="1"/>
            <p:nvPr/>
          </p:nvSpPr>
          <p:spPr>
            <a:xfrm>
              <a:off x="4630225" y="5804880"/>
              <a:ext cx="469890" cy="369817"/>
            </a:xfrm>
            <a:prstGeom prst="rect">
              <a:avLst/>
            </a:prstGeom>
            <a:noFill/>
          </p:spPr>
          <p:txBody>
            <a:bodyPr>
              <a:spAutoFit/>
            </a:bodyPr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cs-CZ" dirty="0">
                  <a:solidFill>
                    <a:srgbClr val="000000"/>
                  </a:solidFill>
                </a:rPr>
                <a:t>5</a:t>
              </a:r>
            </a:p>
          </p:txBody>
        </p:sp>
      </p:grpSp>
      <p:grpSp>
        <p:nvGrpSpPr>
          <p:cNvPr id="6" name="Group 5"/>
          <p:cNvGrpSpPr>
            <a:grpSpLocks/>
          </p:cNvGrpSpPr>
          <p:nvPr/>
        </p:nvGrpSpPr>
        <p:grpSpPr bwMode="auto">
          <a:xfrm>
            <a:off x="2698750" y="519115"/>
            <a:ext cx="3702050" cy="5775325"/>
            <a:chOff x="2024737" y="612125"/>
            <a:chExt cx="4649570" cy="7105086"/>
          </a:xfrm>
        </p:grpSpPr>
        <p:pic>
          <p:nvPicPr>
            <p:cNvPr id="89106" name="Picture 18" descr="http://upload.wikimedia.org/wikipedia/commons/2/24/King_Menkaura_%28Mycerinus%29_and_queen.jpg?uselang=cs"/>
            <p:cNvPicPr>
              <a:picLocks noChangeAspect="1" noChangeArrowheads="1"/>
            </p:cNvPicPr>
            <p:nvPr/>
          </p:nvPicPr>
          <p:blipFill>
            <a:blip r:embed="rId5"/>
            <a:srcRect/>
            <a:stretch>
              <a:fillRect/>
            </a:stretch>
          </p:blipFill>
          <p:spPr bwMode="auto">
            <a:xfrm flipH="1">
              <a:off x="2024737" y="612125"/>
              <a:ext cx="4649570" cy="7095320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8" name="TextBox 27"/>
            <p:cNvSpPr txBox="1"/>
            <p:nvPr/>
          </p:nvSpPr>
          <p:spPr>
            <a:xfrm>
              <a:off x="6179842" y="7262157"/>
              <a:ext cx="494465" cy="455054"/>
            </a:xfrm>
            <a:prstGeom prst="rect">
              <a:avLst/>
            </a:prstGeom>
            <a:noFill/>
          </p:spPr>
          <p:txBody>
            <a:bodyPr>
              <a:spAutoFit/>
            </a:bodyPr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cs-CZ" dirty="0">
                  <a:solidFill>
                    <a:srgbClr val="000000"/>
                  </a:solidFill>
                </a:rPr>
                <a:t>6</a:t>
              </a:r>
            </a:p>
          </p:txBody>
        </p:sp>
      </p:grpSp>
      <p:grpSp>
        <p:nvGrpSpPr>
          <p:cNvPr id="7" name="Group 6"/>
          <p:cNvGrpSpPr>
            <a:grpSpLocks/>
          </p:cNvGrpSpPr>
          <p:nvPr/>
        </p:nvGrpSpPr>
        <p:grpSpPr bwMode="auto">
          <a:xfrm>
            <a:off x="2590800" y="625477"/>
            <a:ext cx="3949700" cy="5927725"/>
            <a:chOff x="2597231" y="687901"/>
            <a:chExt cx="3949538" cy="5928012"/>
          </a:xfrm>
        </p:grpSpPr>
        <p:pic>
          <p:nvPicPr>
            <p:cNvPr id="89108" name="Picture 20" descr="http://upload.wikimedia.org/wikipedia/commons/f/fa/CairoMuseumRahotepNofret.jpg?uselang=cs"/>
            <p:cNvPicPr>
              <a:picLocks noChangeAspect="1" noChangeArrowheads="1"/>
            </p:cNvPicPr>
            <p:nvPr/>
          </p:nvPicPr>
          <p:blipFill>
            <a:blip r:embed="rId6"/>
            <a:srcRect/>
            <a:stretch>
              <a:fillRect/>
            </a:stretch>
          </p:blipFill>
          <p:spPr bwMode="auto">
            <a:xfrm>
              <a:off x="2597231" y="687901"/>
              <a:ext cx="3949538" cy="5928012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1" name="TextBox 30"/>
            <p:cNvSpPr txBox="1"/>
            <p:nvPr/>
          </p:nvSpPr>
          <p:spPr>
            <a:xfrm>
              <a:off x="6038790" y="6211081"/>
              <a:ext cx="495280" cy="368318"/>
            </a:xfrm>
            <a:prstGeom prst="rect">
              <a:avLst/>
            </a:prstGeom>
            <a:noFill/>
          </p:spPr>
          <p:txBody>
            <a:bodyPr>
              <a:spAutoFit/>
            </a:bodyPr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cs-CZ" dirty="0">
                  <a:solidFill>
                    <a:srgbClr val="FFFFFF"/>
                  </a:solidFill>
                </a:rPr>
                <a:t>7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1759256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4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614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614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614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 nodeType="clickPar">
                      <p:stCondLst>
                        <p:cond delay="indefinite"/>
                      </p:stCondLst>
                      <p:childTnLst>
                        <p:par>
                          <p:cTn id="3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 nodeType="clickPar">
                      <p:stCondLst>
                        <p:cond delay="indefinite"/>
                      </p:stCondLst>
                      <p:childTnLst>
                        <p:par>
                          <p:cTn id="4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00"/>
                                        <p:tgtEl>
                                          <p:spTgt spid="614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6144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 nodeType="clickPar">
                      <p:stCondLst>
                        <p:cond delay="indefinite"/>
                      </p:stCondLst>
                      <p:childTnLst>
                        <p:par>
                          <p:cTn id="6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43" grpId="0" build="p" autoUpdateAnimBg="0"/>
      <p:bldP spid="61442" grpId="0" autoUpdateAnimBg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4800" dirty="0">
                <a:solidFill>
                  <a:srgbClr val="C00000"/>
                </a:solidFill>
              </a:rPr>
              <a:t>Reliéf</a:t>
            </a:r>
          </a:p>
        </p:txBody>
      </p:sp>
      <p:sp>
        <p:nvSpPr>
          <p:cNvPr id="317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524002"/>
            <a:ext cx="8229600" cy="4525963"/>
          </a:xfrm>
        </p:spPr>
        <p:txBody>
          <a:bodyPr/>
          <a:lstStyle/>
          <a:p>
            <a:pPr eaLnBrk="1" hangingPunct="1"/>
            <a:r>
              <a:rPr lang="cs-CZ" dirty="0" smtClean="0"/>
              <a:t>zdobily stěny hrobek i chrámů</a:t>
            </a:r>
          </a:p>
          <a:p>
            <a:pPr eaLnBrk="1" hangingPunct="1"/>
            <a:r>
              <a:rPr lang="cs-CZ" b="1" i="1" dirty="0" smtClean="0">
                <a:solidFill>
                  <a:srgbClr val="003300"/>
                </a:solidFill>
              </a:rPr>
              <a:t>stéla</a:t>
            </a:r>
            <a:r>
              <a:rPr lang="cs-CZ" b="1" i="1" dirty="0" smtClean="0"/>
              <a:t> </a:t>
            </a:r>
            <a:r>
              <a:rPr lang="cs-CZ" dirty="0" smtClean="0"/>
              <a:t>=</a:t>
            </a:r>
            <a:r>
              <a:rPr lang="cs-CZ" b="1" i="1" dirty="0" smtClean="0"/>
              <a:t> </a:t>
            </a:r>
            <a:r>
              <a:rPr lang="cs-CZ" dirty="0" smtClean="0"/>
              <a:t>kamenná deska</a:t>
            </a:r>
          </a:p>
        </p:txBody>
      </p:sp>
      <p:grpSp>
        <p:nvGrpSpPr>
          <p:cNvPr id="3" name="Group 2"/>
          <p:cNvGrpSpPr>
            <a:grpSpLocks/>
          </p:cNvGrpSpPr>
          <p:nvPr/>
        </p:nvGrpSpPr>
        <p:grpSpPr bwMode="auto">
          <a:xfrm>
            <a:off x="617274" y="963617"/>
            <a:ext cx="7924800" cy="5724525"/>
            <a:chOff x="469900" y="1068564"/>
            <a:chExt cx="7924800" cy="5725182"/>
          </a:xfrm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</p:grpSpPr>
        <p:pic>
          <p:nvPicPr>
            <p:cNvPr id="94217" name="Picture 9" descr="http://upload.wikimedia.org/wikipedia/commons/e/ea/Karnak_temple%2C_Gro%C3%9Fer_S%C3%A4ulensaal_9503.JPG?uselang=cs"/>
            <p:cNvPicPr>
              <a:picLocks noChangeAspect="1"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>
              <a:off x="469900" y="1068564"/>
              <a:ext cx="7924800" cy="5283806"/>
            </a:xfrm>
            <a:prstGeom prst="rect">
              <a:avLst/>
            </a:prstGeom>
            <a:ln>
              <a:noFill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p3d>
              <a:bevelT w="190500" h="38100"/>
            </a:sp3d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9" name="TextBox 8"/>
            <p:cNvSpPr txBox="1"/>
            <p:nvPr/>
          </p:nvSpPr>
          <p:spPr>
            <a:xfrm>
              <a:off x="2908300" y="6423816"/>
              <a:ext cx="4267200" cy="369930"/>
            </a:xfrm>
            <a:prstGeom prst="rect">
              <a:avLst/>
            </a:prstGeom>
            <a:noFill/>
            <a:ln>
              <a:noFill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p3d>
              <a:bevelT w="190500" h="38100"/>
            </a:sp3d>
          </p:spPr>
          <p:txBody>
            <a:bodyPr>
              <a:spAutoFit/>
            </a:bodyPr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cs-CZ" dirty="0">
                  <a:solidFill>
                    <a:srgbClr val="000000"/>
                  </a:solidFill>
                </a:rPr>
                <a:t>9. Reliéf z chrámu v </a:t>
              </a:r>
              <a:r>
                <a:rPr lang="cs-CZ" dirty="0" err="1">
                  <a:solidFill>
                    <a:srgbClr val="000000"/>
                  </a:solidFill>
                </a:rPr>
                <a:t>Karnaku</a:t>
              </a:r>
              <a:endParaRPr lang="cs-CZ" dirty="0">
                <a:solidFill>
                  <a:srgbClr val="000000"/>
                </a:solidFill>
              </a:endParaRPr>
            </a:p>
          </p:txBody>
        </p:sp>
      </p:grpSp>
      <p:grpSp>
        <p:nvGrpSpPr>
          <p:cNvPr id="4" name="Group 3"/>
          <p:cNvGrpSpPr>
            <a:grpSpLocks/>
          </p:cNvGrpSpPr>
          <p:nvPr/>
        </p:nvGrpSpPr>
        <p:grpSpPr bwMode="auto">
          <a:xfrm>
            <a:off x="5383215" y="2252665"/>
            <a:ext cx="3303587" cy="4435475"/>
            <a:chOff x="5029200" y="2286000"/>
            <a:chExt cx="3304195" cy="4435096"/>
          </a:xfrm>
        </p:grpSpPr>
        <p:pic>
          <p:nvPicPr>
            <p:cNvPr id="86027" name="Picture 11" descr="File:Demotisch.jpg"/>
            <p:cNvPicPr>
              <a:picLocks noChangeAspect="1" noChangeArrowheads="1"/>
            </p:cNvPicPr>
            <p:nvPr/>
          </p:nvPicPr>
          <p:blipFill>
            <a:blip r:embed="rId4"/>
            <a:srcRect/>
            <a:stretch>
              <a:fillRect/>
            </a:stretch>
          </p:blipFill>
          <p:spPr bwMode="auto">
            <a:xfrm>
              <a:off x="5029200" y="2286000"/>
              <a:ext cx="3304195" cy="4065240"/>
            </a:xfrm>
            <a:prstGeom prst="rect">
              <a:avLst/>
            </a:prstGeom>
            <a:noFill/>
            <a:effectLst>
              <a:outerShdw blurRad="76200" dir="18900000" sy="23000" kx="-1200000" algn="bl" rotWithShape="0">
                <a:prstClr val="black">
                  <a:alpha val="20000"/>
                </a:prst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1" name="TextBox 10"/>
            <p:cNvSpPr txBox="1"/>
            <p:nvPr/>
          </p:nvSpPr>
          <p:spPr>
            <a:xfrm>
              <a:off x="7698278" y="6351240"/>
              <a:ext cx="469986" cy="369856"/>
            </a:xfrm>
            <a:prstGeom prst="rect">
              <a:avLst/>
            </a:prstGeom>
            <a:noFill/>
          </p:spPr>
          <p:txBody>
            <a:bodyPr>
              <a:spAutoFit/>
            </a:bodyPr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cs-CZ" dirty="0">
                  <a:solidFill>
                    <a:srgbClr val="000000"/>
                  </a:solidFill>
                </a:rPr>
                <a:t>10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9147361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7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7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7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746" grpId="0" autoUpdateAnimBg="0"/>
      <p:bldP spid="31747" grpId="0" build="p" autoUpdateAnimBg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7" name="TextovéPole 5"/>
          <p:cNvSpPr txBox="1">
            <a:spLocks noChangeArrowheads="1"/>
          </p:cNvSpPr>
          <p:nvPr/>
        </p:nvSpPr>
        <p:spPr bwMode="auto">
          <a:xfrm>
            <a:off x="386461" y="1028700"/>
            <a:ext cx="7445022" cy="120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FontTx/>
              <a:buNone/>
              <a:defRPr/>
            </a:pPr>
            <a:r>
              <a:rPr lang="cs-CZ" sz="24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Perspektiva</a:t>
            </a:r>
            <a:r>
              <a:rPr lang="cs-CZ" sz="2400" b="1" dirty="0">
                <a:solidFill>
                  <a:srgbClr val="C00000"/>
                </a:solidFill>
              </a:rPr>
              <a:t>: </a:t>
            </a:r>
          </a:p>
          <a:p>
            <a:pPr marL="342900" indent="-342900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♦"/>
              <a:defRPr/>
            </a:pPr>
            <a:r>
              <a:rPr lang="cs-CZ" sz="2400" b="1" dirty="0">
                <a:solidFill>
                  <a:srgbClr val="285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Pásová perspektiva </a:t>
            </a:r>
            <a:r>
              <a:rPr lang="cs-CZ" sz="2400" dirty="0">
                <a:solidFill>
                  <a:srgbClr val="000000"/>
                </a:solidFill>
              </a:rPr>
              <a:t>- zobrazení v </a:t>
            </a:r>
            <a:r>
              <a:rPr lang="cs-CZ" sz="2400" dirty="0" smtClean="0">
                <a:solidFill>
                  <a:srgbClr val="000000"/>
                </a:solidFill>
              </a:rPr>
              <a:t>pásech</a:t>
            </a:r>
            <a:endParaRPr lang="cs-CZ" sz="2400" dirty="0">
              <a:solidFill>
                <a:srgbClr val="000000"/>
              </a:solidFill>
            </a:endParaRPr>
          </a:p>
          <a:p>
            <a:pPr marL="342900" indent="-342900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♦"/>
              <a:defRPr/>
            </a:pPr>
            <a:r>
              <a:rPr lang="cs-CZ" sz="2400" b="1" dirty="0">
                <a:solidFill>
                  <a:srgbClr val="285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Hieratická perspektiva</a:t>
            </a:r>
            <a:r>
              <a:rPr lang="cs-CZ" sz="2400" dirty="0">
                <a:solidFill>
                  <a:srgbClr val="285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dirty="0">
                <a:solidFill>
                  <a:srgbClr val="000000"/>
                </a:solidFill>
              </a:rPr>
              <a:t>- velikost podle postavení</a:t>
            </a:r>
          </a:p>
        </p:txBody>
      </p:sp>
      <p:sp>
        <p:nvSpPr>
          <p:cNvPr id="9" name="Title 1"/>
          <p:cNvSpPr txBox="1">
            <a:spLocks/>
          </p:cNvSpPr>
          <p:nvPr/>
        </p:nvSpPr>
        <p:spPr bwMode="auto">
          <a:xfrm>
            <a:off x="716053" y="199172"/>
            <a:ext cx="7696200" cy="1371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cs typeface="+mn-cs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cs typeface="+mn-cs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cs typeface="+mn-cs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cs typeface="+mn-cs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cs typeface="+mn-cs"/>
              </a:defRPr>
            </a:lvl9pPr>
          </a:lstStyle>
          <a:p>
            <a:pPr marL="0" indent="0">
              <a:buNone/>
              <a:defRPr/>
            </a:pPr>
            <a:r>
              <a:rPr lang="cs-CZ" sz="4000" kern="0" dirty="0">
                <a:solidFill>
                  <a:srgbClr val="66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Narmerova paleta - </a:t>
            </a:r>
            <a:r>
              <a:rPr lang="cs-CZ" kern="0" dirty="0">
                <a:solidFill>
                  <a:srgbClr val="000000"/>
                </a:solidFill>
              </a:rPr>
              <a:t>asi 3100 př. n. l.</a:t>
            </a:r>
          </a:p>
        </p:txBody>
      </p:sp>
      <p:grpSp>
        <p:nvGrpSpPr>
          <p:cNvPr id="7" name="Group 6"/>
          <p:cNvGrpSpPr/>
          <p:nvPr/>
        </p:nvGrpSpPr>
        <p:grpSpPr>
          <a:xfrm>
            <a:off x="1447802" y="2228850"/>
            <a:ext cx="6383681" cy="4465082"/>
            <a:chOff x="1447800" y="2228850"/>
            <a:chExt cx="6383681" cy="4465082"/>
          </a:xfrm>
        </p:grpSpPr>
        <p:pic>
          <p:nvPicPr>
            <p:cNvPr id="4" name="Picture 3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447800" y="2228850"/>
              <a:ext cx="6232703" cy="4409638"/>
            </a:xfrm>
            <a:prstGeom prst="rect">
              <a:avLst/>
            </a:prstGeom>
            <a:ln>
              <a:noFill/>
            </a:ln>
            <a:effectLst>
              <a:outerShdw blurRad="76200" dir="18900000" sy="23000" kx="-1200000" algn="bl" rotWithShape="0">
                <a:prstClr val="black">
                  <a:alpha val="20000"/>
                </a:prst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</p:pic>
        <p:sp>
          <p:nvSpPr>
            <p:cNvPr id="6" name="TextBox 5"/>
            <p:cNvSpPr txBox="1"/>
            <p:nvPr/>
          </p:nvSpPr>
          <p:spPr>
            <a:xfrm>
              <a:off x="7407454" y="6324600"/>
              <a:ext cx="424027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</a:pPr>
              <a:r>
                <a:rPr lang="cs-CZ" dirty="0">
                  <a:solidFill>
                    <a:srgbClr val="000000"/>
                  </a:solidFill>
                </a:rPr>
                <a:t>11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791577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034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2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1034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2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1034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3500"/>
                            </p:stCondLst>
                            <p:childTnLst>
                              <p:par>
                                <p:cTn id="22" presetID="2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1034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3427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124200" y="1447802"/>
            <a:ext cx="5562600" cy="4525963"/>
          </a:xfrm>
        </p:spPr>
        <p:txBody>
          <a:bodyPr/>
          <a:lstStyle/>
          <a:p>
            <a:pPr eaLnBrk="1" hangingPunct="1"/>
            <a:r>
              <a:rPr lang="cs-CZ" b="1" i="1" dirty="0" err="1" smtClean="0"/>
              <a:t>vešebty</a:t>
            </a:r>
            <a:r>
              <a:rPr lang="cs-CZ" b="1" i="1" dirty="0" smtClean="0"/>
              <a:t> </a:t>
            </a:r>
            <a:r>
              <a:rPr lang="cs-CZ" dirty="0" smtClean="0"/>
              <a:t>= malé drobné sošky</a:t>
            </a:r>
          </a:p>
          <a:p>
            <a:pPr lvl="1" eaLnBrk="1" hangingPunct="1"/>
            <a:r>
              <a:rPr lang="cs-CZ" dirty="0" smtClean="0"/>
              <a:t>modelované z hlíny nebo vyřezané ze dřeva</a:t>
            </a:r>
          </a:p>
          <a:p>
            <a:pPr lvl="1" eaLnBrk="1" hangingPunct="1"/>
            <a:r>
              <a:rPr lang="cs-CZ" dirty="0" smtClean="0"/>
              <a:t>mnohem realističtější</a:t>
            </a:r>
          </a:p>
          <a:p>
            <a:pPr eaLnBrk="1" hangingPunct="1"/>
            <a:endParaRPr lang="cs-CZ" b="1" i="1" dirty="0" smtClean="0"/>
          </a:p>
        </p:txBody>
      </p:sp>
      <p:sp>
        <p:nvSpPr>
          <p:cNvPr id="30722" name="Rectangle 2"/>
          <p:cNvSpPr>
            <a:spLocks noGrp="1" noChangeArrowheads="1"/>
          </p:cNvSpPr>
          <p:nvPr>
            <p:ph type="title"/>
          </p:nvPr>
        </p:nvSpPr>
        <p:spPr>
          <a:xfrm>
            <a:off x="880533" y="76200"/>
            <a:ext cx="8229600" cy="1143000"/>
          </a:xfrm>
        </p:spPr>
        <p:txBody>
          <a:bodyPr/>
          <a:lstStyle/>
          <a:p>
            <a:pPr eaLnBrk="1" hangingPunct="1">
              <a:defRPr/>
            </a:pPr>
            <a:r>
              <a:rPr lang="cs-CZ" sz="4800" dirty="0">
                <a:solidFill>
                  <a:srgbClr val="C00000"/>
                </a:solidFill>
              </a:rPr>
              <a:t>Lidové sochařství</a:t>
            </a:r>
          </a:p>
        </p:txBody>
      </p:sp>
      <p:grpSp>
        <p:nvGrpSpPr>
          <p:cNvPr id="3" name="Group 2"/>
          <p:cNvGrpSpPr>
            <a:grpSpLocks/>
          </p:cNvGrpSpPr>
          <p:nvPr/>
        </p:nvGrpSpPr>
        <p:grpSpPr bwMode="auto">
          <a:xfrm>
            <a:off x="2712155" y="2489729"/>
            <a:ext cx="5969000" cy="4195776"/>
            <a:chOff x="2590800" y="2556922"/>
            <a:chExt cx="5969000" cy="4195938"/>
          </a:xfrm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grpSpPr>
        <p:pic>
          <p:nvPicPr>
            <p:cNvPr id="91142" name="Picture 6" descr="http://historyofart.cz/var/albums/Starov%C4%9Bk%C3%BD-Egypt/Model%20p%C5%99ehl%C3%ADdky%20dobytka.jpg?m=1354227259"/>
            <p:cNvPicPr>
              <a:picLocks noChangeAspect="1"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>
              <a:off x="2590800" y="2556922"/>
              <a:ext cx="5969000" cy="3789508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96265" name="Rectangle 1"/>
            <p:cNvSpPr>
              <a:spLocks noChangeArrowheads="1"/>
            </p:cNvSpPr>
            <p:nvPr/>
          </p:nvSpPr>
          <p:spPr bwMode="auto">
            <a:xfrm>
              <a:off x="4114800" y="6383514"/>
              <a:ext cx="3070071" cy="36934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 b="1">
                  <a:solidFill>
                    <a:schemeClr val="tx1"/>
                  </a:solidFill>
                  <a:latin typeface="Copperplate Gothic Bold" panose="020E0705020206020404" pitchFamily="34" charset="0"/>
                  <a:cs typeface="Arial" panose="020B0604020202020204" pitchFamily="34" charset="0"/>
                </a:defRPr>
              </a:lvl1pPr>
              <a:lvl2pPr marL="742950" indent="-285750">
                <a:defRPr b="1">
                  <a:solidFill>
                    <a:schemeClr val="tx1"/>
                  </a:solidFill>
                  <a:latin typeface="Copperplate Gothic Bold" panose="020E0705020206020404" pitchFamily="34" charset="0"/>
                  <a:cs typeface="Arial" panose="020B0604020202020204" pitchFamily="34" charset="0"/>
                </a:defRPr>
              </a:lvl2pPr>
              <a:lvl3pPr marL="1143000" indent="-228600">
                <a:defRPr b="1">
                  <a:solidFill>
                    <a:schemeClr val="tx1"/>
                  </a:solidFill>
                  <a:latin typeface="Copperplate Gothic Bold" panose="020E0705020206020404" pitchFamily="34" charset="0"/>
                  <a:cs typeface="Arial" panose="020B0604020202020204" pitchFamily="34" charset="0"/>
                </a:defRPr>
              </a:lvl3pPr>
              <a:lvl4pPr marL="1600200" indent="-228600">
                <a:defRPr b="1">
                  <a:solidFill>
                    <a:schemeClr val="tx1"/>
                  </a:solidFill>
                  <a:latin typeface="Copperplate Gothic Bold" panose="020E0705020206020404" pitchFamily="34" charset="0"/>
                  <a:cs typeface="Arial" panose="020B0604020202020204" pitchFamily="34" charset="0"/>
                </a:defRPr>
              </a:lvl4pPr>
              <a:lvl5pPr marL="2057400" indent="-228600">
                <a:defRPr b="1">
                  <a:solidFill>
                    <a:schemeClr val="tx1"/>
                  </a:solidFill>
                  <a:latin typeface="Copperplate Gothic Bold" panose="020E07050202060204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Copperplate Gothic Bold" panose="020E07050202060204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Copperplate Gothic Bold" panose="020E07050202060204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Copperplate Gothic Bold" panose="020E07050202060204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Copperplate Gothic Bold" panose="020E0705020206020404" pitchFamily="34" charset="0"/>
                  <a:cs typeface="Arial" panose="020B0604020202020204" pitchFamily="34" charset="0"/>
                </a:defRPr>
              </a:lvl9pPr>
            </a:lstStyle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cs-CZ" b="0" dirty="0">
                  <a:solidFill>
                    <a:srgbClr val="000000"/>
                  </a:solidFill>
                  <a:latin typeface="Lucida Grande"/>
                </a:rPr>
                <a:t>13. Model přehlídky dobytka</a:t>
              </a:r>
            </a:p>
          </p:txBody>
        </p:sp>
      </p:grpSp>
      <p:grpSp>
        <p:nvGrpSpPr>
          <p:cNvPr id="4" name="Group 3"/>
          <p:cNvGrpSpPr>
            <a:grpSpLocks/>
          </p:cNvGrpSpPr>
          <p:nvPr/>
        </p:nvGrpSpPr>
        <p:grpSpPr bwMode="auto">
          <a:xfrm>
            <a:off x="263878" y="399548"/>
            <a:ext cx="2019300" cy="6169025"/>
            <a:chOff x="444500" y="457200"/>
            <a:chExt cx="2019300" cy="6169396"/>
          </a:xfrm>
        </p:grpSpPr>
        <p:pic>
          <p:nvPicPr>
            <p:cNvPr id="91144" name="Picture 8" descr="http://upload.wikimedia.org/wikipedia/commons/0/0e/Shawabti_of_Lady_Sati.jpg"/>
            <p:cNvPicPr>
              <a:picLocks noChangeAspect="1" noChangeArrowheads="1"/>
            </p:cNvPicPr>
            <p:nvPr/>
          </p:nvPicPr>
          <p:blipFill>
            <a:blip r:embed="rId4"/>
            <a:srcRect/>
            <a:stretch>
              <a:fillRect/>
            </a:stretch>
          </p:blipFill>
          <p:spPr bwMode="auto">
            <a:xfrm>
              <a:off x="444500" y="457200"/>
              <a:ext cx="2019300" cy="6169396"/>
            </a:xfrm>
            <a:prstGeom prst="rect">
              <a:avLst/>
            </a:prstGeom>
            <a:noFill/>
            <a:effectLst>
              <a:outerShdw blurRad="76200" dir="18900000" sy="23000" kx="-1200000" algn="bl" rotWithShape="0">
                <a:prstClr val="black">
                  <a:alpha val="20000"/>
                </a:prst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0" name="TextBox 9"/>
            <p:cNvSpPr txBox="1"/>
            <p:nvPr/>
          </p:nvSpPr>
          <p:spPr>
            <a:xfrm>
              <a:off x="1993900" y="6256687"/>
              <a:ext cx="469900" cy="369909"/>
            </a:xfrm>
            <a:prstGeom prst="rect">
              <a:avLst/>
            </a:prstGeom>
            <a:noFill/>
          </p:spPr>
          <p:txBody>
            <a:bodyPr>
              <a:spAutoFit/>
            </a:bodyPr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cs-CZ" dirty="0">
                  <a:solidFill>
                    <a:srgbClr val="000000"/>
                  </a:solidFill>
                </a:rPr>
                <a:t>12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6114616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500"/>
                            </p:stCondLst>
                            <p:childTnLst>
                              <p:par>
                                <p:cTn id="13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500"/>
                            </p:stCondLst>
                            <p:childTnLst>
                              <p:par>
                                <p:cTn id="16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23" grpId="0" uiExpand="1" build="p" autoUpdateAnimBg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06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Egyptská kuchyň</a:t>
            </a:r>
          </a:p>
        </p:txBody>
      </p:sp>
      <p:grpSp>
        <p:nvGrpSpPr>
          <p:cNvPr id="4" name="Group 3"/>
          <p:cNvGrpSpPr>
            <a:grpSpLocks/>
          </p:cNvGrpSpPr>
          <p:nvPr/>
        </p:nvGrpSpPr>
        <p:grpSpPr bwMode="auto">
          <a:xfrm>
            <a:off x="1143002" y="1417638"/>
            <a:ext cx="6875463" cy="4818062"/>
            <a:chOff x="1143000" y="1417638"/>
            <a:chExt cx="6875679" cy="4817635"/>
          </a:xfrm>
        </p:grpSpPr>
        <p:pic>
          <p:nvPicPr>
            <p:cNvPr id="92165" name="Picture 5" descr="http://upload.wikimedia.org/wikipedia/commons/3/34/Egyptian_kitchen_Berlin_1.jpg"/>
            <p:cNvPicPr>
              <a:picLocks noChangeAspect="1"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>
              <a:off x="1143000" y="1417638"/>
              <a:ext cx="6875679" cy="4817635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7" name="TextBox 6"/>
            <p:cNvSpPr txBox="1"/>
            <p:nvPr/>
          </p:nvSpPr>
          <p:spPr>
            <a:xfrm>
              <a:off x="7548764" y="5860656"/>
              <a:ext cx="469915" cy="368267"/>
            </a:xfrm>
            <a:prstGeom prst="rect">
              <a:avLst/>
            </a:prstGeom>
            <a:noFill/>
          </p:spPr>
          <p:txBody>
            <a:bodyPr>
              <a:spAutoFit/>
            </a:bodyPr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cs-CZ" dirty="0">
                  <a:solidFill>
                    <a:srgbClr val="000000"/>
                  </a:solidFill>
                </a:rPr>
                <a:t>14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9272706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4" name="Rectangle 6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>
                <a:solidFill>
                  <a:srgbClr val="336600"/>
                </a:solidFill>
              </a:rPr>
              <a:t>Poznámka</a:t>
            </a:r>
          </a:p>
        </p:txBody>
      </p:sp>
      <p:sp>
        <p:nvSpPr>
          <p:cNvPr id="63496" name="Rectangle 8"/>
          <p:cNvSpPr>
            <a:spLocks noGrp="1" noChangeArrowheads="1"/>
          </p:cNvSpPr>
          <p:nvPr>
            <p:ph type="body" sz="half" idx="2"/>
          </p:nvPr>
        </p:nvSpPr>
        <p:spPr>
          <a:xfrm>
            <a:off x="3581400" y="1600200"/>
            <a:ext cx="5105400" cy="4953000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cs-CZ" sz="2400" dirty="0"/>
              <a:t>Nová říše – 14. stol. – </a:t>
            </a:r>
            <a:r>
              <a:rPr lang="cs-CZ" sz="2400" b="1" i="1" dirty="0"/>
              <a:t>Amenhotep IV.</a:t>
            </a:r>
          </a:p>
          <a:p>
            <a:pPr eaLnBrk="1" hangingPunct="1">
              <a:lnSpc>
                <a:spcPct val="80000"/>
              </a:lnSpc>
            </a:pPr>
            <a:r>
              <a:rPr lang="cs-CZ" sz="2400" dirty="0"/>
              <a:t>politická, náboženská i umělecká revoluce</a:t>
            </a:r>
          </a:p>
          <a:p>
            <a:pPr eaLnBrk="1" hangingPunct="1">
              <a:lnSpc>
                <a:spcPct val="80000"/>
              </a:lnSpc>
            </a:pPr>
            <a:r>
              <a:rPr lang="cs-CZ" sz="2400" dirty="0"/>
              <a:t>bůh slunce </a:t>
            </a:r>
            <a:r>
              <a:rPr lang="cs-CZ" sz="2400" dirty="0" err="1"/>
              <a:t>Amon</a:t>
            </a:r>
            <a:r>
              <a:rPr lang="cs-CZ" sz="2400" dirty="0"/>
              <a:t> → </a:t>
            </a:r>
            <a:r>
              <a:rPr lang="cs-CZ" sz="2400" dirty="0" err="1"/>
              <a:t>Aton</a:t>
            </a:r>
            <a:r>
              <a:rPr lang="cs-CZ" sz="2400" dirty="0"/>
              <a:t> → </a:t>
            </a:r>
            <a:r>
              <a:rPr lang="cs-CZ" sz="2400" b="1" i="1" dirty="0" err="1"/>
              <a:t>Achnaton</a:t>
            </a:r>
            <a:endParaRPr lang="cs-CZ" sz="2400" b="1" i="1" dirty="0"/>
          </a:p>
          <a:p>
            <a:pPr eaLnBrk="1" hangingPunct="1">
              <a:lnSpc>
                <a:spcPct val="80000"/>
              </a:lnSpc>
            </a:pPr>
            <a:r>
              <a:rPr lang="cs-CZ" sz="2400" dirty="0"/>
              <a:t>nové hl. město </a:t>
            </a:r>
            <a:r>
              <a:rPr lang="cs-CZ" sz="2400" dirty="0" err="1"/>
              <a:t>Achetaton</a:t>
            </a:r>
            <a:endParaRPr lang="cs-CZ" sz="2400" dirty="0"/>
          </a:p>
          <a:p>
            <a:pPr marL="457200" lvl="1" indent="0" eaLnBrk="1" hangingPunct="1">
              <a:lnSpc>
                <a:spcPct val="80000"/>
              </a:lnSpc>
              <a:buNone/>
            </a:pPr>
            <a:r>
              <a:rPr lang="cs-CZ" sz="2000" dirty="0"/>
              <a:t>= El </a:t>
            </a:r>
            <a:r>
              <a:rPr lang="cs-CZ" sz="2000" dirty="0" err="1"/>
              <a:t>Amarna</a:t>
            </a:r>
            <a:endParaRPr lang="cs-CZ" sz="2000" dirty="0"/>
          </a:p>
          <a:p>
            <a:pPr eaLnBrk="1" hangingPunct="1">
              <a:lnSpc>
                <a:spcPct val="80000"/>
              </a:lnSpc>
            </a:pPr>
            <a:r>
              <a:rPr lang="cs-CZ" sz="2400" dirty="0"/>
              <a:t>požadavek realistického zobrazení v umění – se všemi nedostatky</a:t>
            </a:r>
          </a:p>
          <a:p>
            <a:pPr lvl="1" eaLnBrk="1" hangingPunct="1">
              <a:lnSpc>
                <a:spcPct val="80000"/>
              </a:lnSpc>
            </a:pPr>
            <a:r>
              <a:rPr lang="cs-CZ" sz="2000" dirty="0"/>
              <a:t>mírumilovné náměty z rodinného života</a:t>
            </a:r>
          </a:p>
        </p:txBody>
      </p:sp>
      <p:grpSp>
        <p:nvGrpSpPr>
          <p:cNvPr id="2" name="Group 1"/>
          <p:cNvGrpSpPr>
            <a:grpSpLocks/>
          </p:cNvGrpSpPr>
          <p:nvPr/>
        </p:nvGrpSpPr>
        <p:grpSpPr bwMode="auto">
          <a:xfrm>
            <a:off x="462846" y="611341"/>
            <a:ext cx="2993427" cy="5635318"/>
            <a:chOff x="685800" y="533400"/>
            <a:chExt cx="1906411" cy="4137557"/>
          </a:xfrm>
        </p:grpSpPr>
        <p:pic>
          <p:nvPicPr>
            <p:cNvPr id="90118" name="Picture 6" descr="File:Burger Akhenaten.jpg"/>
            <p:cNvPicPr>
              <a:picLocks noChangeAspect="1" noChangeArrowheads="1"/>
            </p:cNvPicPr>
            <p:nvPr/>
          </p:nvPicPr>
          <p:blipFill>
            <a:blip r:embed="rId2"/>
            <a:srcRect/>
            <a:stretch>
              <a:fillRect/>
            </a:stretch>
          </p:blipFill>
          <p:spPr bwMode="auto">
            <a:xfrm>
              <a:off x="685800" y="533400"/>
              <a:ext cx="1752600" cy="4137557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" name="TextBox 5"/>
            <p:cNvSpPr txBox="1"/>
            <p:nvPr/>
          </p:nvSpPr>
          <p:spPr>
            <a:xfrm>
              <a:off x="2122311" y="4301022"/>
              <a:ext cx="469900" cy="271171"/>
            </a:xfrm>
            <a:prstGeom prst="rect">
              <a:avLst/>
            </a:prstGeom>
            <a:noFill/>
          </p:spPr>
          <p:txBody>
            <a:bodyPr>
              <a:spAutoFit/>
            </a:bodyPr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cs-CZ" dirty="0">
                  <a:solidFill>
                    <a:srgbClr val="000000"/>
                  </a:solidFill>
                </a:rPr>
                <a:t>16</a:t>
              </a:r>
            </a:p>
          </p:txBody>
        </p:sp>
      </p:grpSp>
      <p:grpSp>
        <p:nvGrpSpPr>
          <p:cNvPr id="3" name="Group 2"/>
          <p:cNvGrpSpPr>
            <a:grpSpLocks/>
          </p:cNvGrpSpPr>
          <p:nvPr/>
        </p:nvGrpSpPr>
        <p:grpSpPr bwMode="auto">
          <a:xfrm>
            <a:off x="259077" y="1600199"/>
            <a:ext cx="3314792" cy="4514854"/>
            <a:chOff x="1421493" y="3666899"/>
            <a:chExt cx="2080986" cy="2900957"/>
          </a:xfrm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</p:grpSpPr>
        <p:pic>
          <p:nvPicPr>
            <p:cNvPr id="90120" name="Picture 8" descr="http://upload.wikimedia.org/wikipedia/commons/5/55/ReliefPortraitOfAkhenaten01.png"/>
            <p:cNvPicPr>
              <a:picLocks noChangeAspect="1"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>
              <a:off x="1421493" y="3666899"/>
              <a:ext cx="2080986" cy="2897187"/>
            </a:xfrm>
            <a:prstGeom prst="rect">
              <a:avLst/>
            </a:prstGeom>
            <a:ln>
              <a:noFill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p3d>
              <a:bevelT w="190500" h="38100"/>
            </a:sp3d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9" name="TextBox 8"/>
            <p:cNvSpPr txBox="1"/>
            <p:nvPr/>
          </p:nvSpPr>
          <p:spPr>
            <a:xfrm>
              <a:off x="3213951" y="6330547"/>
              <a:ext cx="283998" cy="237309"/>
            </a:xfrm>
            <a:prstGeom prst="rect">
              <a:avLst/>
            </a:prstGeom>
            <a:noFill/>
            <a:ln>
              <a:noFill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p3d>
              <a:bevelT w="190500" h="38100"/>
            </a:sp3d>
          </p:spPr>
          <p:txBody>
            <a:bodyPr wrap="square">
              <a:spAutoFit/>
            </a:bodyPr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cs-CZ" dirty="0">
                  <a:solidFill>
                    <a:srgbClr val="000000"/>
                  </a:solidFill>
                </a:rPr>
                <a:t>17</a:t>
              </a:r>
            </a:p>
          </p:txBody>
        </p:sp>
      </p:grpSp>
      <p:grpSp>
        <p:nvGrpSpPr>
          <p:cNvPr id="7" name="Group 6"/>
          <p:cNvGrpSpPr/>
          <p:nvPr/>
        </p:nvGrpSpPr>
        <p:grpSpPr>
          <a:xfrm>
            <a:off x="4648202" y="57767"/>
            <a:ext cx="4466803" cy="2056960"/>
            <a:chOff x="4648200" y="57767"/>
            <a:chExt cx="4466803" cy="2056960"/>
          </a:xfrm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</p:grpSpPr>
        <p:pic>
          <p:nvPicPr>
            <p:cNvPr id="5" name="Picture 4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4648200" y="268994"/>
              <a:ext cx="4350140" cy="1845733"/>
            </a:xfrm>
            <a:prstGeom prst="rect">
              <a:avLst/>
            </a:prstGeom>
            <a:ln>
              <a:noFill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p3d>
              <a:bevelT w="190500" h="38100"/>
            </a:sp3d>
          </p:spPr>
        </p:pic>
        <p:sp>
          <p:nvSpPr>
            <p:cNvPr id="13" name="TextBox 12"/>
            <p:cNvSpPr txBox="1"/>
            <p:nvPr/>
          </p:nvSpPr>
          <p:spPr bwMode="auto">
            <a:xfrm>
              <a:off x="8643516" y="57767"/>
              <a:ext cx="471487" cy="369887"/>
            </a:xfrm>
            <a:prstGeom prst="rect">
              <a:avLst/>
            </a:prstGeom>
            <a:noFill/>
            <a:ln>
              <a:noFill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p3d>
              <a:bevelT w="190500" h="38100"/>
            </a:sp3d>
          </p:spPr>
          <p:txBody>
            <a:bodyPr>
              <a:spAutoFit/>
            </a:bodyPr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cs-CZ" dirty="0">
                  <a:solidFill>
                    <a:srgbClr val="000000"/>
                  </a:solidFill>
                </a:rPr>
                <a:t>15</a:t>
              </a:r>
            </a:p>
          </p:txBody>
        </p:sp>
      </p:grpSp>
      <p:grpSp>
        <p:nvGrpSpPr>
          <p:cNvPr id="15" name="Group 14"/>
          <p:cNvGrpSpPr/>
          <p:nvPr/>
        </p:nvGrpSpPr>
        <p:grpSpPr>
          <a:xfrm>
            <a:off x="4153573" y="1102531"/>
            <a:ext cx="4732043" cy="5755469"/>
            <a:chOff x="-1344779" y="2206875"/>
            <a:chExt cx="4732043" cy="5755469"/>
          </a:xfrm>
        </p:grpSpPr>
        <p:pic>
          <p:nvPicPr>
            <p:cNvPr id="16" name="Picture 11" descr="Soubor:Aten disk.jpg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-1344779" y="2206875"/>
              <a:ext cx="4603995" cy="514412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7" name="Rectangle 16"/>
            <p:cNvSpPr/>
            <p:nvPr/>
          </p:nvSpPr>
          <p:spPr>
            <a:xfrm>
              <a:off x="-1184736" y="7316013"/>
              <a:ext cx="4572000" cy="646331"/>
            </a:xfrm>
            <a:prstGeom prst="rect">
              <a:avLst/>
            </a:prstGeom>
          </p:spPr>
          <p:txBody>
            <a:bodyPr>
              <a:spAutoFit/>
            </a:bodyPr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</a:pPr>
              <a:r>
                <a:rPr lang="cs-CZ" dirty="0">
                  <a:solidFill>
                    <a:srgbClr val="000000"/>
                  </a:solidFill>
                </a:rPr>
                <a:t>18. Achetatonská královská rodina </a:t>
              </a:r>
              <a:r>
                <a:rPr lang="cs-CZ" dirty="0" smtClean="0">
                  <a:solidFill>
                    <a:srgbClr val="000000"/>
                  </a:solidFill>
                </a:rPr>
                <a:t>uctívá boha</a:t>
              </a:r>
              <a:r>
                <a:rPr lang="cs-CZ" dirty="0">
                  <a:solidFill>
                    <a:srgbClr val="000000"/>
                  </a:solidFill>
                </a:rPr>
                <a:t> Atona v podobě sluneční koule</a:t>
              </a:r>
              <a:endParaRPr lang="cs-CZ" dirty="0">
                <a:solidFill>
                  <a:srgbClr val="000000"/>
                </a:solidFill>
                <a:latin typeface="Copperplate Gothic Bold" panose="020E0705020206020404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917788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349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1500"/>
                            </p:stCondLst>
                            <p:childTnLst>
                              <p:par>
                                <p:cTn id="8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"/>
                            </p:stCondLst>
                            <p:childTnLst>
                              <p:par>
                                <p:cTn id="12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349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500"/>
                            </p:stCondLst>
                            <p:childTnLst>
                              <p:par>
                                <p:cTn id="15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349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0"/>
                            </p:stCondLst>
                            <p:childTnLst>
                              <p:par>
                                <p:cTn id="18" presetID="10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6500"/>
                            </p:stCondLst>
                            <p:childTnLst>
                              <p:par>
                                <p:cTn id="22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349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7500"/>
                            </p:stCondLst>
                            <p:childTnLst>
                              <p:par>
                                <p:cTn id="25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349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8500"/>
                            </p:stCondLst>
                            <p:childTnLst>
                              <p:par>
                                <p:cTn id="2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349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349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496" grpId="0" uiExpand="1" build="p" autoUpdateAnimBg="0" advAuto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1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it-IT" smtClean="0"/>
              <a:t>Achnaton a Nefertiti s dětmi</a:t>
            </a:r>
            <a:endParaRPr lang="cs-CZ" smtClean="0"/>
          </a:p>
        </p:txBody>
      </p:sp>
      <p:grpSp>
        <p:nvGrpSpPr>
          <p:cNvPr id="3" name="Group 2"/>
          <p:cNvGrpSpPr>
            <a:grpSpLocks/>
          </p:cNvGrpSpPr>
          <p:nvPr/>
        </p:nvGrpSpPr>
        <p:grpSpPr bwMode="auto">
          <a:xfrm>
            <a:off x="1184277" y="1417638"/>
            <a:ext cx="6816725" cy="5111750"/>
            <a:chOff x="1184276" y="1417638"/>
            <a:chExt cx="6816724" cy="5112543"/>
          </a:xfrm>
        </p:grpSpPr>
        <p:pic>
          <p:nvPicPr>
            <p:cNvPr id="180226" name="Picture 2" descr="http://upload.wikimedia.org/wikipedia/commons/4/47/Akhenaten%2C_Nefertiti_and_their_children.jpg"/>
            <p:cNvPicPr>
              <a:picLocks noChangeAspect="1" noChangeArrowheads="1"/>
            </p:cNvPicPr>
            <p:nvPr/>
          </p:nvPicPr>
          <p:blipFill>
            <a:blip r:embed="rId2"/>
            <a:srcRect/>
            <a:stretch>
              <a:fillRect/>
            </a:stretch>
          </p:blipFill>
          <p:spPr bwMode="auto">
            <a:xfrm>
              <a:off x="1184276" y="1417638"/>
              <a:ext cx="6816724" cy="5112543"/>
            </a:xfrm>
            <a:prstGeom prst="rect">
              <a:avLst/>
            </a:prstGeom>
            <a:ln>
              <a:noFill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Box 3"/>
            <p:cNvSpPr txBox="1"/>
            <p:nvPr/>
          </p:nvSpPr>
          <p:spPr>
            <a:xfrm>
              <a:off x="7531100" y="6107840"/>
              <a:ext cx="469900" cy="369389"/>
            </a:xfrm>
            <a:prstGeom prst="rect">
              <a:avLst/>
            </a:prstGeom>
            <a:noFill/>
          </p:spPr>
          <p:txBody>
            <a:bodyPr>
              <a:spAutoFit/>
            </a:bodyPr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cs-CZ" dirty="0">
                  <a:solidFill>
                    <a:srgbClr val="000000"/>
                  </a:solidFill>
                </a:rPr>
                <a:t>19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5231871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4"/>
          <p:cNvSpPr>
            <a:spLocks noGrp="1" noChangeArrowheads="1"/>
          </p:cNvSpPr>
          <p:nvPr>
            <p:ph type="title"/>
          </p:nvPr>
        </p:nvSpPr>
        <p:spPr>
          <a:xfrm>
            <a:off x="457200" y="2133600"/>
            <a:ext cx="8229600" cy="1143000"/>
          </a:xfrm>
        </p:spPr>
        <p:txBody>
          <a:bodyPr/>
          <a:lstStyle/>
          <a:p>
            <a:pPr eaLnBrk="1" hangingPunct="1">
              <a:defRPr/>
            </a:pPr>
            <a:r>
              <a:rPr lang="cs-CZ" sz="6000" dirty="0" smtClean="0">
                <a:solidFill>
                  <a:srgbClr val="002060"/>
                </a:solidFill>
                <a:latin typeface="Elephant" panose="02020904090505020303" pitchFamily="18" charset="0"/>
              </a:rPr>
              <a:t>KONEC</a:t>
            </a:r>
          </a:p>
        </p:txBody>
      </p:sp>
      <p:grpSp>
        <p:nvGrpSpPr>
          <p:cNvPr id="3" name="Group 2"/>
          <p:cNvGrpSpPr>
            <a:grpSpLocks/>
          </p:cNvGrpSpPr>
          <p:nvPr/>
        </p:nvGrpSpPr>
        <p:grpSpPr bwMode="auto">
          <a:xfrm>
            <a:off x="766763" y="3276601"/>
            <a:ext cx="7610475" cy="841175"/>
            <a:chOff x="766763" y="3276600"/>
            <a:chExt cx="7610475" cy="840657"/>
          </a:xfrm>
        </p:grpSpPr>
        <p:pic>
          <p:nvPicPr>
            <p:cNvPr id="34820" name="Picture 4" descr="Soubor:Ancient Egypt Wings.sv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66763" y="3276600"/>
              <a:ext cx="7610475" cy="82867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" name="TextBox 1"/>
            <p:cNvSpPr txBox="1"/>
            <p:nvPr/>
          </p:nvSpPr>
          <p:spPr>
            <a:xfrm>
              <a:off x="7924800" y="3809670"/>
              <a:ext cx="383438" cy="307587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cs-CZ" sz="1400" dirty="0" smtClean="0"/>
                <a:t>20</a:t>
              </a:r>
              <a:endParaRPr lang="cs-CZ" b="0" dirty="0">
                <a:latin typeface="+mn-lt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9837322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22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0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0" dur="5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11" dur="5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12" dur="5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13" dur="5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0" grpId="0"/>
      <p:bldP spid="12290" grpId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34" name="Title 3"/>
          <p:cNvSpPr>
            <a:spLocks noGrp="1"/>
          </p:cNvSpPr>
          <p:nvPr>
            <p:ph type="title"/>
          </p:nvPr>
        </p:nvSpPr>
        <p:spPr>
          <a:xfrm>
            <a:off x="457200" y="228602"/>
            <a:ext cx="8229600" cy="639763"/>
          </a:xfrm>
        </p:spPr>
        <p:txBody>
          <a:bodyPr/>
          <a:lstStyle/>
          <a:p>
            <a:r>
              <a:rPr lang="cs-CZ" smtClean="0"/>
              <a:t>Citace:</a:t>
            </a:r>
          </a:p>
        </p:txBody>
      </p:sp>
      <p:sp>
        <p:nvSpPr>
          <p:cNvPr id="95235" name="Content Placeholder 4"/>
          <p:cNvSpPr>
            <a:spLocks noGrp="1"/>
          </p:cNvSpPr>
          <p:nvPr>
            <p:ph idx="1"/>
          </p:nvPr>
        </p:nvSpPr>
        <p:spPr>
          <a:xfrm>
            <a:off x="304800" y="838200"/>
            <a:ext cx="8534400" cy="5562600"/>
          </a:xfrm>
        </p:spPr>
        <p:txBody>
          <a:bodyPr/>
          <a:lstStyle/>
          <a:p>
            <a:pPr>
              <a:buFontTx/>
              <a:buAutoNum type="arabicPeriod"/>
            </a:pPr>
            <a:r>
              <a:rPr lang="cs-CZ" b="1" dirty="0" smtClean="0"/>
              <a:t>Ramesse II.: </a:t>
            </a:r>
            <a:r>
              <a:rPr lang="pl-PL" dirty="0" smtClean="0"/>
              <a:t>ROYAN, Jorge. </a:t>
            </a:r>
            <a:r>
              <a:rPr lang="pl-PL" i="1" dirty="0" smtClean="0"/>
              <a:t>http://commons.wikimedia.org/</a:t>
            </a:r>
            <a:r>
              <a:rPr lang="pl-PL" dirty="0" smtClean="0"/>
              <a:t> [online]. [cit. 20.3.2013]. Dostupný pod licencí public domain na WWW: </a:t>
            </a:r>
            <a:r>
              <a:rPr lang="pl-PL" dirty="0" smtClean="0">
                <a:hlinkClick r:id="rId2"/>
              </a:rPr>
              <a:t>http://commons.wikimedia.org/wiki/File:London_-_British_Museum_-_2258.jpg</a:t>
            </a:r>
            <a:endParaRPr lang="pl-PL" dirty="0" smtClean="0"/>
          </a:p>
          <a:p>
            <a:pPr>
              <a:buFontTx/>
              <a:buAutoNum type="arabicPeriod"/>
            </a:pPr>
            <a:r>
              <a:rPr lang="cs-CZ" b="1" dirty="0" err="1" smtClean="0"/>
              <a:t>Thutmose</a:t>
            </a:r>
            <a:r>
              <a:rPr lang="cs-CZ" b="1" dirty="0" smtClean="0"/>
              <a:t> III.: </a:t>
            </a:r>
            <a:r>
              <a:rPr lang="cs-CZ" dirty="0" smtClean="0"/>
              <a:t>TUTHMOSISIII.JPG: EN:USER:CHIPDAWES. </a:t>
            </a:r>
            <a:r>
              <a:rPr lang="cs-CZ" i="1" dirty="0" smtClean="0"/>
              <a:t>http://cs.wikipedia.org</a:t>
            </a:r>
            <a:r>
              <a:rPr lang="cs-CZ" dirty="0" smtClean="0"/>
              <a:t> [online]. [cit. 20.3.2013]. Dostupný pod licencí public domain na WWW: </a:t>
            </a:r>
            <a:r>
              <a:rPr lang="cs-CZ" dirty="0" smtClean="0">
                <a:hlinkClick r:id="rId3"/>
              </a:rPr>
              <a:t>http://cs.wikipedia.org/wiki/Soubor:TuthmosisIII-2.JPG</a:t>
            </a:r>
            <a:endParaRPr lang="cs-CZ" dirty="0" smtClean="0"/>
          </a:p>
          <a:p>
            <a:pPr>
              <a:buFontTx/>
              <a:buAutoNum type="arabicPeriod"/>
            </a:pPr>
            <a:r>
              <a:rPr lang="it-IT" b="1" dirty="0" smtClean="0"/>
              <a:t>Busta královny Nefertiti v Berlíně</a:t>
            </a:r>
            <a:r>
              <a:rPr lang="cs-CZ" b="1" dirty="0" smtClean="0"/>
              <a:t>: </a:t>
            </a:r>
            <a:r>
              <a:rPr lang="cs-CZ" dirty="0" smtClean="0"/>
              <a:t>PIKART, Philip. </a:t>
            </a:r>
            <a:r>
              <a:rPr lang="cs-CZ" i="1" dirty="0" smtClean="0"/>
              <a:t>http://commons.wikimedia.org/</a:t>
            </a:r>
            <a:r>
              <a:rPr lang="cs-CZ" dirty="0" smtClean="0"/>
              <a:t> [online]. [cit. 20.3.2013]. Dostupný pod licencí Creative Commons </a:t>
            </a:r>
            <a:r>
              <a:rPr lang="cs-CZ" dirty="0" err="1" smtClean="0"/>
              <a:t>Attribution-Share</a:t>
            </a:r>
            <a:r>
              <a:rPr lang="cs-CZ" dirty="0" smtClean="0"/>
              <a:t> </a:t>
            </a:r>
            <a:r>
              <a:rPr lang="cs-CZ" dirty="0" err="1" smtClean="0"/>
              <a:t>Alike</a:t>
            </a:r>
            <a:r>
              <a:rPr lang="cs-CZ" dirty="0" smtClean="0"/>
              <a:t> 3.0 na WWW: </a:t>
            </a:r>
            <a:r>
              <a:rPr lang="cs-CZ" dirty="0" smtClean="0">
                <a:hlinkClick r:id="rId4"/>
              </a:rPr>
              <a:t>http://commons.wikimedia.org/wiki/File:Nofretete_Neues_Museum.jpg?uselang=cs</a:t>
            </a:r>
            <a:endParaRPr lang="it-IT" b="1" dirty="0" smtClean="0"/>
          </a:p>
          <a:p>
            <a:pPr>
              <a:buFontTx/>
              <a:buAutoNum type="arabicPeriod"/>
            </a:pPr>
            <a:r>
              <a:rPr lang="cs-CZ" b="1" dirty="0" smtClean="0"/>
              <a:t>Sfinga – detail: </a:t>
            </a:r>
            <a:r>
              <a:rPr lang="cs-CZ" dirty="0" smtClean="0"/>
              <a:t>TAUSCH, Olaf. </a:t>
            </a:r>
            <a:r>
              <a:rPr lang="cs-CZ" i="1" dirty="0" smtClean="0"/>
              <a:t>http://commons.wikimedia.org</a:t>
            </a:r>
            <a:r>
              <a:rPr lang="cs-CZ" dirty="0" smtClean="0"/>
              <a:t> [online]. [cit. 20.3.2013]. Dostupný pod licencí Creative Commons </a:t>
            </a:r>
            <a:r>
              <a:rPr lang="cs-CZ" dirty="0" err="1" smtClean="0"/>
              <a:t>Attribution-Share</a:t>
            </a:r>
            <a:r>
              <a:rPr lang="cs-CZ" dirty="0" smtClean="0"/>
              <a:t> </a:t>
            </a:r>
            <a:r>
              <a:rPr lang="cs-CZ" dirty="0" err="1" smtClean="0"/>
              <a:t>Alike</a:t>
            </a:r>
            <a:r>
              <a:rPr lang="cs-CZ" dirty="0" smtClean="0"/>
              <a:t> 3.0 na WWW: </a:t>
            </a:r>
            <a:r>
              <a:rPr lang="cs-CZ" dirty="0" smtClean="0">
                <a:hlinkClick r:id="rId5"/>
              </a:rPr>
              <a:t>http://commons.wikimedia.org/wiki/File:Giseh_27.jpg?uselang=cs</a:t>
            </a:r>
            <a:endParaRPr lang="cs-CZ" dirty="0" smtClean="0"/>
          </a:p>
          <a:p>
            <a:pPr>
              <a:buFontTx/>
              <a:buAutoNum type="arabicPeriod"/>
            </a:pPr>
            <a:r>
              <a:rPr lang="cs-CZ" b="1" dirty="0" smtClean="0"/>
              <a:t>Memnonovy kolosy: </a:t>
            </a:r>
            <a:r>
              <a:rPr lang="cs-CZ" dirty="0" smtClean="0"/>
              <a:t>RYCKAERT, </a:t>
            </a:r>
            <a:r>
              <a:rPr lang="cs-CZ" dirty="0" err="1" smtClean="0"/>
              <a:t>Marc</a:t>
            </a:r>
            <a:r>
              <a:rPr lang="cs-CZ" dirty="0" smtClean="0"/>
              <a:t>. </a:t>
            </a:r>
            <a:r>
              <a:rPr lang="cs-CZ" i="1" dirty="0" smtClean="0"/>
              <a:t>http://commons.wikimedia.org</a:t>
            </a:r>
            <a:r>
              <a:rPr lang="cs-CZ" dirty="0" smtClean="0"/>
              <a:t> [online]. [cit. 20.3.2013]. Dostupný pod licencí Creative Commons </a:t>
            </a:r>
            <a:r>
              <a:rPr lang="cs-CZ" dirty="0" err="1" smtClean="0"/>
              <a:t>Attribution-Share</a:t>
            </a:r>
            <a:r>
              <a:rPr lang="cs-CZ" dirty="0" smtClean="0"/>
              <a:t> </a:t>
            </a:r>
            <a:r>
              <a:rPr lang="cs-CZ" dirty="0" err="1" smtClean="0"/>
              <a:t>Alike</a:t>
            </a:r>
            <a:r>
              <a:rPr lang="cs-CZ" dirty="0" smtClean="0"/>
              <a:t> 3.0 na WWW: </a:t>
            </a:r>
            <a:r>
              <a:rPr lang="cs-CZ" dirty="0" smtClean="0">
                <a:hlinkClick r:id="rId6"/>
              </a:rPr>
              <a:t>http://commons.wikimedia.org/wiki/File:Colossi_of_Memnon_R02.jpg</a:t>
            </a:r>
            <a:endParaRPr lang="cs-CZ" b="1" dirty="0" smtClean="0"/>
          </a:p>
          <a:p>
            <a:pPr>
              <a:buFontTx/>
              <a:buAutoNum type="arabicPeriod"/>
            </a:pPr>
            <a:r>
              <a:rPr lang="cs-CZ" b="1" dirty="0" err="1" smtClean="0"/>
              <a:t>Menkaure</a:t>
            </a:r>
            <a:r>
              <a:rPr lang="cs-CZ" b="1" dirty="0" smtClean="0"/>
              <a:t> s chotí: </a:t>
            </a:r>
            <a:r>
              <a:rPr lang="en-US" dirty="0" smtClean="0"/>
              <a:t>JEN. </a:t>
            </a:r>
            <a:r>
              <a:rPr lang="en-US" i="1" dirty="0" smtClean="0"/>
              <a:t>http://commons.wikimedia.org</a:t>
            </a:r>
            <a:r>
              <a:rPr lang="en-US" dirty="0" smtClean="0"/>
              <a:t> [online]. [cit. 20.3.2013]. </a:t>
            </a:r>
            <a:r>
              <a:rPr lang="en-US" dirty="0" err="1" smtClean="0"/>
              <a:t>Dostupný</a:t>
            </a:r>
            <a:r>
              <a:rPr lang="en-US" dirty="0" smtClean="0"/>
              <a:t> pod </a:t>
            </a:r>
            <a:r>
              <a:rPr lang="en-US" dirty="0" err="1" smtClean="0"/>
              <a:t>licencí</a:t>
            </a:r>
            <a:r>
              <a:rPr lang="en-US" dirty="0" smtClean="0"/>
              <a:t> Creative Commons Attribution-Share Alike 3.0 </a:t>
            </a:r>
            <a:r>
              <a:rPr lang="en-US" dirty="0" err="1" smtClean="0"/>
              <a:t>na</a:t>
            </a:r>
            <a:r>
              <a:rPr lang="en-US" dirty="0" smtClean="0"/>
              <a:t> WWW: </a:t>
            </a:r>
            <a:r>
              <a:rPr lang="en-US" dirty="0" smtClean="0">
                <a:hlinkClick r:id="rId7"/>
              </a:rPr>
              <a:t>http://commons.wikimedia.org/wiki/File:King_Menkaura_(Mycerinus)_and_queen.jpg?uselang=cs</a:t>
            </a:r>
            <a:endParaRPr lang="cs-CZ" b="1" dirty="0" smtClean="0"/>
          </a:p>
          <a:p>
            <a:pPr>
              <a:buFontTx/>
              <a:buAutoNum type="arabicPeriod"/>
            </a:pPr>
            <a:r>
              <a:rPr lang="cs-CZ" b="1" dirty="0" smtClean="0"/>
              <a:t>Dvojportrét knížete </a:t>
            </a:r>
            <a:r>
              <a:rPr lang="cs-CZ" b="1" dirty="0" err="1" smtClean="0"/>
              <a:t>Rahotepa</a:t>
            </a:r>
            <a:r>
              <a:rPr lang="cs-CZ" b="1" dirty="0" smtClean="0"/>
              <a:t>: </a:t>
            </a:r>
            <a:r>
              <a:rPr lang="en-US" dirty="0" smtClean="0"/>
              <a:t>UNGER, Roland. </a:t>
            </a:r>
            <a:r>
              <a:rPr lang="en-US" i="1" dirty="0" smtClean="0"/>
              <a:t>http://commons.wikimedia.org</a:t>
            </a:r>
            <a:r>
              <a:rPr lang="en-US" dirty="0" smtClean="0"/>
              <a:t> [online]. [cit. 20.3.2013]. </a:t>
            </a:r>
            <a:r>
              <a:rPr lang="en-US" dirty="0" err="1" smtClean="0"/>
              <a:t>Dostupný</a:t>
            </a:r>
            <a:r>
              <a:rPr lang="en-US" dirty="0" smtClean="0"/>
              <a:t> pod </a:t>
            </a:r>
            <a:r>
              <a:rPr lang="en-US" dirty="0" err="1" smtClean="0"/>
              <a:t>licencí</a:t>
            </a:r>
            <a:r>
              <a:rPr lang="en-US" dirty="0" smtClean="0"/>
              <a:t> Creative Commons Attribution-Share Alike 3.0 </a:t>
            </a:r>
            <a:r>
              <a:rPr lang="en-US" dirty="0" err="1" smtClean="0"/>
              <a:t>na</a:t>
            </a:r>
            <a:r>
              <a:rPr lang="en-US" dirty="0" smtClean="0"/>
              <a:t> WWW: </a:t>
            </a:r>
            <a:r>
              <a:rPr lang="en-US" dirty="0" smtClean="0">
                <a:hlinkClick r:id="rId8"/>
              </a:rPr>
              <a:t>http://commons.wikimedia.org/wiki/File:CairoMuseumRahotepNofret.jpg?uselang=cs</a:t>
            </a:r>
            <a:endParaRPr lang="cs-CZ" b="1" dirty="0" smtClean="0"/>
          </a:p>
          <a:p>
            <a:pPr>
              <a:buFontTx/>
              <a:buAutoNum type="arabicPeriod"/>
            </a:pPr>
            <a:r>
              <a:rPr lang="cs-CZ" b="1" dirty="0" smtClean="0"/>
              <a:t>Sedící písař: </a:t>
            </a:r>
            <a:r>
              <a:rPr lang="cs-CZ" dirty="0" smtClean="0"/>
              <a:t>AUTOR NEUVEDEN. </a:t>
            </a:r>
            <a:r>
              <a:rPr lang="cs-CZ" i="1" dirty="0" smtClean="0"/>
              <a:t>http://cs.wikipedia.org</a:t>
            </a:r>
            <a:r>
              <a:rPr lang="cs-CZ" dirty="0" smtClean="0"/>
              <a:t> [online]. [cit. 20.3.2013]. Dostupný pod licencí public domain na WWW</a:t>
            </a:r>
            <a:r>
              <a:rPr lang="cs-CZ" dirty="0" smtClean="0">
                <a:solidFill>
                  <a:srgbClr val="333333"/>
                </a:solidFill>
              </a:rPr>
              <a:t>: </a:t>
            </a:r>
            <a:r>
              <a:rPr lang="cs-CZ" dirty="0" smtClean="0">
                <a:solidFill>
                  <a:srgbClr val="333333"/>
                </a:solidFill>
                <a:hlinkClick r:id="rId9"/>
              </a:rPr>
              <a:t>http://ca.wikipedia.org/wiki/Fitxer:Louvre_egyptologie_18.jpg</a:t>
            </a:r>
            <a:endParaRPr lang="cs-CZ" dirty="0" smtClean="0">
              <a:solidFill>
                <a:srgbClr val="333333"/>
              </a:solidFill>
            </a:endParaRPr>
          </a:p>
          <a:p>
            <a:pPr>
              <a:buFontTx/>
              <a:buAutoNum type="arabicPeriod"/>
            </a:pPr>
            <a:r>
              <a:rPr lang="cs-CZ" b="1" dirty="0" smtClean="0"/>
              <a:t>Reliéf z </a:t>
            </a:r>
            <a:r>
              <a:rPr lang="cs-CZ" b="1" dirty="0" err="1" smtClean="0"/>
              <a:t>Karnaku</a:t>
            </a:r>
            <a:r>
              <a:rPr lang="cs-CZ" b="1" dirty="0" smtClean="0"/>
              <a:t>: </a:t>
            </a:r>
            <a:r>
              <a:rPr lang="en-US" dirty="0" smtClean="0"/>
              <a:t>STORCH, Hedwig. </a:t>
            </a:r>
            <a:r>
              <a:rPr lang="en-US" i="1" dirty="0" smtClean="0"/>
              <a:t>http://commons.wikimedia.org</a:t>
            </a:r>
            <a:r>
              <a:rPr lang="en-US" dirty="0" smtClean="0"/>
              <a:t> [online]. [cit. 20.3.2013]. </a:t>
            </a:r>
            <a:r>
              <a:rPr lang="en-US" dirty="0" err="1" smtClean="0"/>
              <a:t>Dostupný</a:t>
            </a:r>
            <a:r>
              <a:rPr lang="en-US" dirty="0" smtClean="0"/>
              <a:t> pod </a:t>
            </a:r>
            <a:r>
              <a:rPr lang="en-US" dirty="0" err="1" smtClean="0"/>
              <a:t>licencí</a:t>
            </a:r>
            <a:r>
              <a:rPr lang="en-US" dirty="0" smtClean="0"/>
              <a:t> Creative Commons Attribution-Share Alike 3.0 </a:t>
            </a:r>
            <a:r>
              <a:rPr lang="en-US" dirty="0" err="1" smtClean="0"/>
              <a:t>na</a:t>
            </a:r>
            <a:r>
              <a:rPr lang="en-US" dirty="0" smtClean="0"/>
              <a:t> WWW: </a:t>
            </a:r>
            <a:r>
              <a:rPr lang="en-US" dirty="0" smtClean="0">
                <a:hlinkClick r:id="rId10"/>
              </a:rPr>
              <a:t>http://commons.wikimedia.org/wiki/File:Karnak_temple,_Gro%C3%9Fer_S%C3%A4ulensaal_9503.JPG?uselang=cs</a:t>
            </a:r>
            <a:endParaRPr lang="cs-CZ" dirty="0"/>
          </a:p>
          <a:p>
            <a:pPr>
              <a:buFontTx/>
              <a:buAutoNum type="arabicPeriod"/>
            </a:pPr>
            <a:r>
              <a:rPr lang="cs-CZ" b="1" dirty="0" smtClean="0"/>
              <a:t>Stéla</a:t>
            </a:r>
            <a:r>
              <a:rPr lang="cs-CZ" b="1" dirty="0"/>
              <a:t>: </a:t>
            </a:r>
            <a:r>
              <a:rPr lang="en-US" dirty="0"/>
              <a:t>IHLE, Thomas. </a:t>
            </a:r>
            <a:r>
              <a:rPr lang="en-US" i="1" dirty="0"/>
              <a:t>http://commons.wikimedia.org</a:t>
            </a:r>
            <a:r>
              <a:rPr lang="en-US" dirty="0"/>
              <a:t> [online]. [cit. 20.3.2013]. </a:t>
            </a:r>
            <a:r>
              <a:rPr lang="en-US" dirty="0" err="1"/>
              <a:t>Dostupný</a:t>
            </a:r>
            <a:r>
              <a:rPr lang="en-US" dirty="0"/>
              <a:t> pod </a:t>
            </a:r>
            <a:r>
              <a:rPr lang="en-US" dirty="0" err="1"/>
              <a:t>licencí</a:t>
            </a:r>
            <a:r>
              <a:rPr lang="en-US" dirty="0"/>
              <a:t> Creative Commons Attribution-Share Alike 3.0 </a:t>
            </a:r>
            <a:r>
              <a:rPr lang="en-US" dirty="0" err="1"/>
              <a:t>na</a:t>
            </a:r>
            <a:r>
              <a:rPr lang="en-US" dirty="0"/>
              <a:t> WWW: </a:t>
            </a:r>
            <a:r>
              <a:rPr lang="en-US" dirty="0">
                <a:hlinkClick r:id="rId11"/>
              </a:rPr>
              <a:t>http://</a:t>
            </a:r>
            <a:r>
              <a:rPr lang="en-US" dirty="0" smtClean="0">
                <a:hlinkClick r:id="rId11"/>
              </a:rPr>
              <a:t>commons.wikimedia.org/wiki/File:Demotisch.jpg</a:t>
            </a:r>
            <a:endParaRPr lang="cs-CZ" b="1" dirty="0" smtClean="0"/>
          </a:p>
          <a:p>
            <a:pPr>
              <a:buFontTx/>
              <a:buAutoNum type="arabicPeriod"/>
            </a:pPr>
            <a:r>
              <a:rPr lang="cs-CZ" b="1" dirty="0" smtClean="0"/>
              <a:t>Narmerova </a:t>
            </a:r>
            <a:r>
              <a:rPr lang="cs-CZ" b="1" dirty="0"/>
              <a:t>paleta: </a:t>
            </a:r>
            <a:r>
              <a:rPr lang="pl-PL" dirty="0"/>
              <a:t>CAPTMONDO. </a:t>
            </a:r>
            <a:r>
              <a:rPr lang="pl-PL" i="1" dirty="0"/>
              <a:t>http://cs.wikipedia.org</a:t>
            </a:r>
            <a:r>
              <a:rPr lang="pl-PL" dirty="0"/>
              <a:t> [online]. [cit. 24.3.2013]. Dostupný pod licencí public domain na WWW: </a:t>
            </a:r>
            <a:r>
              <a:rPr lang="pl-PL" dirty="0">
                <a:hlinkClick r:id="rId12"/>
              </a:rPr>
              <a:t>http://cs.wikipedia.org/wiki/Soubor:NarmerPalette_ROM-gamma.jpg</a:t>
            </a:r>
            <a:endParaRPr lang="cs-CZ" b="1" dirty="0"/>
          </a:p>
          <a:p>
            <a:pPr>
              <a:buFont typeface="+mj-lt"/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7865523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</a:p>
        </p:txBody>
      </p:sp>
      <p:sp>
        <p:nvSpPr>
          <p:cNvPr id="100355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Tx/>
              <a:buAutoNum type="arabicPeriod" startAt="12"/>
            </a:pPr>
            <a:r>
              <a:rPr lang="cs-CZ" b="1" dirty="0"/>
              <a:t>Vešebt: </a:t>
            </a:r>
            <a:r>
              <a:rPr lang="cs-CZ" dirty="0"/>
              <a:t>AUTOR NEUVEDEN. </a:t>
            </a:r>
            <a:r>
              <a:rPr lang="cs-CZ" i="1" dirty="0"/>
              <a:t>http://cs.wikipedia.org</a:t>
            </a:r>
            <a:r>
              <a:rPr lang="cs-CZ" dirty="0"/>
              <a:t> [online]. [cit. 20.3.2013]. Dostupný pod licencí Creative Commons na WWW: </a:t>
            </a:r>
            <a:r>
              <a:rPr lang="cs-CZ" dirty="0">
                <a:hlinkClick r:id="rId2"/>
              </a:rPr>
              <a:t>http://cs.wikipedia.org/wiki/Soubor:Shawabti_of_L</a:t>
            </a:r>
            <a:endParaRPr lang="cs-CZ" b="1" dirty="0"/>
          </a:p>
          <a:p>
            <a:pPr>
              <a:buFontTx/>
              <a:buAutoNum type="arabicPeriod" startAt="12"/>
            </a:pPr>
            <a:r>
              <a:rPr lang="cs-CZ" b="1" dirty="0"/>
              <a:t>Model přehlídky dobytka: </a:t>
            </a:r>
            <a:r>
              <a:rPr lang="pt-BR" dirty="0"/>
              <a:t>AUTOR NEUVEDEN. </a:t>
            </a:r>
            <a:r>
              <a:rPr lang="pt-BR" i="1" dirty="0"/>
              <a:t>http://historyofart.cz</a:t>
            </a:r>
            <a:r>
              <a:rPr lang="pt-BR" dirty="0"/>
              <a:t> [online]. [cit. 20.3.2013]. Dostupný na WWW: </a:t>
            </a:r>
            <a:r>
              <a:rPr lang="pt-BR" dirty="0">
                <a:hlinkClick r:id="rId3"/>
              </a:rPr>
              <a:t>http://historyofart.cz/index.php/Staroveky-Egypt/Model-prehlidky-dobytka</a:t>
            </a:r>
            <a:r>
              <a:rPr lang="cs-CZ" dirty="0">
                <a:hlinkClick r:id="rId2"/>
              </a:rPr>
              <a:t>ady_Sati.jpg</a:t>
            </a:r>
            <a:endParaRPr lang="cs-CZ" b="1" dirty="0"/>
          </a:p>
          <a:p>
            <a:pPr>
              <a:buFont typeface="+mj-lt"/>
              <a:buAutoNum type="arabicPeriod" startAt="14"/>
            </a:pPr>
            <a:r>
              <a:rPr lang="cs-CZ" b="1" dirty="0"/>
              <a:t>Egyptská kuchyň: </a:t>
            </a:r>
            <a:r>
              <a:rPr lang="cs-CZ" dirty="0">
                <a:solidFill>
                  <a:srgbClr val="333333"/>
                </a:solidFill>
              </a:rPr>
              <a:t>PRAEFCKE, Andreas. </a:t>
            </a:r>
            <a:r>
              <a:rPr lang="cs-CZ" i="1" dirty="0">
                <a:solidFill>
                  <a:srgbClr val="333333"/>
                </a:solidFill>
              </a:rPr>
              <a:t>http://cs.wikipedia.org</a:t>
            </a:r>
            <a:r>
              <a:rPr lang="cs-CZ" dirty="0">
                <a:solidFill>
                  <a:srgbClr val="333333"/>
                </a:solidFill>
              </a:rPr>
              <a:t> [online]. [cit. 20.3.2013]. Dostupný pod licencí public domain na WWW: </a:t>
            </a:r>
            <a:r>
              <a:rPr lang="cs-CZ" dirty="0">
                <a:solidFill>
                  <a:srgbClr val="333333"/>
                </a:solidFill>
                <a:hlinkClick r:id="rId4"/>
              </a:rPr>
              <a:t>http://cs.wikipedia.org/wiki/Soubor:Egyptian_kitchen_Berlin_1.jpg</a:t>
            </a:r>
            <a:endParaRPr lang="cs-CZ" dirty="0">
              <a:solidFill>
                <a:srgbClr val="333333"/>
              </a:solidFill>
            </a:endParaRPr>
          </a:p>
          <a:p>
            <a:pPr>
              <a:buFont typeface="+mj-lt"/>
              <a:buAutoNum type="arabicPeriod" startAt="14"/>
            </a:pPr>
            <a:r>
              <a:rPr lang="cs-CZ" b="1" dirty="0"/>
              <a:t>Symbol Atona: </a:t>
            </a:r>
            <a:r>
              <a:rPr lang="en-US" dirty="0"/>
              <a:t>ATONX. </a:t>
            </a:r>
            <a:r>
              <a:rPr lang="en-US" i="1" dirty="0"/>
              <a:t>http://cs.wikipedia.org</a:t>
            </a:r>
            <a:r>
              <a:rPr lang="en-US" dirty="0"/>
              <a:t> [online]. [cit. 24.3.2013]. </a:t>
            </a:r>
            <a:r>
              <a:rPr lang="en-US" dirty="0" err="1"/>
              <a:t>Dostupný</a:t>
            </a:r>
            <a:r>
              <a:rPr lang="en-US" dirty="0"/>
              <a:t> pod </a:t>
            </a:r>
            <a:r>
              <a:rPr lang="en-US" dirty="0" err="1"/>
              <a:t>licencí</a:t>
            </a:r>
            <a:r>
              <a:rPr lang="en-US" dirty="0"/>
              <a:t> Creative Commons Attribution-Share Alike 3.0 </a:t>
            </a:r>
            <a:r>
              <a:rPr lang="en-US" dirty="0" err="1"/>
              <a:t>na</a:t>
            </a:r>
            <a:r>
              <a:rPr lang="en-US" dirty="0"/>
              <a:t> WWW: </a:t>
            </a:r>
            <a:r>
              <a:rPr lang="en-US" dirty="0">
                <a:hlinkClick r:id="rId5"/>
              </a:rPr>
              <a:t>http://cs.wikipedia.org/wiki/Soubor:Aten.svg</a:t>
            </a:r>
            <a:r>
              <a:rPr lang="cs-CZ" dirty="0">
                <a:hlinkClick r:id="rId5"/>
              </a:rPr>
              <a:t>Symbol</a:t>
            </a:r>
            <a:endParaRPr lang="cs-CZ" b="1" dirty="0"/>
          </a:p>
          <a:p>
            <a:pPr>
              <a:buFont typeface="+mj-lt"/>
              <a:buAutoNum type="arabicPeriod" startAt="14"/>
            </a:pPr>
            <a:r>
              <a:rPr lang="cs-CZ" b="1" dirty="0" smtClean="0"/>
              <a:t>Amenhotep </a:t>
            </a:r>
            <a:r>
              <a:rPr lang="cs-CZ" b="1" dirty="0"/>
              <a:t>IV.: </a:t>
            </a:r>
            <a:r>
              <a:rPr lang="en-US" dirty="0"/>
              <a:t>LANDER. </a:t>
            </a:r>
            <a:r>
              <a:rPr lang="en-US" i="1" dirty="0"/>
              <a:t>http://commons.wikimedia.org/</a:t>
            </a:r>
            <a:r>
              <a:rPr lang="en-US" dirty="0"/>
              <a:t> [online]. [cit. 20.3.2013]. </a:t>
            </a:r>
            <a:r>
              <a:rPr lang="en-US" dirty="0" err="1"/>
              <a:t>Dostupný</a:t>
            </a:r>
            <a:r>
              <a:rPr lang="en-US" dirty="0"/>
              <a:t> pod </a:t>
            </a:r>
            <a:r>
              <a:rPr lang="en-US" dirty="0" err="1"/>
              <a:t>licencí</a:t>
            </a:r>
            <a:r>
              <a:rPr lang="en-US" dirty="0"/>
              <a:t> Creative Commons Attribution-Share Alike 3.0 </a:t>
            </a:r>
            <a:r>
              <a:rPr lang="en-US" dirty="0" err="1"/>
              <a:t>na</a:t>
            </a:r>
            <a:r>
              <a:rPr lang="en-US" dirty="0"/>
              <a:t> WWW: </a:t>
            </a:r>
            <a:r>
              <a:rPr lang="en-US" dirty="0">
                <a:hlinkClick r:id="rId6"/>
              </a:rPr>
              <a:t>http://commons.wikimedia.org/wiki/File:Burger_Akhenaten.jpg</a:t>
            </a:r>
            <a:endParaRPr lang="cs-CZ" dirty="0"/>
          </a:p>
          <a:p>
            <a:pPr>
              <a:buFontTx/>
              <a:buAutoNum type="arabicPeriod" startAt="14"/>
            </a:pPr>
            <a:r>
              <a:rPr lang="cs-CZ" b="1" dirty="0" smtClean="0"/>
              <a:t>Portrét </a:t>
            </a:r>
            <a:r>
              <a:rPr lang="cs-CZ" b="1" dirty="0"/>
              <a:t>Achnatona: </a:t>
            </a:r>
            <a:r>
              <a:rPr lang="cs-CZ" dirty="0"/>
              <a:t>SCHENGILI-ROBERTS, </a:t>
            </a:r>
            <a:r>
              <a:rPr lang="cs-CZ" dirty="0" err="1"/>
              <a:t>Keith</a:t>
            </a:r>
            <a:r>
              <a:rPr lang="cs-CZ" dirty="0"/>
              <a:t>. </a:t>
            </a:r>
            <a:r>
              <a:rPr lang="cs-CZ" i="1" dirty="0"/>
              <a:t>http://en.wikipedia.org</a:t>
            </a:r>
            <a:r>
              <a:rPr lang="cs-CZ" dirty="0"/>
              <a:t> [online]. [cit. 20.3.2013]. Dostupný pod licencí Creative Commons </a:t>
            </a:r>
            <a:r>
              <a:rPr lang="cs-CZ" dirty="0" err="1"/>
              <a:t>Attribution-Share</a:t>
            </a:r>
            <a:r>
              <a:rPr lang="cs-CZ" dirty="0"/>
              <a:t> </a:t>
            </a:r>
            <a:r>
              <a:rPr lang="cs-CZ" dirty="0" err="1"/>
              <a:t>Alike</a:t>
            </a:r>
            <a:r>
              <a:rPr lang="cs-CZ" dirty="0"/>
              <a:t> 3.0 na WWW: </a:t>
            </a:r>
            <a:r>
              <a:rPr lang="cs-CZ" dirty="0">
                <a:hlinkClick r:id="rId7"/>
              </a:rPr>
              <a:t>http://en.wikipedia.org/wiki/File:ReliefPortraitOfAkhenaten01.png</a:t>
            </a:r>
            <a:endParaRPr lang="cs-CZ" dirty="0"/>
          </a:p>
          <a:p>
            <a:pPr>
              <a:buFontTx/>
              <a:buAutoNum type="arabicPeriod" startAt="14"/>
            </a:pPr>
            <a:r>
              <a:rPr lang="cs-CZ" b="1" dirty="0">
                <a:latin typeface="Arial" panose="020B0604020202020204" pitchFamily="34" charset="0"/>
              </a:rPr>
              <a:t>Achetatonská královská rodina: </a:t>
            </a:r>
            <a:r>
              <a:rPr lang="cs-CZ" dirty="0"/>
              <a:t>AUTOR NEUVEDEN. </a:t>
            </a:r>
            <a:r>
              <a:rPr lang="cs-CZ" i="1" dirty="0"/>
              <a:t>http://cs.wikipedia.org</a:t>
            </a:r>
            <a:r>
              <a:rPr lang="cs-CZ" dirty="0"/>
              <a:t> [online]. [cit. 24.3.2013]. Dostupný pod licencí public domain na WWW: </a:t>
            </a:r>
            <a:r>
              <a:rPr lang="cs-CZ" dirty="0">
                <a:hlinkClick r:id="rId8"/>
              </a:rPr>
              <a:t>http://</a:t>
            </a:r>
            <a:r>
              <a:rPr lang="cs-CZ" dirty="0" smtClean="0">
                <a:hlinkClick r:id="rId8"/>
              </a:rPr>
              <a:t>cs.wikipedia.org/wiki/Soubor:Aten_disk.jpg</a:t>
            </a:r>
            <a:endParaRPr lang="cs-CZ" dirty="0" smtClean="0"/>
          </a:p>
          <a:p>
            <a:pPr>
              <a:buFont typeface="+mj-lt"/>
              <a:buAutoNum type="arabicPeriod" startAt="19"/>
            </a:pPr>
            <a:r>
              <a:rPr lang="it-IT" b="1" dirty="0" smtClean="0"/>
              <a:t>Achnaton a Nefertiti s dětmi</a:t>
            </a:r>
            <a:r>
              <a:rPr lang="cs-CZ" b="1" dirty="0" smtClean="0"/>
              <a:t>: </a:t>
            </a:r>
            <a:r>
              <a:rPr lang="cs-CZ" dirty="0" smtClean="0"/>
              <a:t>AUTOR NEUVEDEN. </a:t>
            </a:r>
            <a:r>
              <a:rPr lang="cs-CZ" i="1" dirty="0" smtClean="0"/>
              <a:t>http://cs.wikipedia.org</a:t>
            </a:r>
            <a:r>
              <a:rPr lang="cs-CZ" dirty="0" smtClean="0"/>
              <a:t> [online]. [cit. 20.3.2013]. Dostupný pod licencí Creative Commons </a:t>
            </a:r>
            <a:r>
              <a:rPr lang="cs-CZ" dirty="0" err="1" smtClean="0"/>
              <a:t>Attribution-Share</a:t>
            </a:r>
            <a:r>
              <a:rPr lang="cs-CZ" dirty="0" smtClean="0"/>
              <a:t> </a:t>
            </a:r>
            <a:r>
              <a:rPr lang="cs-CZ" dirty="0" err="1" smtClean="0"/>
              <a:t>Alike</a:t>
            </a:r>
            <a:r>
              <a:rPr lang="cs-CZ" dirty="0" smtClean="0"/>
              <a:t> 3.0 na WWW: </a:t>
            </a:r>
            <a:r>
              <a:rPr lang="cs-CZ" dirty="0" smtClean="0">
                <a:hlinkClick r:id="rId9"/>
              </a:rPr>
              <a:t>http://cs.wikipedia.org/wiki/Soubor:Akhenaten,_Nefertiti_and_their_children.jpg</a:t>
            </a:r>
            <a:endParaRPr lang="cs-CZ" b="1" dirty="0"/>
          </a:p>
          <a:p>
            <a:pPr>
              <a:buFontTx/>
              <a:buAutoNum type="arabicPeriod" startAt="19"/>
            </a:pPr>
            <a:r>
              <a:rPr lang="cs-CZ" b="1" dirty="0" smtClean="0"/>
              <a:t>Egyptská </a:t>
            </a:r>
            <a:r>
              <a:rPr lang="cs-CZ" b="1" dirty="0"/>
              <a:t>křídla: </a:t>
            </a:r>
            <a:r>
              <a:rPr lang="cs-CZ" dirty="0"/>
              <a:t>DAHL, </a:t>
            </a:r>
            <a:r>
              <a:rPr lang="cs-CZ" dirty="0" err="1"/>
              <a:t>Jeff</a:t>
            </a:r>
            <a:r>
              <a:rPr lang="cs-CZ" dirty="0"/>
              <a:t>. http://cs.wikipedia.org [online]. [cit. 20.3.2013]. Dostupný pod licencí CC-BY-3.0; </a:t>
            </a:r>
            <a:r>
              <a:rPr lang="cs-CZ" dirty="0" err="1"/>
              <a:t>Released</a:t>
            </a:r>
            <a:r>
              <a:rPr lang="cs-CZ" dirty="0"/>
              <a:t> </a:t>
            </a:r>
            <a:r>
              <a:rPr lang="cs-CZ" dirty="0" err="1"/>
              <a:t>under</a:t>
            </a:r>
            <a:r>
              <a:rPr lang="cs-CZ" dirty="0"/>
              <a:t> </a:t>
            </a:r>
            <a:r>
              <a:rPr lang="cs-CZ" dirty="0" err="1"/>
              <a:t>the</a:t>
            </a:r>
            <a:r>
              <a:rPr lang="cs-CZ" dirty="0"/>
              <a:t> GNU Free </a:t>
            </a:r>
            <a:r>
              <a:rPr lang="cs-CZ" dirty="0" err="1"/>
              <a:t>Documentation</a:t>
            </a:r>
            <a:r>
              <a:rPr lang="cs-CZ" dirty="0"/>
              <a:t> </a:t>
            </a:r>
            <a:r>
              <a:rPr lang="cs-CZ" dirty="0" err="1"/>
              <a:t>License</a:t>
            </a:r>
            <a:r>
              <a:rPr lang="cs-CZ" dirty="0"/>
              <a:t> na WWW: </a:t>
            </a:r>
            <a:r>
              <a:rPr lang="cs-CZ" dirty="0">
                <a:hlinkClick r:id="rId10"/>
              </a:rPr>
              <a:t>http://</a:t>
            </a:r>
            <a:r>
              <a:rPr lang="cs-CZ" dirty="0" smtClean="0">
                <a:hlinkClick r:id="rId10"/>
              </a:rPr>
              <a:t>cs.wikipedia.org/wiki/Soubor:Ancient_Egypt_Wings.svg</a:t>
            </a:r>
            <a:endParaRPr lang="cs-CZ" b="1" dirty="0" smtClean="0"/>
          </a:p>
          <a:p>
            <a:pPr>
              <a:buFont typeface="+mj-lt"/>
              <a:buAutoNum type="arabicPeriod" startAt="21"/>
            </a:pPr>
            <a:r>
              <a:rPr lang="cs-CZ" b="1" dirty="0"/>
              <a:t>Titulní obr</a:t>
            </a:r>
            <a:r>
              <a:rPr lang="cs-CZ" b="1" dirty="0" smtClean="0"/>
              <a:t>.: </a:t>
            </a:r>
            <a:r>
              <a:rPr lang="pt-BR" dirty="0" smtClean="0"/>
              <a:t>AUTOR </a:t>
            </a:r>
            <a:r>
              <a:rPr lang="pt-BR" dirty="0"/>
              <a:t>NEUVEDEN. http://kabegami.deviantart.com [online]. [cit. 20.3.2013]. Dostupný na WWW: </a:t>
            </a:r>
            <a:r>
              <a:rPr lang="pt-BR" dirty="0">
                <a:hlinkClick r:id="rId11"/>
              </a:rPr>
              <a:t>http://kabegami.deviantart.com/art/Horus-Wallpaper-120066066</a:t>
            </a:r>
            <a:endParaRPr lang="cs-CZ" dirty="0"/>
          </a:p>
          <a:p>
            <a:pPr>
              <a:buFontTx/>
              <a:buAutoNum type="arabicPeriod" startAt="21"/>
            </a:pPr>
            <a:endParaRPr lang="cs-CZ" b="1" dirty="0" smtClean="0"/>
          </a:p>
          <a:p>
            <a:pPr>
              <a:buFontTx/>
              <a:buAutoNum type="arabicPeriod" startAt="21"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5708236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 k opakovacímu testu: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Otázka:</a:t>
            </a:r>
          </a:p>
          <a:p>
            <a:pPr lvl="1">
              <a:buFont typeface="+mj-lt"/>
              <a:buAutoNum type="alphaUcPeriod"/>
            </a:pPr>
            <a:r>
              <a:rPr lang="cs-CZ" sz="1100" b="1" dirty="0"/>
              <a:t>Mastaba: </a:t>
            </a:r>
            <a:r>
              <a:rPr lang="cs-CZ" sz="1100" dirty="0"/>
              <a:t>AUTOR NEUVEDEN. </a:t>
            </a:r>
            <a:r>
              <a:rPr lang="cs-CZ" sz="1100" i="1" dirty="0"/>
              <a:t>http://commons.wikimedia.org/</a:t>
            </a:r>
            <a:r>
              <a:rPr lang="cs-CZ" sz="1100" dirty="0"/>
              <a:t> [online]. [cit. 20.3.2013]. Dostupný pod licencí Creative Commons </a:t>
            </a:r>
            <a:r>
              <a:rPr lang="cs-CZ" sz="1100" dirty="0" err="1"/>
              <a:t>Attribution-Share</a:t>
            </a:r>
            <a:r>
              <a:rPr lang="cs-CZ" sz="1100" dirty="0"/>
              <a:t> </a:t>
            </a:r>
            <a:r>
              <a:rPr lang="cs-CZ" sz="1100" dirty="0" err="1"/>
              <a:t>Alike</a:t>
            </a:r>
            <a:r>
              <a:rPr lang="cs-CZ" sz="1100" dirty="0"/>
              <a:t> 3.0 na WWW: </a:t>
            </a:r>
            <a:r>
              <a:rPr lang="cs-CZ" sz="1100" dirty="0">
                <a:hlinkClick r:id="rId2"/>
              </a:rPr>
              <a:t>http://commons.wikimedia.org/wiki/File:Mastaba_schematics.svg</a:t>
            </a:r>
            <a:endParaRPr lang="cs-CZ" sz="1100" dirty="0"/>
          </a:p>
          <a:p>
            <a:pPr lvl="1">
              <a:buFont typeface="+mj-lt"/>
              <a:buAutoNum type="alphaUcPeriod"/>
            </a:pPr>
            <a:r>
              <a:rPr lang="cs-CZ" sz="1100" b="1" dirty="0"/>
              <a:t>Džoserova pyramida - kresba: </a:t>
            </a:r>
            <a:r>
              <a:rPr lang="pt-BR" sz="1100" dirty="0"/>
              <a:t>AUTOR NEUVEDEN. </a:t>
            </a:r>
            <a:r>
              <a:rPr lang="pt-BR" sz="1100" i="1" dirty="0"/>
              <a:t>http://www.starovekyegypt.net</a:t>
            </a:r>
            <a:r>
              <a:rPr lang="pt-BR" sz="1100" dirty="0"/>
              <a:t> [online]. [cit. 23.3.2013]. Dostupný na WWW: </a:t>
            </a:r>
            <a:r>
              <a:rPr lang="pt-BR" sz="1100" dirty="0">
                <a:hlinkClick r:id="rId3"/>
              </a:rPr>
              <a:t>http://www.starovekyegypt.net/pyramidy-stare-rise/dzoserova-stupnovita-pyramida.php</a:t>
            </a:r>
            <a:endParaRPr lang="cs-CZ" sz="1100" dirty="0"/>
          </a:p>
          <a:p>
            <a:pPr lvl="1">
              <a:buFont typeface="+mj-lt"/>
              <a:buAutoNum type="alphaUcPeriod"/>
            </a:pPr>
            <a:r>
              <a:rPr lang="cs-CZ" sz="1100" b="1" dirty="0" smtClean="0"/>
              <a:t>Pyramidální </a:t>
            </a:r>
            <a:r>
              <a:rPr lang="cs-CZ" sz="1100" b="1" dirty="0"/>
              <a:t>komplex: </a:t>
            </a:r>
            <a:r>
              <a:rPr lang="en-US" sz="1100" dirty="0"/>
              <a:t>NEITHSABES. </a:t>
            </a:r>
            <a:r>
              <a:rPr lang="en-US" sz="1100" i="1" dirty="0"/>
              <a:t>http://commons.wikimedia.org</a:t>
            </a:r>
            <a:r>
              <a:rPr lang="en-US" sz="1100" dirty="0"/>
              <a:t> [online]. [cit. 23.3.2013]. </a:t>
            </a:r>
            <a:r>
              <a:rPr lang="en-US" sz="1100" dirty="0" err="1"/>
              <a:t>Dostupný</a:t>
            </a:r>
            <a:r>
              <a:rPr lang="en-US" sz="1100" dirty="0"/>
              <a:t> pod </a:t>
            </a:r>
            <a:r>
              <a:rPr lang="en-US" sz="1100" dirty="0" err="1"/>
              <a:t>licencí</a:t>
            </a:r>
            <a:r>
              <a:rPr lang="en-US" sz="1100" dirty="0"/>
              <a:t> Creative Commons Attribution-Share Alike 3.0 </a:t>
            </a:r>
            <a:r>
              <a:rPr lang="en-US" sz="1100" dirty="0" err="1"/>
              <a:t>na</a:t>
            </a:r>
            <a:r>
              <a:rPr lang="en-US" sz="1100" dirty="0"/>
              <a:t> WWW: </a:t>
            </a:r>
            <a:r>
              <a:rPr lang="en-US" sz="1100" dirty="0">
                <a:hlinkClick r:id="rId4"/>
              </a:rPr>
              <a:t>http://commons.wikimedia.org/wiki/File:Pyramides_Neferirkare_Khentkaous_II_2.jpg</a:t>
            </a:r>
            <a:endParaRPr lang="cs-CZ" sz="1100" b="1" dirty="0"/>
          </a:p>
          <a:p>
            <a:pPr lvl="1">
              <a:buFont typeface="+mj-lt"/>
              <a:buAutoNum type="alphaUcPeriod"/>
            </a:pPr>
            <a:r>
              <a:rPr lang="cs-CZ" sz="1100" b="1" dirty="0" smtClean="0"/>
              <a:t>Plán </a:t>
            </a:r>
            <a:r>
              <a:rPr lang="cs-CZ" sz="1100" b="1" dirty="0"/>
              <a:t>Tutanchamonovy hrobky: </a:t>
            </a:r>
            <a:r>
              <a:rPr lang="cs-CZ" sz="1100" dirty="0"/>
              <a:t>AUTOR NEUVEDEN. http://larahcroft.blog.cz [online]. [cit. 23.3.2013]. Dostupný na WWW: http://larahcroft.blog.cz/0810/mumie-treti-cast</a:t>
            </a:r>
          </a:p>
          <a:p>
            <a:r>
              <a:rPr lang="cs-CZ" b="1" dirty="0" smtClean="0">
                <a:solidFill>
                  <a:srgbClr val="C00000"/>
                </a:solidFill>
              </a:rPr>
              <a:t>Otázka:</a:t>
            </a:r>
          </a:p>
          <a:p>
            <a:pPr lvl="1">
              <a:buFont typeface="+mj-lt"/>
              <a:buAutoNum type="alphaUcPeriod"/>
            </a:pPr>
            <a:r>
              <a:rPr lang="cs-CZ" sz="1100" b="1" dirty="0" smtClean="0"/>
              <a:t>Alej sfing v Luxoru: </a:t>
            </a:r>
            <a:r>
              <a:rPr lang="en-US" sz="1100" dirty="0"/>
              <a:t>HAJOR. </a:t>
            </a:r>
            <a:r>
              <a:rPr lang="en-US" sz="1100" i="1" dirty="0"/>
              <a:t>http://commons.wikimedia.org/</a:t>
            </a:r>
            <a:r>
              <a:rPr lang="en-US" sz="1100" dirty="0"/>
              <a:t> [online]. [cit. 26.3.2013]. </a:t>
            </a:r>
            <a:r>
              <a:rPr lang="en-US" sz="1100" dirty="0" err="1"/>
              <a:t>Dostupný</a:t>
            </a:r>
            <a:r>
              <a:rPr lang="en-US" sz="1100" dirty="0"/>
              <a:t> pod </a:t>
            </a:r>
            <a:r>
              <a:rPr lang="en-US" sz="1100" dirty="0" err="1"/>
              <a:t>licencí</a:t>
            </a:r>
            <a:r>
              <a:rPr lang="en-US" sz="1100" dirty="0"/>
              <a:t> Creative Commons Attribution-Share Alike 3.0 </a:t>
            </a:r>
            <a:r>
              <a:rPr lang="en-US" sz="1100" dirty="0" err="1"/>
              <a:t>na</a:t>
            </a:r>
            <a:r>
              <a:rPr lang="en-US" sz="1100" dirty="0"/>
              <a:t> WWW: </a:t>
            </a:r>
            <a:r>
              <a:rPr lang="en-US" sz="1100" dirty="0">
                <a:hlinkClick r:id="rId5"/>
              </a:rPr>
              <a:t>http://</a:t>
            </a:r>
            <a:r>
              <a:rPr lang="en-US" sz="1100" dirty="0" smtClean="0">
                <a:hlinkClick r:id="rId5"/>
              </a:rPr>
              <a:t>commons.wikimedia.org/wiki/File:Egypt.LuxorTemple.03.jpg?uselang=cs</a:t>
            </a:r>
            <a:endParaRPr lang="cs-CZ" sz="1100" dirty="0" smtClean="0"/>
          </a:p>
          <a:p>
            <a:pPr lvl="1">
              <a:buFont typeface="+mj-lt"/>
              <a:buAutoNum type="alphaUcPeriod"/>
            </a:pPr>
            <a:r>
              <a:rPr lang="cs-CZ" sz="1100" b="1" dirty="0"/>
              <a:t>Architráv: </a:t>
            </a:r>
            <a:r>
              <a:rPr lang="cs-CZ" sz="1100" dirty="0"/>
              <a:t>ARNOLD, D.. http://www.cheopspyramide.de [online]. [cit. 20.3.2013]. Dostupný na WWW: </a:t>
            </a:r>
            <a:r>
              <a:rPr lang="cs-CZ" sz="1100" dirty="0">
                <a:hlinkClick r:id="rId6"/>
              </a:rPr>
              <a:t>http://www.cheopspyramide.de/infos_lexikon-der-aegyptologie_aegyptische-architektur_architrav.htm</a:t>
            </a:r>
            <a:endParaRPr lang="cs-CZ" sz="1100" dirty="0"/>
          </a:p>
          <a:p>
            <a:pPr lvl="1">
              <a:buFont typeface="+mj-lt"/>
              <a:buAutoNum type="alphaUcPeriod"/>
            </a:pPr>
            <a:r>
              <a:rPr lang="cs-CZ" sz="1100" b="1" dirty="0"/>
              <a:t>Obelisk: </a:t>
            </a:r>
            <a:r>
              <a:rPr lang="cs-CZ" sz="1100" dirty="0"/>
              <a:t>MONNIAUX, David. </a:t>
            </a:r>
            <a:r>
              <a:rPr lang="cs-CZ" sz="1100" i="1" dirty="0"/>
              <a:t>http://cs.wikipedia.org</a:t>
            </a:r>
            <a:r>
              <a:rPr lang="cs-CZ" sz="1100" dirty="0"/>
              <a:t> [online]. [cit. 26.3.2013]. Dostupný pod licencí Creative Commons </a:t>
            </a:r>
            <a:r>
              <a:rPr lang="cs-CZ" sz="1100" dirty="0" err="1"/>
              <a:t>Attribution-Share</a:t>
            </a:r>
            <a:r>
              <a:rPr lang="cs-CZ" sz="1100" dirty="0"/>
              <a:t> </a:t>
            </a:r>
            <a:r>
              <a:rPr lang="cs-CZ" sz="1100" dirty="0" err="1"/>
              <a:t>Alike</a:t>
            </a:r>
            <a:r>
              <a:rPr lang="cs-CZ" sz="1100" dirty="0"/>
              <a:t> 3.0 na WWW: </a:t>
            </a:r>
            <a:r>
              <a:rPr lang="cs-CZ" sz="1100" dirty="0">
                <a:hlinkClick r:id="rId7"/>
              </a:rPr>
              <a:t>http://cs.wikipedia.org/wiki/Soubor:Louxor_obelisk_Paris_dsc00780.jpg</a:t>
            </a:r>
            <a:endParaRPr lang="cs-CZ" sz="1100" dirty="0"/>
          </a:p>
          <a:p>
            <a:pPr lvl="1">
              <a:buFont typeface="+mj-lt"/>
              <a:buAutoNum type="alphaUcPeriod"/>
            </a:pPr>
            <a:r>
              <a:rPr lang="cs-CZ" sz="1100" b="1" dirty="0" smtClean="0"/>
              <a:t>Pylon</a:t>
            </a:r>
            <a:r>
              <a:rPr lang="cs-CZ" sz="1100" b="1" dirty="0"/>
              <a:t>: </a:t>
            </a:r>
            <a:r>
              <a:rPr lang="cs-CZ" sz="1100" dirty="0" smtClean="0"/>
              <a:t>KÜRSCHNER, Joseph</a:t>
            </a:r>
            <a:r>
              <a:rPr lang="cs-CZ" sz="1100" dirty="0"/>
              <a:t>. </a:t>
            </a:r>
            <a:r>
              <a:rPr lang="cs-CZ" sz="1100" i="1" dirty="0"/>
              <a:t>http://commons.wikimedia.org/wiki/File:20090727_mykines34.jpg?uselang=cs</a:t>
            </a:r>
            <a:r>
              <a:rPr lang="cs-CZ" sz="1100" dirty="0"/>
              <a:t> [online]. [cit. 26.3.2013]. Dostupný pod licencí public domain na WWW: </a:t>
            </a:r>
            <a:r>
              <a:rPr lang="cs-CZ" sz="1100" dirty="0">
                <a:hlinkClick r:id="rId8"/>
              </a:rPr>
              <a:t>http://commons.wikimedia.org/wiki/File:Edfu-2.jpg?uselang=cs</a:t>
            </a:r>
            <a:endParaRPr lang="cs-CZ" sz="1100" dirty="0"/>
          </a:p>
          <a:p>
            <a:pPr lvl="1">
              <a:buFont typeface="+mj-lt"/>
              <a:buAutoNum type="alphaUcPeriod"/>
            </a:pPr>
            <a:r>
              <a:rPr lang="cs-CZ" sz="1100" b="1" dirty="0"/>
              <a:t>Údolí králů: </a:t>
            </a:r>
            <a:r>
              <a:rPr lang="cs-CZ" sz="1100" dirty="0"/>
              <a:t>BUBENIK, Peter J.. </a:t>
            </a:r>
            <a:r>
              <a:rPr lang="cs-CZ" sz="1100" i="1" dirty="0"/>
              <a:t>http://cs.wikipedia.org</a:t>
            </a:r>
            <a:r>
              <a:rPr lang="cs-CZ" sz="1100" dirty="0"/>
              <a:t> [online]. [cit. 20.3.2013]. Dostupný pod licencí Creative Commons na WWW: </a:t>
            </a:r>
            <a:r>
              <a:rPr lang="cs-CZ" sz="1100" dirty="0">
                <a:hlinkClick r:id="rId9"/>
              </a:rPr>
              <a:t>http://cs.wikipedia.org/wiki/Soubor:Luxor,_Tal_der_K%C3%B6nige_(1995,_860x605).jpg</a:t>
            </a:r>
            <a:endParaRPr lang="cs-CZ" sz="1100" dirty="0"/>
          </a:p>
          <a:p>
            <a:pPr lvl="1">
              <a:buFont typeface="+mj-lt"/>
              <a:buAutoNum type="alphaUcPeriod"/>
            </a:pPr>
            <a:r>
              <a:rPr lang="cs-CZ" sz="1100" b="1" dirty="0" smtClean="0"/>
              <a:t>Chrám královny Hatšepsut</a:t>
            </a:r>
            <a:r>
              <a:rPr lang="cs-CZ" sz="1100" dirty="0" smtClean="0"/>
              <a:t>: LLOYD</a:t>
            </a:r>
            <a:r>
              <a:rPr lang="cs-CZ" sz="1100" dirty="0"/>
              <a:t>, Ian. </a:t>
            </a:r>
            <a:r>
              <a:rPr lang="cs-CZ" sz="1100" i="1" dirty="0"/>
              <a:t>http://commons.wikimedia.org/</a:t>
            </a:r>
            <a:r>
              <a:rPr lang="cs-CZ" sz="1100" dirty="0"/>
              <a:t> [online]. [cit. 26.3.2013]. Dostupný pod licencí Creative Commons </a:t>
            </a:r>
            <a:r>
              <a:rPr lang="cs-CZ" sz="1100" dirty="0" err="1"/>
              <a:t>Attribution-Share</a:t>
            </a:r>
            <a:r>
              <a:rPr lang="cs-CZ" sz="1100" dirty="0"/>
              <a:t> </a:t>
            </a:r>
            <a:r>
              <a:rPr lang="cs-CZ" sz="1100" dirty="0" err="1"/>
              <a:t>Alike</a:t>
            </a:r>
            <a:r>
              <a:rPr lang="cs-CZ" sz="1100" dirty="0"/>
              <a:t> 3.0 na WWW: </a:t>
            </a:r>
            <a:r>
              <a:rPr lang="cs-CZ" sz="1100" dirty="0">
                <a:hlinkClick r:id="rId10"/>
              </a:rPr>
              <a:t>http://</a:t>
            </a:r>
            <a:r>
              <a:rPr lang="cs-CZ" sz="1100" dirty="0" smtClean="0">
                <a:hlinkClick r:id="rId10"/>
              </a:rPr>
              <a:t>commons.wikimedia.org/wiki/File:Hatshetsup-temple-1by7.jpg?uselang=cs</a:t>
            </a:r>
            <a:endParaRPr lang="cs-CZ" sz="1100" dirty="0" smtClean="0"/>
          </a:p>
          <a:p>
            <a:pPr lvl="1">
              <a:buFont typeface="+mj-lt"/>
              <a:buAutoNum type="alphaUcPeriod"/>
            </a:pPr>
            <a:r>
              <a:rPr lang="cs-CZ" sz="1100" b="1" dirty="0" smtClean="0"/>
              <a:t>Abú Simbel: </a:t>
            </a:r>
            <a:r>
              <a:rPr lang="en-US" sz="1100" dirty="0" smtClean="0"/>
              <a:t>ASOKA</a:t>
            </a:r>
            <a:r>
              <a:rPr lang="en-US" sz="1100" dirty="0"/>
              <a:t>. </a:t>
            </a:r>
            <a:r>
              <a:rPr lang="en-US" sz="1100" i="1" dirty="0"/>
              <a:t>http://commons.wikimedia.org/</a:t>
            </a:r>
            <a:r>
              <a:rPr lang="en-US" sz="1100" dirty="0"/>
              <a:t> [online]. [cit. 26.3.2013]. </a:t>
            </a:r>
            <a:r>
              <a:rPr lang="en-US" sz="1100" dirty="0" err="1"/>
              <a:t>Dostupný</a:t>
            </a:r>
            <a:r>
              <a:rPr lang="en-US" sz="1100" dirty="0"/>
              <a:t> pod </a:t>
            </a:r>
            <a:r>
              <a:rPr lang="en-US" sz="1100" dirty="0" err="1"/>
              <a:t>licencí</a:t>
            </a:r>
            <a:r>
              <a:rPr lang="en-US" sz="1100" dirty="0"/>
              <a:t> Creative Commons Attribution-Share Alike 3.0 </a:t>
            </a:r>
            <a:r>
              <a:rPr lang="en-US" sz="1100" dirty="0" err="1"/>
              <a:t>na</a:t>
            </a:r>
            <a:r>
              <a:rPr lang="en-US" sz="1100" dirty="0"/>
              <a:t> WWW: </a:t>
            </a:r>
            <a:r>
              <a:rPr lang="en-US" sz="1100" dirty="0">
                <a:hlinkClick r:id="rId11"/>
              </a:rPr>
              <a:t>http://commons.wikimedia.org/wiki/File:Abu_Simbel_-_</a:t>
            </a:r>
            <a:r>
              <a:rPr lang="en-US" sz="1100" dirty="0" smtClean="0">
                <a:hlinkClick r:id="rId11"/>
              </a:rPr>
              <a:t>frontal.jpg?uselang=cs</a:t>
            </a:r>
            <a:endParaRPr lang="cs-CZ" sz="1100" dirty="0" smtClean="0"/>
          </a:p>
          <a:p>
            <a:pPr marL="457200" lvl="1" indent="0">
              <a:buNone/>
            </a:pPr>
            <a:endParaRPr lang="cs-CZ" sz="1200" b="1" dirty="0"/>
          </a:p>
        </p:txBody>
      </p:sp>
    </p:spTree>
    <p:extLst>
      <p:ext uri="{BB962C8B-B14F-4D97-AF65-F5344CB8AC3E}">
        <p14:creationId xmlns:p14="http://schemas.microsoft.com/office/powerpoint/2010/main" val="36836569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40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Tento materiál je určen k interaktivní výuce.</a:t>
            </a:r>
          </a:p>
        </p:txBody>
      </p:sp>
    </p:spTree>
    <p:extLst>
      <p:ext uri="{BB962C8B-B14F-4D97-AF65-F5344CB8AC3E}">
        <p14:creationId xmlns:p14="http://schemas.microsoft.com/office/powerpoint/2010/main" val="82772591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18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Copperplate Gothic Bold" pitchFamily="34" charset="0"/>
            <a:cs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18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Copperplate Gothic Bold" pitchFamily="34" charset="0"/>
            <a:cs typeface="Arial" charset="0"/>
          </a:defRPr>
        </a:defPPr>
      </a:lstStyle>
    </a:lnDef>
  </a:objectDefaults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1_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18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Copperplate Gothic Bold" pitchFamily="34" charset="0"/>
            <a:cs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18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Copperplate Gothic Bold" pitchFamily="34" charset="0"/>
            <a:cs typeface="Arial" charset="0"/>
          </a:defRPr>
        </a:defPPr>
      </a:lstStyle>
    </a:lnDef>
  </a:objectDefaults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2_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18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Copperplate Gothic Bold" pitchFamily="34" charset="0"/>
            <a:cs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18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Copperplate Gothic Bold" pitchFamily="34" charset="0"/>
            <a:cs typeface="Arial" charset="0"/>
          </a:defRPr>
        </a:defPPr>
      </a:lstStyle>
    </a:lnDef>
  </a:objectDefaults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686</TotalTime>
  <Words>594</Words>
  <Application>Microsoft Office PowerPoint</Application>
  <PresentationFormat>On-screen Show (4:3)</PresentationFormat>
  <Paragraphs>167</Paragraphs>
  <Slides>22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22</vt:i4>
      </vt:variant>
    </vt:vector>
  </HeadingPairs>
  <TitlesOfParts>
    <vt:vector size="33" baseType="lpstr">
      <vt:lpstr>Arial Unicode MS</vt:lpstr>
      <vt:lpstr>Arial</vt:lpstr>
      <vt:lpstr>Calibri</vt:lpstr>
      <vt:lpstr>Copperplate Gothic Bold</vt:lpstr>
      <vt:lpstr>Elephant</vt:lpstr>
      <vt:lpstr>Franklin Gothic Heavy</vt:lpstr>
      <vt:lpstr>Lucida Grande</vt:lpstr>
      <vt:lpstr>Wingdings</vt:lpstr>
      <vt:lpstr>Výchozí návrh</vt:lpstr>
      <vt:lpstr>1_Výchozí návrh</vt:lpstr>
      <vt:lpstr>2_Výchozí návrh</vt:lpstr>
      <vt:lpstr>PowerPoint Presentation</vt:lpstr>
      <vt:lpstr>ANOTACE</vt:lpstr>
      <vt:lpstr>PowerPoint Presentation</vt:lpstr>
      <vt:lpstr>OPAKOVÁNÍ</vt:lpstr>
      <vt:lpstr>Jaký typ architektury je na následujících obrázcích?</vt:lpstr>
      <vt:lpstr>Určete obrázky. Který z nich se nevztahuje k chrámové architektuře? </vt:lpstr>
      <vt:lpstr>Řešení úkolu:</vt:lpstr>
      <vt:lpstr>SOCHAŘSTVÍ</vt:lpstr>
      <vt:lpstr>Dvě linie</vt:lpstr>
      <vt:lpstr>Monumentální sochařství (dvorské)</vt:lpstr>
      <vt:lpstr>Památky</vt:lpstr>
      <vt:lpstr>Reliéf</vt:lpstr>
      <vt:lpstr>PowerPoint Presentation</vt:lpstr>
      <vt:lpstr>Lidové sochařství</vt:lpstr>
      <vt:lpstr>Egyptská kuchyň</vt:lpstr>
      <vt:lpstr>Poznámka</vt:lpstr>
      <vt:lpstr>Achnaton a Nefertiti s dětmi</vt:lpstr>
      <vt:lpstr>KONEC</vt:lpstr>
      <vt:lpstr>Citace:</vt:lpstr>
      <vt:lpstr>Citace:</vt:lpstr>
      <vt:lpstr>Citace k opakovacímu testu:</vt:lpstr>
      <vt:lpstr>Tento materiál je určen k interaktivní výuce.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Marcela Jelínková</dc:creator>
  <cp:lastModifiedBy>Marcela Jelínková</cp:lastModifiedBy>
  <cp:revision>24</cp:revision>
  <dcterms:created xsi:type="dcterms:W3CDTF">2013-03-24T11:05:03Z</dcterms:created>
  <dcterms:modified xsi:type="dcterms:W3CDTF">2013-05-23T11:36:09Z</dcterms:modified>
</cp:coreProperties>
</file>