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74" r:id="rId2"/>
    <p:sldId id="275" r:id="rId3"/>
    <p:sldId id="270" r:id="rId4"/>
    <p:sldId id="276" r:id="rId5"/>
    <p:sldId id="273" r:id="rId6"/>
    <p:sldId id="277" r:id="rId7"/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8" r:id="rId18"/>
    <p:sldId id="269" r:id="rId19"/>
    <p:sldId id="272" r:id="rId20"/>
    <p:sldId id="266" r:id="rId21"/>
    <p:sldId id="267" r:id="rId22"/>
    <p:sldId id="27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CC33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84" d="100"/>
          <a:sy n="84" d="100"/>
        </p:scale>
        <p:origin x="150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937979-90EC-4D5A-8C65-F185A786EA0B}" type="datetimeFigureOut">
              <a:rPr lang="cs-CZ" smtClean="0"/>
              <a:t>19. 5. 2013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2AC01F-F499-46A8-8D1A-72661D63E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786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F0BEB8D-DC14-452F-B416-98936D21FE72}" type="slidenum">
              <a:rPr lang="cs-CZ" smtClean="0">
                <a:latin typeface="Calibri" panose="020F0502020204030204" pitchFamily="34" charset="0"/>
              </a:rPr>
              <a:pPr/>
              <a:t>1</a:t>
            </a:fld>
            <a:endParaRPr lang="cs-CZ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1742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AA1E2068-EC10-4290-A65C-D88EA2B85819}" type="slidenum">
              <a:rPr lang="cs-CZ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3648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87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187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0AF4D034-E53B-4D88-91EA-97627CC5A6DE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969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18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1218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EC855C19-9A69-4D92-9BBC-9DDDB56C0E59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9712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6CF23E-CB4C-49D0-A821-195211A9655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49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679FFD-8BED-4AFF-8917-8B4C2018C13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103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>
            <a:lvl1pPr>
              <a:defRPr sz="2800" b="1">
                <a:solidFill>
                  <a:srgbClr val="285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534400" cy="5562600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20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0222A0-B259-4B0A-BE79-6FBAC4D8BD0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983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akterist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3B7DC5-CD06-43BA-9B26-27C82AC772A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173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ebr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373625-F1B2-4B67-B748-9DA7B8A05D6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3569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B342C-4FC5-4BC7-B0EB-0C58034BF5E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182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D467AE-1CBE-4DD7-82D7-A9344D0A840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993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ázev uk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5BDEC6-BA9D-465D-AB84-97FA5505245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695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74EEF0-E069-419D-B3D3-61A1FA6DCE3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180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52FC2-E6DD-4A3A-85FA-279C0D6E2E9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676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36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3401" y="1554164"/>
            <a:ext cx="3008313" cy="4691063"/>
          </a:xfrm>
        </p:spPr>
        <p:txBody>
          <a:bodyPr/>
          <a:lstStyle>
            <a:lvl1pPr marL="457200" indent="-457200">
              <a:buFont typeface="Wingdings" panose="05000000000000000000" pitchFamily="2" charset="2"/>
              <a:buChar char="q"/>
              <a:defRPr sz="2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089A57-053E-40E4-B71D-3FEF00B6350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082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4C9E8-31A0-48DE-8216-6E268B5D9A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6925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1C20B0-0F79-4BDC-B7AC-4A3F2E5BD03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0589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E05CCB-CE90-402C-BDFE-3355815089D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5836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40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12A82C-F327-436C-ACB7-0D73B88ADC3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256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b="0"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b="0"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b="0"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2B070DC-E77F-4EDC-8E75-54DE7A51ADE8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428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rovekyegypt.net/faraoni-stare-rise/menkaure.php" TargetMode="External"/><Relationship Id="rId7" Type="http://schemas.openxmlformats.org/officeDocument/2006/relationships/hyperlink" Target="http://cs.wikipedia.org/wiki/Soubor:Sarcophage-myk%C3%A9rinos.jpg" TargetMode="External"/><Relationship Id="rId2" Type="http://schemas.openxmlformats.org/officeDocument/2006/relationships/hyperlink" Target="http://cs.wikipedia.org/wiki/Soubor:Nefertiti_bust_(front)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starovekyegypt.net/faraoni-nove-rise/tutanchamon.php" TargetMode="External"/><Relationship Id="rId5" Type="http://schemas.openxmlformats.org/officeDocument/2006/relationships/hyperlink" Target="http://commons.wikimedia.org/wiki/File:Akhenatenhat.jpg?uselang=cs" TargetMode="External"/><Relationship Id="rId4" Type="http://schemas.openxmlformats.org/officeDocument/2006/relationships/hyperlink" Target="http://cs.wikipedia.org/wiki/Soubor:Shawabti_of_Lady_Sati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historyofart.cz/index.php/Staroveky-Egypt/Amenhotep-II-pred-bohem-Usirem" TargetMode="External"/><Relationship Id="rId3" Type="http://schemas.openxmlformats.org/officeDocument/2006/relationships/hyperlink" Target="http://historyofart.cz/index.php/Staroveky-Egypt/fowling-scene" TargetMode="External"/><Relationship Id="rId7" Type="http://schemas.openxmlformats.org/officeDocument/2006/relationships/hyperlink" Target="http://historyofart.cz/index.php/Staroveky-Egypt/Pohrebni-komora-zdobena-malbami" TargetMode="External"/><Relationship Id="rId12" Type="http://schemas.openxmlformats.org/officeDocument/2006/relationships/hyperlink" Target="http://cs.wikipedia.org/wiki/Soubor:%C3%84gyptischer_Maler_um_1360_v._Chr._002.jpg" TargetMode="External"/><Relationship Id="rId2" Type="http://schemas.openxmlformats.org/officeDocument/2006/relationships/hyperlink" Target="http://cs.wikipedia.org/wiki/Soubor:Ancient_Egypt_Wings.sv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historyofart.cz/index.php/Staroveky-Egypt/nefertiti" TargetMode="External"/><Relationship Id="rId11" Type="http://schemas.openxmlformats.org/officeDocument/2006/relationships/hyperlink" Target="http://commons.wikimedia.org/wiki/File:Tomb_of_Nakht_-_three_musicians.jpg" TargetMode="External"/><Relationship Id="rId5" Type="http://schemas.openxmlformats.org/officeDocument/2006/relationships/hyperlink" Target="http://commons.wikimedia.org/wiki/File:Maler_der_Grabkammer_der_Nefertari_004_retouched.jpg" TargetMode="External"/><Relationship Id="rId10" Type="http://schemas.openxmlformats.org/officeDocument/2006/relationships/hyperlink" Target="http://historyofart.cz/index.php/Staroveky-Egypt/Akacie-s-ptaky-Weset" TargetMode="External"/><Relationship Id="rId4" Type="http://schemas.openxmlformats.org/officeDocument/2006/relationships/hyperlink" Target="http://cs.wikipedia.org/wiki/Soubor:Tomb_of_Nakht_(2).jpg" TargetMode="External"/><Relationship Id="rId9" Type="http://schemas.openxmlformats.org/officeDocument/2006/relationships/hyperlink" Target="http://historyofart.cz/index.php/Staroveky-Egypt/Sennefer-s-manzelkou-se-pod-pohrebni-revou-klani-Usirovi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omb_of_Nakht_(8).jpg" TargetMode="External"/><Relationship Id="rId2" Type="http://schemas.openxmlformats.org/officeDocument/2006/relationships/hyperlink" Target="http://historyofart.cz/index.php/Staroveky-Egypt/Oslar-pohanejici-osla-s-nakladem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kabegami.deviantart.com/art/Horus-Wallpaper-120066066" TargetMode="External"/><Relationship Id="rId4" Type="http://schemas.openxmlformats.org/officeDocument/2006/relationships/hyperlink" Target="http://historyofart.cz/index.php/Staroveky-Egypt/05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1595536"/>
              </p:ext>
            </p:extLst>
          </p:nvPr>
        </p:nvGraphicFramePr>
        <p:xfrm>
          <a:off x="614363" y="2816225"/>
          <a:ext cx="8137525" cy="29670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64011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VY_32_INOVACE_05A_04_Umění starověkého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Egypta IV -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malířsví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starověku</a:t>
                      </a: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5145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0487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4790"/>
            <a:ext cx="8229600" cy="801370"/>
          </a:xfrm>
        </p:spPr>
        <p:txBody>
          <a:bodyPr/>
          <a:lstStyle/>
          <a:p>
            <a:pPr>
              <a:defRPr/>
            </a:pPr>
            <a:r>
              <a:rPr lang="cs-CZ" sz="3200" dirty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740" y="1129030"/>
            <a:ext cx="8732520" cy="5260340"/>
          </a:xfrm>
          <a:noFill/>
          <a:extLst/>
        </p:spPr>
        <p:txBody>
          <a:bodyPr/>
          <a:lstStyle/>
          <a:p>
            <a:pPr>
              <a:defRPr/>
            </a:pPr>
            <a:r>
              <a:rPr lang="cs-CZ" sz="1500" dirty="0"/>
              <a:t>Prezentace </a:t>
            </a:r>
            <a:r>
              <a:rPr lang="cs-CZ" sz="1500"/>
              <a:t>je </a:t>
            </a:r>
            <a:r>
              <a:rPr lang="cs-CZ" sz="1500" smtClean="0"/>
              <a:t>určena </a:t>
            </a:r>
            <a:r>
              <a:rPr lang="cs-CZ" sz="1500" dirty="0"/>
              <a:t>pro výklad, opakování a upevnění nového tématu z historie umění s motivačními úkoly pro interaktivní zapojení žáků do vyučovacího procesu.</a:t>
            </a:r>
          </a:p>
          <a:p>
            <a:pPr>
              <a:defRPr/>
            </a:pPr>
            <a:r>
              <a:rPr lang="cs-CZ" sz="1500" dirty="0" smtClean="0"/>
              <a:t>Jejím obsahem je umění starověkého Egypta se zaměřením na malířství tohoto období. Navazuje na prezentace s úvodní charakteristikou starověkého Egypta, jeho architekturou a sochařstvím. Obsahuje základní informace k tématu a vysvětluje charakteristické znaky malířství na názorných ukázkách.</a:t>
            </a:r>
          </a:p>
          <a:p>
            <a:pPr>
              <a:defRPr/>
            </a:pPr>
            <a:r>
              <a:rPr lang="cs-CZ" sz="1500" dirty="0" smtClean="0"/>
              <a:t>Na úvod prezentace je zařazena část </a:t>
            </a:r>
            <a:r>
              <a:rPr lang="cs-CZ" sz="1500" dirty="0"/>
              <a:t>s motivačními úkoly pro žáky, která slouží k jejich interaktivnímu zapojení formou opakování a </a:t>
            </a:r>
            <a:r>
              <a:rPr lang="cs-CZ" sz="1500" dirty="0" smtClean="0"/>
              <a:t>upevnění starší látky - sochařství starověkého Egypta (</a:t>
            </a:r>
            <a:r>
              <a:rPr lang="cs-CZ" sz="1500" dirty="0"/>
              <a:t>viz snímky č. 4 až 6). </a:t>
            </a:r>
            <a:r>
              <a:rPr lang="cs-CZ" sz="1500" dirty="0" smtClean="0"/>
              <a:t>Klikem na snímek č. 5 se objeví obrázek, který žáci určují, popisují </a:t>
            </a:r>
            <a:r>
              <a:rPr lang="cs-CZ" sz="1500" dirty="0"/>
              <a:t>a charakterizují jeho hlavní </a:t>
            </a:r>
            <a:r>
              <a:rPr lang="cs-CZ" sz="1500" dirty="0" smtClean="0"/>
              <a:t>znaky. Jejich dalším úkolem je vysvětlit význam několika pojmů z odborné terminologie z oboru teorie výtvarného umění, s nimiž se již dříve seznámili. Správné odpovědi si mohou ověřit na následujícím snímku. Tato část může být využita ke společnému opakování, ústnímu zkoušení nebo popřípadě k písemnému testu.</a:t>
            </a:r>
          </a:p>
          <a:p>
            <a:pPr>
              <a:defRPr/>
            </a:pPr>
            <a:r>
              <a:rPr lang="cs-CZ" sz="1500" dirty="0" smtClean="0"/>
              <a:t>Po </a:t>
            </a:r>
            <a:r>
              <a:rPr lang="cs-CZ" sz="1500" dirty="0"/>
              <a:t>úvodním </a:t>
            </a:r>
            <a:r>
              <a:rPr lang="cs-CZ" sz="1500" dirty="0" smtClean="0"/>
              <a:t>opakování následuje výklad nového tématu – starověkého egyptského malířství.</a:t>
            </a:r>
          </a:p>
          <a:p>
            <a:pPr>
              <a:defRPr/>
            </a:pPr>
            <a:r>
              <a:rPr lang="cs-CZ" sz="1500" dirty="0" smtClean="0"/>
              <a:t>Látka je určena pro studenty 1. ročníku čtyřletého a 2. ročníku šestiletého gymnázia</a:t>
            </a:r>
            <a:r>
              <a:rPr lang="cs-CZ" sz="1500" dirty="0"/>
              <a:t> </a:t>
            </a:r>
            <a:r>
              <a:rPr lang="cs-CZ" sz="1500" dirty="0" smtClean="0"/>
              <a:t>a může být použita k samostatnému studiu.</a:t>
            </a:r>
          </a:p>
          <a:p>
            <a:pPr>
              <a:defRPr/>
            </a:pPr>
            <a:r>
              <a:rPr lang="cs-CZ" sz="1500" dirty="0" smtClean="0"/>
              <a:t>Vzdělávací cíle:</a:t>
            </a:r>
          </a:p>
          <a:p>
            <a:pPr lvl="1">
              <a:buFont typeface="Wingdings" panose="05000000000000000000" pitchFamily="2" charset="2"/>
              <a:buChar char="Ø"/>
              <a:defRPr/>
            </a:pPr>
            <a:r>
              <a:rPr lang="cs-CZ" sz="1500" dirty="0"/>
              <a:t>zopakovat a upevnit probrané učivo o </a:t>
            </a:r>
            <a:r>
              <a:rPr lang="cs-CZ" sz="1500" dirty="0" smtClean="0"/>
              <a:t>sochařství starověkého </a:t>
            </a:r>
            <a:r>
              <a:rPr lang="cs-CZ" sz="1500" dirty="0"/>
              <a:t>Egypta</a:t>
            </a:r>
          </a:p>
          <a:p>
            <a:pPr lvl="1">
              <a:buFont typeface="Wingdings" panose="05000000000000000000" pitchFamily="2" charset="2"/>
              <a:buChar char="Ø"/>
              <a:defRPr/>
            </a:pPr>
            <a:r>
              <a:rPr lang="cs-CZ" sz="1500" dirty="0" smtClean="0"/>
              <a:t>vysvětlit na názorných příkladech charakteristické znaky jeho malířství </a:t>
            </a:r>
          </a:p>
          <a:p>
            <a:pPr lvl="1">
              <a:buFont typeface="Wingdings" panose="05000000000000000000" pitchFamily="2" charset="2"/>
              <a:buChar char="Ø"/>
              <a:defRPr/>
            </a:pPr>
            <a:r>
              <a:rPr lang="cs-CZ" sz="1500" dirty="0" smtClean="0"/>
              <a:t>seznámit žáky s novými pojmy z této oblasti a doplnit jejich znalosti odborné terminologie</a:t>
            </a:r>
          </a:p>
        </p:txBody>
      </p:sp>
    </p:spTree>
    <p:extLst>
      <p:ext uri="{BB962C8B-B14F-4D97-AF65-F5344CB8AC3E}">
        <p14:creationId xmlns:p14="http://schemas.microsoft.com/office/powerpoint/2010/main" val="108988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71600" y="838200"/>
            <a:ext cx="6324600" cy="923925"/>
          </a:xfrm>
          <a:prstGeom prst="rect">
            <a:avLst/>
          </a:prstGeom>
          <a:effectLst>
            <a:outerShdw blurRad="50800" dist="50800" dir="5400000" algn="ctr" rotWithShape="0">
              <a:srgbClr val="FFC000"/>
            </a:outerShdw>
          </a:effectLst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5400" kern="0" dirty="0">
                <a:solidFill>
                  <a:srgbClr val="333399">
                    <a:lumMod val="75000"/>
                  </a:srgbClr>
                </a:solidFill>
                <a:latin typeface="Franklin Gothic Heavy" panose="020B0903020102020204" pitchFamily="34" charset="0"/>
              </a:rPr>
              <a:t>UMĚNÍ</a:t>
            </a:r>
            <a:endParaRPr lang="cs-CZ" sz="6600" kern="0" dirty="0">
              <a:solidFill>
                <a:srgbClr val="333399">
                  <a:lumMod val="75000"/>
                </a:srgbClr>
              </a:solidFill>
              <a:latin typeface="Franklin Gothic Heavy" panose="020B09030201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181100" y="4648200"/>
            <a:ext cx="6781800" cy="1754188"/>
          </a:xfrm>
          <a:prstGeom prst="rect">
            <a:avLst/>
          </a:prstGeom>
          <a:effectLst>
            <a:outerShdw blurRad="50800" dist="50800" dir="5400000" algn="ctr" rotWithShape="0">
              <a:srgbClr val="FFC000"/>
            </a:outerShdw>
          </a:effectLst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5400" kern="0" dirty="0">
                <a:solidFill>
                  <a:srgbClr val="333399">
                    <a:lumMod val="75000"/>
                  </a:srgbClr>
                </a:solidFill>
                <a:latin typeface="Franklin Gothic Heavy" panose="020B0903020102020204" pitchFamily="34" charset="0"/>
              </a:rPr>
              <a:t>STAROVĚKÉHO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5400" kern="0" dirty="0">
                <a:solidFill>
                  <a:srgbClr val="333399">
                    <a:lumMod val="75000"/>
                  </a:srgbClr>
                </a:solidFill>
                <a:latin typeface="Franklin Gothic Heavy" panose="020B0903020102020204" pitchFamily="34" charset="0"/>
              </a:rPr>
              <a:t>EGYPTA</a:t>
            </a:r>
            <a:endParaRPr lang="cs-CZ" sz="6600" kern="0" dirty="0">
              <a:solidFill>
                <a:srgbClr val="333399">
                  <a:lumMod val="75000"/>
                </a:srgbClr>
              </a:solidFill>
              <a:latin typeface="Franklin Gothic Heavy" panose="020B0903020102020204" pitchFamily="34" charset="0"/>
            </a:endParaRPr>
          </a:p>
        </p:txBody>
      </p:sp>
      <p:sp>
        <p:nvSpPr>
          <p:cNvPr id="5124" name="TextBox 1"/>
          <p:cNvSpPr txBox="1">
            <a:spLocks noChangeArrowheads="1"/>
          </p:cNvSpPr>
          <p:nvPr/>
        </p:nvSpPr>
        <p:spPr bwMode="auto">
          <a:xfrm>
            <a:off x="8704438" y="6488113"/>
            <a:ext cx="44114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sz="1800" dirty="0" smtClean="0">
                <a:solidFill>
                  <a:srgbClr val="000000"/>
                </a:solidFill>
                <a:latin typeface="+mj-lt"/>
              </a:rPr>
              <a:t>15</a:t>
            </a:r>
            <a:endParaRPr lang="cs-CZ" sz="180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7088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0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5" grpId="0"/>
      <p:bldP spid="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Elephant" panose="02020904090505020303" pitchFamily="18" charset="0"/>
              </a:rPr>
              <a:t>OPAKOVÁNÍ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Elephant" panose="02020904090505020303" pitchFamily="18" charset="0"/>
            </a:endParaRP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685800" y="3205531"/>
            <a:ext cx="7610475" cy="841175"/>
            <a:chOff x="766763" y="3276600"/>
            <a:chExt cx="7610475" cy="840657"/>
          </a:xfrm>
        </p:grpSpPr>
        <p:pic>
          <p:nvPicPr>
            <p:cNvPr id="6" name="Picture 4" descr="Soubor:Ancient Egypt Wings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763" y="3276600"/>
              <a:ext cx="7610475" cy="828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7924800" y="3809670"/>
              <a:ext cx="383438" cy="30758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400" dirty="0" smtClean="0"/>
                <a:t>20</a:t>
              </a:r>
              <a:endParaRPr lang="cs-CZ" b="0" dirty="0">
                <a:latin typeface="+mn-lt"/>
              </a:endParaRPr>
            </a:p>
          </p:txBody>
        </p:sp>
      </p:grp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09662" y="4371626"/>
            <a:ext cx="6924675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0953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Určete následující ukázky sochařství starověkého Egypta a vysvětlete význam pojmů</a:t>
            </a:r>
            <a:r>
              <a:rPr lang="cs-CZ" b="1" dirty="0">
                <a:solidFill>
                  <a:srgbClr val="09533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9266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539459" y="544117"/>
            <a:ext cx="2481619" cy="3148856"/>
            <a:chOff x="454851" y="558157"/>
            <a:chExt cx="2481619" cy="3148856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4851" y="558157"/>
              <a:ext cx="2481619" cy="2791821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  <p:sp>
          <p:nvSpPr>
            <p:cNvPr id="9" name="TextBox 8"/>
            <p:cNvSpPr txBox="1"/>
            <p:nvPr/>
          </p:nvSpPr>
          <p:spPr>
            <a:xfrm>
              <a:off x="456073" y="3337681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A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275586" y="3919911"/>
            <a:ext cx="3332163" cy="2897876"/>
            <a:chOff x="275586" y="3919911"/>
            <a:chExt cx="3332163" cy="2897876"/>
          </a:xfrm>
        </p:grpSpPr>
        <p:pic>
          <p:nvPicPr>
            <p:cNvPr id="109571" name="Picture 2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586" y="3919911"/>
              <a:ext cx="3332163" cy="2500312"/>
            </a:xfrm>
            <a:prstGeom prst="rect">
              <a:avLst/>
            </a:prstGeom>
            <a:noFill/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TextBox 17"/>
            <p:cNvSpPr txBox="1"/>
            <p:nvPr/>
          </p:nvSpPr>
          <p:spPr>
            <a:xfrm>
              <a:off x="627339" y="6448455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C00000"/>
                  </a:solidFill>
                </a:rPr>
                <a:t>C</a:t>
              </a: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3654092" y="4041422"/>
            <a:ext cx="965586" cy="2827855"/>
            <a:chOff x="3654092" y="4041422"/>
            <a:chExt cx="965586" cy="2827855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54092" y="4041422"/>
              <a:ext cx="917907" cy="2804401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  <p:sp>
          <p:nvSpPr>
            <p:cNvPr id="19" name="TextBox 18"/>
            <p:cNvSpPr txBox="1"/>
            <p:nvPr/>
          </p:nvSpPr>
          <p:spPr>
            <a:xfrm>
              <a:off x="4268300" y="6499945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C00000"/>
                  </a:solidFill>
                </a:rPr>
                <a:t>D</a:t>
              </a: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3179171" y="303581"/>
            <a:ext cx="1651076" cy="3333522"/>
            <a:chOff x="2967300" y="558157"/>
            <a:chExt cx="1651076" cy="3333522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67300" y="558157"/>
              <a:ext cx="1651076" cy="3333522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  <p:sp>
          <p:nvSpPr>
            <p:cNvPr id="21" name="TextBox 20"/>
            <p:cNvSpPr txBox="1"/>
            <p:nvPr/>
          </p:nvSpPr>
          <p:spPr>
            <a:xfrm>
              <a:off x="4177112" y="3522347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B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4388983" y="2767308"/>
            <a:ext cx="2392464" cy="3635001"/>
            <a:chOff x="4401668" y="2557093"/>
            <a:chExt cx="2392464" cy="3635001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01668" y="2557093"/>
              <a:ext cx="2392464" cy="3635001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  <p:sp>
          <p:nvSpPr>
            <p:cNvPr id="22" name="TextBox 21"/>
            <p:cNvSpPr txBox="1"/>
            <p:nvPr/>
          </p:nvSpPr>
          <p:spPr>
            <a:xfrm>
              <a:off x="4813239" y="5546601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C00000"/>
                  </a:solidFill>
                </a:rPr>
                <a:t>E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7015235" y="2894205"/>
            <a:ext cx="1622839" cy="2275862"/>
            <a:chOff x="7018688" y="2652890"/>
            <a:chExt cx="1622839" cy="2275862"/>
          </a:xfrm>
        </p:grpSpPr>
        <p:pic>
          <p:nvPicPr>
            <p:cNvPr id="109573" name="Picture 2" descr="Tutanchamon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8688" y="2652890"/>
              <a:ext cx="1472798" cy="1968426"/>
            </a:xfrm>
            <a:prstGeom prst="rect">
              <a:avLst/>
            </a:prstGeom>
            <a:noFill/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TextBox 22"/>
            <p:cNvSpPr txBox="1"/>
            <p:nvPr/>
          </p:nvSpPr>
          <p:spPr>
            <a:xfrm>
              <a:off x="8315797" y="4559420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C00000"/>
                  </a:solidFill>
                </a:rPr>
                <a:t>F</a:t>
              </a: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6515788" y="4866856"/>
            <a:ext cx="2486488" cy="1728823"/>
            <a:chOff x="6515788" y="4866856"/>
            <a:chExt cx="2486488" cy="1728823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5788" y="4866856"/>
              <a:ext cx="2478597" cy="1728823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  <p:sp>
          <p:nvSpPr>
            <p:cNvPr id="24" name="TextBox 23"/>
            <p:cNvSpPr txBox="1"/>
            <p:nvPr/>
          </p:nvSpPr>
          <p:spPr>
            <a:xfrm>
              <a:off x="8638074" y="6189272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C00000"/>
                  </a:solidFill>
                </a:rPr>
                <a:t>G</a:t>
              </a:r>
            </a:p>
          </p:txBody>
        </p:sp>
      </p:grpSp>
      <p:sp>
        <p:nvSpPr>
          <p:cNvPr id="28" name="Content Placeholder 27"/>
          <p:cNvSpPr>
            <a:spLocks noGrp="1"/>
          </p:cNvSpPr>
          <p:nvPr>
            <p:ph idx="1"/>
          </p:nvPr>
        </p:nvSpPr>
        <p:spPr>
          <a:xfrm>
            <a:off x="5515947" y="233243"/>
            <a:ext cx="4065351" cy="2713678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BUSTA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RELIÉF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MONUMENTALITA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FRONTALITA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POLYCHROMIE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INKRUSTACE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GEOMETRICKÁ </a:t>
            </a:r>
            <a:r>
              <a:rPr lang="cs-CZ" sz="2000" b="1" dirty="0">
                <a:solidFill>
                  <a:srgbClr val="C00000"/>
                </a:solidFill>
              </a:rPr>
              <a:t>STYLIZACE</a:t>
            </a:r>
          </a:p>
        </p:txBody>
      </p:sp>
    </p:spTree>
    <p:extLst>
      <p:ext uri="{BB962C8B-B14F-4D97-AF65-F5344CB8AC3E}">
        <p14:creationId xmlns:p14="http://schemas.microsoft.com/office/powerpoint/2010/main" val="1291877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352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úkolu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 bwMode="auto">
          <a:xfrm>
            <a:off x="282645" y="3989636"/>
            <a:ext cx="3635022" cy="2063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285000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9pPr>
          </a:lstStyle>
          <a:p>
            <a:pPr algn="l"/>
            <a:r>
              <a:rPr lang="cs-CZ" sz="2000" kern="0" dirty="0" smtClean="0">
                <a:solidFill>
                  <a:srgbClr val="C00000"/>
                </a:solidFill>
              </a:rPr>
              <a:t>BUSTA</a:t>
            </a:r>
            <a:endParaRPr lang="cs-CZ" sz="2000" kern="0" dirty="0">
              <a:solidFill>
                <a:srgbClr val="C00000"/>
              </a:solidFill>
            </a:endParaRPr>
          </a:p>
          <a:p>
            <a:pPr algn="l"/>
            <a:r>
              <a:rPr lang="cs-CZ" sz="2000" kern="0" dirty="0" smtClean="0">
                <a:solidFill>
                  <a:srgbClr val="C00000"/>
                </a:solidFill>
              </a:rPr>
              <a:t>RELIÉF</a:t>
            </a:r>
            <a:endParaRPr lang="cs-CZ" sz="2000" kern="0" dirty="0">
              <a:solidFill>
                <a:srgbClr val="C00000"/>
              </a:solidFill>
            </a:endParaRPr>
          </a:p>
          <a:p>
            <a:pPr algn="l"/>
            <a:r>
              <a:rPr lang="cs-CZ" sz="2000" kern="0" dirty="0" smtClean="0">
                <a:solidFill>
                  <a:srgbClr val="C00000"/>
                </a:solidFill>
              </a:rPr>
              <a:t>MONUMENTALITA</a:t>
            </a:r>
            <a:endParaRPr lang="cs-CZ" sz="2000" kern="0" dirty="0">
              <a:solidFill>
                <a:srgbClr val="C00000"/>
              </a:solidFill>
            </a:endParaRPr>
          </a:p>
          <a:p>
            <a:pPr algn="l"/>
            <a:r>
              <a:rPr lang="cs-CZ" sz="2000" kern="0" dirty="0" smtClean="0">
                <a:solidFill>
                  <a:srgbClr val="C00000"/>
                </a:solidFill>
              </a:rPr>
              <a:t>FRONTALITA</a:t>
            </a:r>
            <a:endParaRPr lang="cs-CZ" sz="2000" kern="0" dirty="0">
              <a:solidFill>
                <a:srgbClr val="C00000"/>
              </a:solidFill>
            </a:endParaRPr>
          </a:p>
          <a:p>
            <a:pPr algn="l"/>
            <a:r>
              <a:rPr lang="cs-CZ" sz="2000" kern="0" dirty="0" smtClean="0">
                <a:solidFill>
                  <a:srgbClr val="C00000"/>
                </a:solidFill>
              </a:rPr>
              <a:t>POLYCHROMIE</a:t>
            </a:r>
            <a:endParaRPr lang="cs-CZ" sz="2000" kern="0" dirty="0">
              <a:solidFill>
                <a:srgbClr val="C00000"/>
              </a:solidFill>
            </a:endParaRPr>
          </a:p>
          <a:p>
            <a:pPr algn="l"/>
            <a:r>
              <a:rPr lang="cs-CZ" sz="2000" kern="0" dirty="0" smtClean="0">
                <a:solidFill>
                  <a:srgbClr val="C00000"/>
                </a:solidFill>
              </a:rPr>
              <a:t>INKRUSTACE</a:t>
            </a:r>
            <a:endParaRPr lang="cs-CZ" sz="2000" kern="0" dirty="0">
              <a:solidFill>
                <a:srgbClr val="C00000"/>
              </a:solidFill>
            </a:endParaRPr>
          </a:p>
          <a:p>
            <a:pPr algn="l"/>
            <a:r>
              <a:rPr lang="cs-CZ" sz="2000" kern="0" dirty="0" smtClean="0">
                <a:solidFill>
                  <a:srgbClr val="C00000"/>
                </a:solidFill>
              </a:rPr>
              <a:t>GEOMETRICKÁ STYLIZACE</a:t>
            </a:r>
            <a:endParaRPr lang="cs-CZ" sz="2000" kern="0" dirty="0">
              <a:solidFill>
                <a:srgbClr val="C00000"/>
              </a:solidFill>
            </a:endParaRPr>
          </a:p>
        </p:txBody>
      </p:sp>
      <p:sp>
        <p:nvSpPr>
          <p:cNvPr id="4" name="Title 2"/>
          <p:cNvSpPr txBox="1">
            <a:spLocks/>
          </p:cNvSpPr>
          <p:nvPr/>
        </p:nvSpPr>
        <p:spPr bwMode="auto">
          <a:xfrm>
            <a:off x="3917667" y="3989636"/>
            <a:ext cx="5136444" cy="2063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285000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9pPr>
          </a:lstStyle>
          <a:p>
            <a:pPr algn="l"/>
            <a:r>
              <a:rPr lang="cs-CZ" sz="2000" b="0" kern="0" dirty="0" smtClean="0">
                <a:solidFill>
                  <a:schemeClr val="tx1"/>
                </a:solidFill>
              </a:rPr>
              <a:t>sochařský portrét, poprsí</a:t>
            </a:r>
            <a:endParaRPr lang="cs-CZ" sz="2000" b="0" kern="0" dirty="0">
              <a:solidFill>
                <a:schemeClr val="tx1"/>
              </a:solidFill>
            </a:endParaRPr>
          </a:p>
          <a:p>
            <a:pPr algn="l"/>
            <a:r>
              <a:rPr lang="cs-CZ" sz="2000" b="0" dirty="0" smtClean="0">
                <a:solidFill>
                  <a:schemeClr val="tx1"/>
                </a:solidFill>
              </a:rPr>
              <a:t>ozdobné</a:t>
            </a:r>
            <a:r>
              <a:rPr lang="cs-CZ" sz="2000" b="0" dirty="0">
                <a:solidFill>
                  <a:schemeClr val="tx1"/>
                </a:solidFill>
              </a:rPr>
              <a:t> sochařské dílo vystupující z </a:t>
            </a:r>
            <a:r>
              <a:rPr lang="cs-CZ" sz="2000" b="0" dirty="0" smtClean="0">
                <a:solidFill>
                  <a:schemeClr val="tx1"/>
                </a:solidFill>
              </a:rPr>
              <a:t>plochy</a:t>
            </a:r>
            <a:endParaRPr lang="cs-CZ" sz="2000" kern="0" dirty="0">
              <a:solidFill>
                <a:srgbClr val="C00000"/>
              </a:solidFill>
            </a:endParaRPr>
          </a:p>
          <a:p>
            <a:pPr algn="l"/>
            <a:r>
              <a:rPr lang="cs-CZ" sz="2000" b="0" kern="0" dirty="0" smtClean="0">
                <a:solidFill>
                  <a:schemeClr val="tx1"/>
                </a:solidFill>
              </a:rPr>
              <a:t>velkolepost, která si nás podmaňuje</a:t>
            </a:r>
            <a:endParaRPr lang="cs-CZ" sz="2000" kern="0" dirty="0">
              <a:solidFill>
                <a:srgbClr val="C00000"/>
              </a:solidFill>
            </a:endParaRPr>
          </a:p>
          <a:p>
            <a:pPr algn="l"/>
            <a:r>
              <a:rPr lang="cs-CZ" sz="2000" b="0" kern="0" dirty="0" smtClean="0">
                <a:solidFill>
                  <a:schemeClr val="tx1"/>
                </a:solidFill>
              </a:rPr>
              <a:t>čelní zobrazení</a:t>
            </a:r>
            <a:endParaRPr lang="cs-CZ" sz="2000" b="0" kern="0" dirty="0">
              <a:solidFill>
                <a:schemeClr val="tx1"/>
              </a:solidFill>
            </a:endParaRPr>
          </a:p>
          <a:p>
            <a:pPr algn="l"/>
            <a:r>
              <a:rPr lang="cs-CZ" sz="2000" b="0" kern="0" dirty="0" smtClean="0">
                <a:solidFill>
                  <a:schemeClr val="tx1"/>
                </a:solidFill>
              </a:rPr>
              <a:t>mnohobarevnost</a:t>
            </a:r>
            <a:endParaRPr lang="cs-CZ" sz="2000" b="0" kern="0" dirty="0">
              <a:solidFill>
                <a:schemeClr val="tx1"/>
              </a:solidFill>
            </a:endParaRPr>
          </a:p>
          <a:p>
            <a:pPr algn="l"/>
            <a:r>
              <a:rPr lang="cs-CZ" sz="2000" b="0" kern="0" dirty="0" smtClean="0">
                <a:solidFill>
                  <a:schemeClr val="tx1"/>
                </a:solidFill>
              </a:rPr>
              <a:t>osazení kamene kamenem</a:t>
            </a:r>
            <a:endParaRPr lang="cs-CZ" sz="2000" b="0" kern="0" dirty="0">
              <a:solidFill>
                <a:schemeClr val="tx1"/>
              </a:solidFill>
            </a:endParaRPr>
          </a:p>
          <a:p>
            <a:pPr algn="l"/>
            <a:r>
              <a:rPr lang="cs-CZ" sz="2000" b="0" kern="0" dirty="0" smtClean="0">
                <a:solidFill>
                  <a:schemeClr val="tx1"/>
                </a:solidFill>
              </a:rPr>
              <a:t>zjednodušení proporcí figury</a:t>
            </a:r>
            <a:endParaRPr lang="cs-CZ" sz="2000" b="0" kern="0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57200" y="1669098"/>
            <a:ext cx="808101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C00000"/>
                </a:solidFill>
              </a:rPr>
              <a:t>Sfinga v </a:t>
            </a:r>
            <a:r>
              <a:rPr lang="cs-CZ" b="1" dirty="0" smtClean="0">
                <a:solidFill>
                  <a:srgbClr val="C00000"/>
                </a:solidFill>
              </a:rPr>
              <a:t>Gíze</a:t>
            </a:r>
          </a:p>
          <a:p>
            <a:pPr>
              <a:buFont typeface="+mj-lt"/>
              <a:buAutoNum type="alphaUcPeriod"/>
            </a:pPr>
            <a:r>
              <a:rPr lang="cs-CZ" b="1" dirty="0" smtClean="0">
                <a:solidFill>
                  <a:srgbClr val="C00000"/>
                </a:solidFill>
              </a:rPr>
              <a:t>Busta Nefertiti</a:t>
            </a:r>
          </a:p>
          <a:p>
            <a:pPr>
              <a:buFont typeface="+mj-lt"/>
              <a:buAutoNum type="alphaUcPeriod"/>
            </a:pPr>
            <a:r>
              <a:rPr lang="cs-CZ" b="1" dirty="0" smtClean="0">
                <a:solidFill>
                  <a:srgbClr val="C00000"/>
                </a:solidFill>
              </a:rPr>
              <a:t>Menkaure </a:t>
            </a:r>
            <a:r>
              <a:rPr lang="cs-CZ" b="1" dirty="0">
                <a:solidFill>
                  <a:srgbClr val="C00000"/>
                </a:solidFill>
              </a:rPr>
              <a:t>s </a:t>
            </a:r>
            <a:r>
              <a:rPr lang="cs-CZ" b="1" dirty="0" smtClean="0">
                <a:solidFill>
                  <a:srgbClr val="C00000"/>
                </a:solidFill>
              </a:rPr>
              <a:t>manželkou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 smtClean="0">
                <a:solidFill>
                  <a:srgbClr val="C00000"/>
                </a:solidFill>
              </a:rPr>
              <a:t>Vešebt</a:t>
            </a:r>
            <a:endParaRPr lang="cs-CZ" b="1" dirty="0"/>
          </a:p>
          <a:p>
            <a:pPr>
              <a:buFont typeface="+mj-lt"/>
              <a:buAutoNum type="alphaUcPeriod"/>
            </a:pPr>
            <a:r>
              <a:rPr lang="cs-CZ" b="1" dirty="0" smtClean="0">
                <a:solidFill>
                  <a:srgbClr val="C00000"/>
                </a:solidFill>
              </a:rPr>
              <a:t>Achnaton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C00000"/>
                </a:solidFill>
                <a:latin typeface="Arial" panose="020B0604020202020204" pitchFamily="34" charset="0"/>
              </a:rPr>
              <a:t>Posmrtná maska faraona </a:t>
            </a:r>
            <a:r>
              <a:rPr lang="cs-CZ" b="1" dirty="0" smtClean="0">
                <a:solidFill>
                  <a:srgbClr val="C00000"/>
                </a:solidFill>
                <a:latin typeface="Arial" panose="020B0604020202020204" pitchFamily="34" charset="0"/>
              </a:rPr>
              <a:t>Tutanchamona</a:t>
            </a:r>
          </a:p>
          <a:p>
            <a:pPr>
              <a:buFont typeface="+mj-lt"/>
              <a:buAutoNum type="alphaUcPeriod"/>
            </a:pPr>
            <a:r>
              <a:rPr lang="cs-CZ" b="1" dirty="0" smtClean="0">
                <a:solidFill>
                  <a:srgbClr val="C00000"/>
                </a:solidFill>
              </a:rPr>
              <a:t>Sarkofág</a:t>
            </a:r>
            <a:r>
              <a:rPr lang="cs-CZ" b="1" dirty="0">
                <a:solidFill>
                  <a:srgbClr val="C00000"/>
                </a:solidFill>
              </a:rPr>
              <a:t> staroegyptského panovníka </a:t>
            </a:r>
            <a:r>
              <a:rPr lang="cs-CZ" b="1" dirty="0" smtClean="0">
                <a:solidFill>
                  <a:srgbClr val="C00000"/>
                </a:solidFill>
              </a:rPr>
              <a:t>Menkaurea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0618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133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dirty="0">
                <a:solidFill>
                  <a:srgbClr val="002060"/>
                </a:solidFill>
                <a:latin typeface="Elephant" panose="02020904090505020303" pitchFamily="18" charset="0"/>
              </a:rPr>
              <a:t>MALÍŘSTVÍ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766765" y="3276603"/>
            <a:ext cx="7610475" cy="902731"/>
            <a:chOff x="766763" y="3276600"/>
            <a:chExt cx="7610475" cy="902175"/>
          </a:xfrm>
        </p:grpSpPr>
        <p:pic>
          <p:nvPicPr>
            <p:cNvPr id="34820" name="Picture 4" descr="Soubor:Ancient Egypt Wings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763" y="3276600"/>
              <a:ext cx="7610475" cy="828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924800" y="3809670"/>
              <a:ext cx="312906" cy="36910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437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dirty="0"/>
              <a:t>podobné reliéfům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/>
              <a:t>pramen poznání o každodenním životě tehdejších lidí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000" dirty="0"/>
              <a:t>zobrazení pozemského života králů a bohů, život nebožtíka, jeho cesta do záhrobí…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000" dirty="0"/>
              <a:t>malba sloužila rituálním účelům – vše předepisovalo náboženství</a:t>
            </a:r>
          </a:p>
          <a:p>
            <a:pPr lvl="3" eaLnBrk="1" hangingPunct="1">
              <a:lnSpc>
                <a:spcPct val="90000"/>
              </a:lnSpc>
              <a:buFontTx/>
              <a:buNone/>
            </a:pPr>
            <a:r>
              <a:rPr lang="cs-CZ" sz="1600" dirty="0"/>
              <a:t>(vyobrazení zemědělských prací, vinobraní, postup při porážení dobytka, všechny druhy řemeslné práce, ale i hostiny a mumifikační a pohřební obřady)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/>
              <a:t>malba na stěny mastab a hrobů (pyramidy téměř ne)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/>
              <a:t>základní výrazový prostředek = </a:t>
            </a:r>
            <a:r>
              <a:rPr lang="cs-CZ" sz="2400" b="1" dirty="0"/>
              <a:t>kresba</a:t>
            </a:r>
            <a:r>
              <a:rPr lang="cs-CZ" sz="2400" dirty="0"/>
              <a:t> - plošně kolorovaná barvou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dirty="0"/>
          </a:p>
        </p:txBody>
      </p:sp>
      <p:sp>
        <p:nvSpPr>
          <p:cNvPr id="10752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Charakteristické znaky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1247775" y="381000"/>
            <a:ext cx="6648450" cy="6389132"/>
            <a:chOff x="723900" y="-1936548"/>
            <a:chExt cx="7962900" cy="7436984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pic>
          <p:nvPicPr>
            <p:cNvPr id="114699" name="Picture 11" descr="http://historyofart.cz/var/albums/Starov%C4%9Bk%C3%BD-Egypt/fowling-scene.jpg?m=135750803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900" y="-1936548"/>
              <a:ext cx="7962900" cy="6896102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3701431" y="5070532"/>
              <a:ext cx="2371496" cy="429904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2. Lovecká scéna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2133600" y="381002"/>
            <a:ext cx="5334000" cy="6126163"/>
            <a:chOff x="2286000" y="685800"/>
            <a:chExt cx="5334000" cy="6126163"/>
          </a:xfrm>
        </p:grpSpPr>
        <p:pic>
          <p:nvPicPr>
            <p:cNvPr id="14" name="Picture 2" descr="Soubor:Tomb of Nakht (2)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7259" y="685800"/>
              <a:ext cx="4343400" cy="570547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Rectangle 6"/>
            <p:cNvSpPr/>
            <p:nvPr/>
          </p:nvSpPr>
          <p:spPr>
            <a:xfrm>
              <a:off x="2286000" y="6442631"/>
              <a:ext cx="533400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3. Zemědělské práce - malba z hrobky v </a:t>
              </a:r>
              <a:r>
                <a:rPr lang="cs-CZ" dirty="0" err="1">
                  <a:solidFill>
                    <a:srgbClr val="000000"/>
                  </a:solidFill>
                </a:rPr>
                <a:t>Nakht</a:t>
              </a:r>
              <a:endParaRPr lang="cs-CZ" dirty="0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70048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Charakteristické znaky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2"/>
            <a:ext cx="4343400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dekorativnost</a:t>
            </a:r>
          </a:p>
          <a:p>
            <a:pPr eaLnBrk="1" hangingPunct="1"/>
            <a:r>
              <a:rPr lang="cs-CZ" dirty="0" err="1" smtClean="0"/>
              <a:t>dvoupohledovost</a:t>
            </a:r>
            <a:endParaRPr lang="cs-CZ" dirty="0" smtClean="0"/>
          </a:p>
          <a:p>
            <a:pPr eaLnBrk="1" hangingPunct="1"/>
            <a:r>
              <a:rPr lang="cs-CZ" dirty="0" smtClean="0"/>
              <a:t>strnulá gesta postav - bez přirozeného pohybu</a:t>
            </a:r>
          </a:p>
          <a:p>
            <a:pPr eaLnBrk="1" hangingPunct="1"/>
            <a:r>
              <a:rPr lang="cs-CZ" dirty="0" smtClean="0"/>
              <a:t>barvy a technika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014192" y="1600200"/>
            <a:ext cx="3248990" cy="5140270"/>
            <a:chOff x="317500" y="287338"/>
            <a:chExt cx="3619500" cy="6142622"/>
          </a:xfrm>
        </p:grpSpPr>
        <p:pic>
          <p:nvPicPr>
            <p:cNvPr id="117768" name="Picture 8" descr="http://historyofart.cz/var/albums/Starov%C4%9Bk%C3%BD-Egypt/nefertiti.jpg?m=135750803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7500" y="287338"/>
              <a:ext cx="3619500" cy="566737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 bwMode="auto">
            <a:xfrm>
              <a:off x="1509132" y="5988608"/>
              <a:ext cx="1377215" cy="44135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5. Nefertiti</a:t>
              </a: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4660192" y="1268825"/>
            <a:ext cx="3956993" cy="5589432"/>
            <a:chOff x="5393080" y="1654530"/>
            <a:chExt cx="3147865" cy="5017763"/>
          </a:xfrm>
        </p:grpSpPr>
        <p:sp>
          <p:nvSpPr>
            <p:cNvPr id="2" name="TextBox 1"/>
            <p:cNvSpPr txBox="1"/>
            <p:nvPr/>
          </p:nvSpPr>
          <p:spPr bwMode="auto">
            <a:xfrm>
              <a:off x="6070554" y="6340735"/>
              <a:ext cx="1830196" cy="33155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4. Královna </a:t>
              </a:r>
              <a:r>
                <a:rPr lang="cs-CZ" dirty="0" err="1">
                  <a:solidFill>
                    <a:srgbClr val="000000"/>
                  </a:solidFill>
                </a:rPr>
                <a:t>Nefertari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pic>
          <p:nvPicPr>
            <p:cNvPr id="117770" name="Picture 10" descr="http://upload.wikimedia.org/wikipedia/commons/8/84/Maler_der_Grabkammer_der_Nefertari_004_retouched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3080" y="1654530"/>
              <a:ext cx="3147865" cy="463391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66170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75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0" grpId="0" autoUpdateAnimBg="0"/>
      <p:bldP spid="68611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Symbolika barev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dirty="0">
                <a:solidFill>
                  <a:srgbClr val="FFFF00"/>
                </a:solidFill>
              </a:rPr>
              <a:t>■</a:t>
            </a:r>
            <a:r>
              <a:rPr lang="cs-CZ" sz="2800" dirty="0"/>
              <a:t> žlutá – zastupovala zlatou = věčnost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dirty="0">
                <a:solidFill>
                  <a:srgbClr val="FF0000"/>
                </a:solidFill>
              </a:rPr>
              <a:t>■ </a:t>
            </a:r>
            <a:r>
              <a:rPr lang="cs-CZ" sz="2800" dirty="0"/>
              <a:t>červená = život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dirty="0">
                <a:solidFill>
                  <a:srgbClr val="0000FF"/>
                </a:solidFill>
              </a:rPr>
              <a:t>■ </a:t>
            </a:r>
            <a:r>
              <a:rPr lang="cs-CZ" sz="2800" dirty="0"/>
              <a:t>modrá = vlasy božstev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dirty="0">
                <a:solidFill>
                  <a:srgbClr val="00CC00"/>
                </a:solidFill>
              </a:rPr>
              <a:t>■ </a:t>
            </a:r>
            <a:r>
              <a:rPr lang="cs-CZ" sz="2800" dirty="0"/>
              <a:t>zelená = mládí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dirty="0">
                <a:solidFill>
                  <a:srgbClr val="FFFFCC"/>
                </a:solidFill>
              </a:rPr>
              <a:t>■ </a:t>
            </a:r>
            <a:r>
              <a:rPr lang="cs-CZ" sz="2800" dirty="0"/>
              <a:t>bílá = světlo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dirty="0"/>
              <a:t>■ černá = země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dirty="0">
                <a:solidFill>
                  <a:srgbClr val="CC3300"/>
                </a:solidFill>
              </a:rPr>
              <a:t>■</a:t>
            </a:r>
            <a:r>
              <a:rPr lang="cs-CZ" sz="2800" dirty="0">
                <a:solidFill>
                  <a:srgbClr val="CC0000"/>
                </a:solidFill>
              </a:rPr>
              <a:t> </a:t>
            </a:r>
            <a:r>
              <a:rPr lang="cs-CZ" sz="2800" dirty="0"/>
              <a:t>rezavá = pouštní písek + neplodnost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dirty="0">
                <a:solidFill>
                  <a:srgbClr val="663300"/>
                </a:solidFill>
              </a:rPr>
              <a:t>■</a:t>
            </a:r>
            <a:r>
              <a:rPr lang="cs-CZ" sz="2800" dirty="0">
                <a:solidFill>
                  <a:srgbClr val="CC0000"/>
                </a:solidFill>
              </a:rPr>
              <a:t> </a:t>
            </a:r>
            <a:r>
              <a:rPr lang="cs-CZ" sz="2800" dirty="0"/>
              <a:t>tmavohnědá + </a:t>
            </a:r>
            <a:r>
              <a:rPr lang="cs-CZ" sz="2800" dirty="0" smtClean="0"/>
              <a:t>tmavě oranžová </a:t>
            </a:r>
            <a:r>
              <a:rPr lang="cs-CZ" sz="2800" dirty="0"/>
              <a:t>= muži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dirty="0">
                <a:solidFill>
                  <a:srgbClr val="FFCC66"/>
                </a:solidFill>
              </a:rPr>
              <a:t>■</a:t>
            </a:r>
            <a:r>
              <a:rPr lang="cs-CZ" sz="2800" dirty="0">
                <a:solidFill>
                  <a:srgbClr val="FFFF66"/>
                </a:solidFill>
              </a:rPr>
              <a:t> </a:t>
            </a:r>
            <a:r>
              <a:rPr lang="cs-CZ" sz="2800" dirty="0"/>
              <a:t>světle žlutá = </a:t>
            </a:r>
            <a:r>
              <a:rPr lang="cs-CZ" sz="2800" dirty="0" smtClean="0"/>
              <a:t>ženy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72904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9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98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198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1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Pohřební komora zdobená malbami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435920" y="1725096"/>
            <a:ext cx="6336480" cy="5012770"/>
            <a:chOff x="1213867" y="1725096"/>
            <a:chExt cx="6336480" cy="5012770"/>
          </a:xfrm>
        </p:grpSpPr>
        <p:pic>
          <p:nvPicPr>
            <p:cNvPr id="122885" name="Picture 5" descr="http://historyofart.cz/var/albums/Starov%C4%9Bk%C3%BD-Egypt/Poh%C5%99ebn%C3%AD%20komora%20zdoben%C3%A1%20malbami.jpg?m=135422726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13867" y="1725096"/>
              <a:ext cx="6336480" cy="461803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663300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2" name="Rectangle 1"/>
            <p:cNvSpPr/>
            <p:nvPr/>
          </p:nvSpPr>
          <p:spPr>
            <a:xfrm>
              <a:off x="7162800" y="6368534"/>
              <a:ext cx="37061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6</a:t>
              </a:r>
              <a:r>
                <a:rPr lang="cs-CZ" dirty="0">
                  <a:solidFill>
                    <a:srgbClr val="000000"/>
                  </a:solidFill>
                  <a:latin typeface="Copperplate Gothic Bold" panose="020E0705020206020404" pitchFamily="34" charset="0"/>
                </a:rPr>
                <a:t> </a:t>
              </a:r>
              <a:endParaRPr lang="cs-CZ" b="1" dirty="0">
                <a:solidFill>
                  <a:srgbClr val="000000"/>
                </a:solidFill>
                <a:latin typeface="Copperplate Gothic Bold" panose="020E07050202060204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8242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Title 1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1143000"/>
          </a:xfrm>
        </p:spPr>
        <p:txBody>
          <a:bodyPr/>
          <a:lstStyle/>
          <a:p>
            <a:pPr>
              <a:defRPr/>
            </a:pPr>
            <a:r>
              <a:rPr lang="cs-CZ" sz="4000" dirty="0"/>
              <a:t>Amenhotep II. před bohem </a:t>
            </a:r>
            <a:r>
              <a:rPr lang="cs-CZ" sz="4000" dirty="0" err="1"/>
              <a:t>Usirem</a:t>
            </a:r>
            <a:endParaRPr lang="cs-CZ" sz="4000" dirty="0"/>
          </a:p>
        </p:txBody>
      </p:sp>
      <p:grpSp>
        <p:nvGrpSpPr>
          <p:cNvPr id="2" name="Group 1"/>
          <p:cNvGrpSpPr/>
          <p:nvPr/>
        </p:nvGrpSpPr>
        <p:grpSpPr>
          <a:xfrm>
            <a:off x="2609850" y="1295400"/>
            <a:ext cx="3924300" cy="5456602"/>
            <a:chOff x="2609850" y="1295400"/>
            <a:chExt cx="3924300" cy="5456602"/>
          </a:xfrm>
        </p:grpSpPr>
        <p:pic>
          <p:nvPicPr>
            <p:cNvPr id="126981" name="Picture 5" descr="http://historyofart.cz/var/albums/Starov%C4%9Bk%C3%BD-Egypt/Amenhotep%20II.%20p%C5%99ed%20bohem%20Usirem.jpg?m=135422725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09850" y="1295400"/>
              <a:ext cx="3924300" cy="5068113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146603" y="6382670"/>
              <a:ext cx="37061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7</a:t>
              </a:r>
              <a:r>
                <a:rPr lang="cs-CZ" dirty="0">
                  <a:solidFill>
                    <a:srgbClr val="000000"/>
                  </a:solidFill>
                  <a:latin typeface="Copperplate Gothic Bold" panose="020E0705020206020404" pitchFamily="34" charset="0"/>
                </a:rPr>
                <a:t> </a:t>
              </a:r>
              <a:endParaRPr lang="cs-CZ" b="1" dirty="0">
                <a:solidFill>
                  <a:srgbClr val="000000"/>
                </a:solidFill>
                <a:latin typeface="Copperplate Gothic Bold" panose="020E07050202060204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7344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Akácie s ptáky, </a:t>
            </a:r>
            <a:r>
              <a:rPr lang="cs-CZ" dirty="0" err="1" smtClean="0"/>
              <a:t>Veset</a:t>
            </a:r>
            <a:endParaRPr lang="cs-CZ" dirty="0" smtClean="0"/>
          </a:p>
        </p:txBody>
      </p:sp>
      <p:grpSp>
        <p:nvGrpSpPr>
          <p:cNvPr id="2" name="Group 1"/>
          <p:cNvGrpSpPr/>
          <p:nvPr/>
        </p:nvGrpSpPr>
        <p:grpSpPr>
          <a:xfrm>
            <a:off x="2515437" y="1379538"/>
            <a:ext cx="4113126" cy="5533414"/>
            <a:chOff x="2515437" y="1379538"/>
            <a:chExt cx="4113126" cy="5533414"/>
          </a:xfrm>
        </p:grpSpPr>
        <p:sp>
          <p:nvSpPr>
            <p:cNvPr id="4" name="Rectangle 3"/>
            <p:cNvSpPr/>
            <p:nvPr/>
          </p:nvSpPr>
          <p:spPr>
            <a:xfrm>
              <a:off x="6257949" y="6543620"/>
              <a:ext cx="37061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8</a:t>
              </a:r>
              <a:r>
                <a:rPr lang="cs-CZ" dirty="0">
                  <a:solidFill>
                    <a:srgbClr val="000000"/>
                  </a:solidFill>
                  <a:latin typeface="Copperplate Gothic Bold" panose="020E0705020206020404" pitchFamily="34" charset="0"/>
                </a:rPr>
                <a:t> </a:t>
              </a:r>
              <a:endParaRPr lang="cs-CZ" b="1" dirty="0">
                <a:solidFill>
                  <a:srgbClr val="000000"/>
                </a:solidFill>
                <a:latin typeface="Copperplate Gothic Bold" panose="020E0705020206020404" pitchFamily="34" charset="0"/>
              </a:endParaRPr>
            </a:p>
          </p:txBody>
        </p:sp>
        <p:pic>
          <p:nvPicPr>
            <p:cNvPr id="125957" name="Picture 5" descr="http://historyofart.cz/var/albums/Starov%C4%9Bk%C3%BD-Egypt/Ak%C3%A1cie%20s%20pt%C3%A1ky%2C%20W%C3%A9s%C3%A9t.jpg?m=135422725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437" y="1379538"/>
              <a:ext cx="4113126" cy="5176782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66406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Title 1"/>
          <p:cNvSpPr>
            <a:spLocks noGrp="1"/>
          </p:cNvSpPr>
          <p:nvPr>
            <p:ph type="title"/>
          </p:nvPr>
        </p:nvSpPr>
        <p:spPr>
          <a:xfrm>
            <a:off x="533400" y="15240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sz="3200" dirty="0"/>
              <a:t>Sennefer s manželkou se pod pohřební révou klaní </a:t>
            </a:r>
            <a:r>
              <a:rPr lang="cs-CZ" sz="3200" dirty="0" err="1"/>
              <a:t>Usírovi</a:t>
            </a:r>
            <a:endParaRPr lang="cs-CZ" sz="3200" dirty="0"/>
          </a:p>
        </p:txBody>
      </p:sp>
      <p:grpSp>
        <p:nvGrpSpPr>
          <p:cNvPr id="2" name="Group 1"/>
          <p:cNvGrpSpPr/>
          <p:nvPr/>
        </p:nvGrpSpPr>
        <p:grpSpPr>
          <a:xfrm>
            <a:off x="2708233" y="1320800"/>
            <a:ext cx="3879934" cy="5463620"/>
            <a:chOff x="2799193" y="1447800"/>
            <a:chExt cx="3879934" cy="5463620"/>
          </a:xfrm>
        </p:grpSpPr>
        <p:sp>
          <p:nvSpPr>
            <p:cNvPr id="4" name="Rectangle 3"/>
            <p:cNvSpPr/>
            <p:nvPr/>
          </p:nvSpPr>
          <p:spPr>
            <a:xfrm>
              <a:off x="6308513" y="6542088"/>
              <a:ext cx="37061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9</a:t>
              </a:r>
              <a:r>
                <a:rPr lang="cs-CZ" dirty="0">
                  <a:solidFill>
                    <a:srgbClr val="000000"/>
                  </a:solidFill>
                  <a:latin typeface="Copperplate Gothic Bold" panose="020E0705020206020404" pitchFamily="34" charset="0"/>
                </a:rPr>
                <a:t> </a:t>
              </a:r>
              <a:endParaRPr lang="cs-CZ" b="1" dirty="0">
                <a:solidFill>
                  <a:srgbClr val="000000"/>
                </a:solidFill>
                <a:latin typeface="Copperplate Gothic Bold" panose="020E0705020206020404" pitchFamily="34" charset="0"/>
              </a:endParaRPr>
            </a:p>
          </p:txBody>
        </p:sp>
        <p:pic>
          <p:nvPicPr>
            <p:cNvPr id="130053" name="Picture 5" descr="http://historyofart.cz/var/albums/Starov%C4%9Bk%C3%BD-Egypt/Sennefer%20s%20man%C5%BEelkou%20se%20pod%20poh%C5%99ebn%C3%AD%20r%C3%A9vou%20klan%C3%AD%20Us%C3%ADrovi.jpg?m=135422726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9193" y="1447800"/>
              <a:ext cx="3707327" cy="510698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3768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Title 1"/>
          <p:cNvSpPr>
            <a:spLocks noGrp="1"/>
          </p:cNvSpPr>
          <p:nvPr>
            <p:ph type="title"/>
          </p:nvPr>
        </p:nvSpPr>
        <p:spPr>
          <a:xfrm>
            <a:off x="5029200" y="533400"/>
            <a:ext cx="4114800" cy="2057400"/>
          </a:xfrm>
        </p:spPr>
        <p:txBody>
          <a:bodyPr/>
          <a:lstStyle/>
          <a:p>
            <a:pPr algn="l">
              <a:defRPr/>
            </a:pPr>
            <a:r>
              <a:rPr lang="pl-PL" sz="3600" dirty="0"/>
              <a:t>Tanečnice s hudebnicemi na hodokvasu</a:t>
            </a:r>
            <a:endParaRPr lang="cs-CZ" sz="3600" dirty="0"/>
          </a:p>
        </p:txBody>
      </p:sp>
      <p:grpSp>
        <p:nvGrpSpPr>
          <p:cNvPr id="2" name="Group 1"/>
          <p:cNvGrpSpPr/>
          <p:nvPr/>
        </p:nvGrpSpPr>
        <p:grpSpPr>
          <a:xfrm>
            <a:off x="381000" y="533400"/>
            <a:ext cx="5029200" cy="6084332"/>
            <a:chOff x="381000" y="533400"/>
            <a:chExt cx="5029200" cy="6084332"/>
          </a:xfrm>
        </p:grpSpPr>
        <p:pic>
          <p:nvPicPr>
            <p:cNvPr id="131077" name="Picture 5" descr="http://historyofart.cz/var/albums/Starov%C4%9Bk%C3%BD-Egypt/Tane%C4%8Dnice%20s%20hudebnicemi%20na%20hodokvasu.jpg?m=1354227267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1000" y="533400"/>
              <a:ext cx="4362450" cy="6023709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4911345" y="6248400"/>
              <a:ext cx="49885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10</a:t>
              </a:r>
              <a:r>
                <a:rPr lang="cs-CZ" dirty="0">
                  <a:solidFill>
                    <a:srgbClr val="000000"/>
                  </a:solidFill>
                  <a:latin typeface="Copperplate Gothic Bold" panose="020E0705020206020404" pitchFamily="34" charset="0"/>
                </a:rPr>
                <a:t> </a:t>
              </a:r>
              <a:endParaRPr lang="cs-CZ" b="1" dirty="0">
                <a:solidFill>
                  <a:srgbClr val="000000"/>
                </a:solidFill>
                <a:latin typeface="Copperplate Gothic Bold" panose="020E07050202060204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48228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1143000"/>
          </a:xfrm>
        </p:spPr>
        <p:txBody>
          <a:bodyPr/>
          <a:lstStyle/>
          <a:p>
            <a:r>
              <a:rPr lang="cs-CZ" dirty="0"/>
              <a:t>Dvě z dcer Achnatona a Nefertiti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177851" y="1417638"/>
            <a:ext cx="6788301" cy="5320228"/>
            <a:chOff x="1177849" y="1417638"/>
            <a:chExt cx="6788301" cy="5320228"/>
          </a:xfrm>
        </p:grpSpPr>
        <p:pic>
          <p:nvPicPr>
            <p:cNvPr id="193538" name="Picture 2" descr="http://upload.wikimedia.org/wikipedia/commons/9/90/%C3%84gyptischer_Maler_um_1360_v._Chr._002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7849" y="1417638"/>
              <a:ext cx="6788301" cy="4940300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Rectangle 3"/>
            <p:cNvSpPr/>
            <p:nvPr/>
          </p:nvSpPr>
          <p:spPr>
            <a:xfrm>
              <a:off x="7384853" y="6368534"/>
              <a:ext cx="48173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11</a:t>
              </a:r>
              <a:r>
                <a:rPr lang="cs-CZ" dirty="0">
                  <a:solidFill>
                    <a:srgbClr val="000000"/>
                  </a:solidFill>
                  <a:latin typeface="Copperplate Gothic Bold" panose="020E0705020206020404" pitchFamily="34" charset="0"/>
                </a:rPr>
                <a:t> </a:t>
              </a:r>
              <a:endParaRPr lang="cs-CZ" b="1" dirty="0">
                <a:solidFill>
                  <a:srgbClr val="000000"/>
                </a:solidFill>
                <a:latin typeface="Copperplate Gothic Bold" panose="020E07050202060204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47517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Kompozice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pásová</a:t>
            </a:r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hieratická</a:t>
            </a:r>
          </a:p>
          <a:p>
            <a:pPr eaLnBrk="1" hangingPunct="1"/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zahrada s rybníkem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4191000" y="1447802"/>
            <a:ext cx="4800600" cy="4108901"/>
            <a:chOff x="4495800" y="2590800"/>
            <a:chExt cx="4800600" cy="4108901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5800" y="2590800"/>
              <a:ext cx="4800600" cy="41089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2" name="Rectangle 11"/>
            <p:cNvSpPr/>
            <p:nvPr/>
          </p:nvSpPr>
          <p:spPr>
            <a:xfrm>
              <a:off x="8340345" y="6324600"/>
              <a:ext cx="49885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14</a:t>
              </a:r>
              <a:r>
                <a:rPr lang="cs-CZ" dirty="0">
                  <a:solidFill>
                    <a:srgbClr val="000000"/>
                  </a:solidFill>
                  <a:latin typeface="Copperplate Gothic Bold" panose="020E0705020206020404" pitchFamily="34" charset="0"/>
                </a:rPr>
                <a:t> </a:t>
              </a:r>
              <a:endParaRPr lang="cs-CZ" b="1" dirty="0">
                <a:solidFill>
                  <a:srgbClr val="000000"/>
                </a:solidFill>
                <a:latin typeface="Copperplate Gothic Bold" panose="020E0705020206020404" pitchFamily="34" charset="0"/>
              </a:endParaRP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4637818" y="1680357"/>
            <a:ext cx="4201382" cy="4740027"/>
            <a:chOff x="4572000" y="1717368"/>
            <a:chExt cx="4201382" cy="4740027"/>
          </a:xfrm>
        </p:grpSpPr>
        <p:pic>
          <p:nvPicPr>
            <p:cNvPr id="120844" name="Picture 12" descr="http://historyofart.cz/var/albums/Starov%C4%9Bk%C3%BD-Egypt/Osla%C5%99%20poh%C3%A1n%C4%9Bj%C3%ADc%C3%AD%20osla%20s%20n%C3%A1kladem.jpg?m=135422726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1717368"/>
              <a:ext cx="4100691" cy="437069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8274527" y="6088063"/>
              <a:ext cx="49885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12</a:t>
              </a:r>
              <a:r>
                <a:rPr lang="cs-CZ" dirty="0">
                  <a:solidFill>
                    <a:srgbClr val="000000"/>
                  </a:solidFill>
                  <a:latin typeface="Copperplate Gothic Bold" panose="020E0705020206020404" pitchFamily="34" charset="0"/>
                </a:rPr>
                <a:t> </a:t>
              </a:r>
              <a:endParaRPr lang="cs-CZ" b="1" dirty="0">
                <a:solidFill>
                  <a:srgbClr val="000000"/>
                </a:solidFill>
                <a:latin typeface="Copperplate Gothic Bold" panose="020E0705020206020404" pitchFamily="34" charset="0"/>
              </a:endParaRP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4114800" y="1219200"/>
            <a:ext cx="4800600" cy="5703332"/>
            <a:chOff x="1607286" y="1018394"/>
            <a:chExt cx="4800600" cy="5703332"/>
          </a:xfrm>
        </p:grpSpPr>
        <p:sp>
          <p:nvSpPr>
            <p:cNvPr id="11" name="Rectangle 10"/>
            <p:cNvSpPr/>
            <p:nvPr/>
          </p:nvSpPr>
          <p:spPr>
            <a:xfrm>
              <a:off x="5909031" y="6352394"/>
              <a:ext cx="49885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dirty="0">
                  <a:solidFill>
                    <a:srgbClr val="000000"/>
                  </a:solidFill>
                </a:rPr>
                <a:t>13</a:t>
              </a:r>
              <a:r>
                <a:rPr lang="cs-CZ" dirty="0">
                  <a:solidFill>
                    <a:srgbClr val="000000"/>
                  </a:solidFill>
                  <a:latin typeface="Copperplate Gothic Bold" panose="020E0705020206020404" pitchFamily="34" charset="0"/>
                </a:rPr>
                <a:t> </a:t>
              </a:r>
              <a:endParaRPr lang="cs-CZ" b="1" dirty="0">
                <a:solidFill>
                  <a:srgbClr val="000000"/>
                </a:solidFill>
                <a:latin typeface="Copperplate Gothic Bold" panose="020E0705020206020404" pitchFamily="34" charset="0"/>
              </a:endParaRPr>
            </a:p>
          </p:txBody>
        </p:sp>
        <p:pic>
          <p:nvPicPr>
            <p:cNvPr id="120846" name="Picture 14" descr="File:Tomb of Nakht (8)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7286" y="1018394"/>
              <a:ext cx="4750634" cy="5317874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02950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6" grpId="0" autoUpdateAnimBg="0"/>
      <p:bldP spid="72707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133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dirty="0">
                <a:solidFill>
                  <a:srgbClr val="002060"/>
                </a:solidFill>
                <a:latin typeface="Elephant" panose="02020904090505020303" pitchFamily="18" charset="0"/>
              </a:rPr>
              <a:t>KONEC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766765" y="3276603"/>
            <a:ext cx="7610475" cy="902731"/>
            <a:chOff x="766763" y="3276600"/>
            <a:chExt cx="7610475" cy="902175"/>
          </a:xfrm>
        </p:grpSpPr>
        <p:pic>
          <p:nvPicPr>
            <p:cNvPr id="34820" name="Picture 4" descr="Soubor:Ancient Egypt Wings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763" y="3276600"/>
              <a:ext cx="7610475" cy="828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924800" y="3809670"/>
              <a:ext cx="312906" cy="36910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89000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0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Title 2"/>
          <p:cNvSpPr>
            <a:spLocks noGrp="1"/>
          </p:cNvSpPr>
          <p:nvPr>
            <p:ph type="title"/>
          </p:nvPr>
        </p:nvSpPr>
        <p:spPr>
          <a:xfrm>
            <a:off x="76200" y="332694"/>
            <a:ext cx="8991600" cy="639762"/>
          </a:xfrm>
        </p:spPr>
        <p:txBody>
          <a:bodyPr/>
          <a:lstStyle/>
          <a:p>
            <a:r>
              <a:rPr lang="cs-CZ" dirty="0" smtClean="0"/>
              <a:t>Citace k opakování sochařství starověkého Egypta</a:t>
            </a:r>
          </a:p>
        </p:txBody>
      </p:sp>
      <p:sp>
        <p:nvSpPr>
          <p:cNvPr id="110595" name="Content Placeholder 3"/>
          <p:cNvSpPr>
            <a:spLocks noGrp="1"/>
          </p:cNvSpPr>
          <p:nvPr>
            <p:ph idx="1"/>
          </p:nvPr>
        </p:nvSpPr>
        <p:spPr>
          <a:xfrm>
            <a:off x="304800" y="1179282"/>
            <a:ext cx="8534400" cy="3220156"/>
          </a:xfrm>
        </p:spPr>
        <p:txBody>
          <a:bodyPr/>
          <a:lstStyle/>
          <a:p>
            <a:pPr>
              <a:buFont typeface="+mj-lt"/>
              <a:buAutoNum type="alphaUcPeriod"/>
            </a:pPr>
            <a:r>
              <a:rPr lang="cs-CZ" b="1" dirty="0" smtClean="0">
                <a:solidFill>
                  <a:srgbClr val="C00000"/>
                </a:solidFill>
              </a:rPr>
              <a:t>Sfinga v Gíze: </a:t>
            </a:r>
            <a:r>
              <a:rPr lang="cs-CZ" dirty="0" smtClean="0"/>
              <a:t>Vlastní dílo</a:t>
            </a:r>
          </a:p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C00000"/>
                </a:solidFill>
              </a:rPr>
              <a:t>Busta Nefertiti: </a:t>
            </a:r>
            <a:r>
              <a:rPr lang="en-US" dirty="0"/>
              <a:t>MANSKE, Magnus. </a:t>
            </a:r>
            <a:r>
              <a:rPr lang="en-US" i="1" dirty="0"/>
              <a:t>http://cs.wikipedia.org</a:t>
            </a:r>
            <a:r>
              <a:rPr lang="en-US" dirty="0"/>
              <a:t> [online]. [cit. 24.3.2013].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Attribution-Share Alike 3.0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2"/>
              </a:rPr>
              <a:t>http://cs.wikipedia.org/wiki/Soubor:Nefertiti_bust_(front).jpg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 smtClean="0">
                <a:solidFill>
                  <a:srgbClr val="C00000"/>
                </a:solidFill>
              </a:rPr>
              <a:t>Menkaure s manželkou: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http://www.starovekyegypt.net</a:t>
            </a:r>
            <a:r>
              <a:rPr lang="pt-BR" dirty="0" smtClean="0"/>
              <a:t> [online]. [cit. 23.3.2013]. Dostupný na WWW: </a:t>
            </a:r>
            <a:r>
              <a:rPr lang="pt-BR" dirty="0" smtClean="0">
                <a:hlinkClick r:id="rId3"/>
              </a:rPr>
              <a:t>http://www.starovekyegypt.net/faraoni-stare-rise/menkaure.php</a:t>
            </a:r>
            <a:endParaRPr lang="cs-CZ" dirty="0" smtClean="0"/>
          </a:p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C00000"/>
                </a:solidFill>
              </a:rPr>
              <a:t>Vešebt: </a:t>
            </a:r>
            <a:r>
              <a:rPr lang="cs-CZ" dirty="0"/>
              <a:t>AUTOR NEUVEDEN. </a:t>
            </a:r>
            <a:r>
              <a:rPr lang="cs-CZ" i="1" dirty="0"/>
              <a:t>http://cs.wikipedia.org</a:t>
            </a:r>
            <a:r>
              <a:rPr lang="cs-CZ" dirty="0"/>
              <a:t> [online]. [cit. 20.3.2013]. Dostupný pod licencí Creative Commons na WWW: </a:t>
            </a:r>
            <a:r>
              <a:rPr lang="cs-CZ" dirty="0">
                <a:hlinkClick r:id="rId4"/>
              </a:rPr>
              <a:t>http://cs.wikipedia.org/wiki/Soubor:Shawabti_of_L</a:t>
            </a:r>
            <a:endParaRPr lang="cs-CZ" b="1" dirty="0"/>
          </a:p>
          <a:p>
            <a:pPr>
              <a:buFont typeface="+mj-lt"/>
              <a:buAutoNum type="alphaUcPeriod"/>
            </a:pPr>
            <a:r>
              <a:rPr lang="cs-CZ" b="1" dirty="0" smtClean="0">
                <a:solidFill>
                  <a:srgbClr val="C00000"/>
                </a:solidFill>
              </a:rPr>
              <a:t>Achnaton: </a:t>
            </a:r>
            <a:r>
              <a:rPr lang="en-US" dirty="0" smtClean="0"/>
              <a:t>CRIS.REAL293</a:t>
            </a:r>
            <a:r>
              <a:rPr lang="en-US" dirty="0"/>
              <a:t>. </a:t>
            </a:r>
            <a:r>
              <a:rPr lang="en-US" i="1" dirty="0"/>
              <a:t>http://commons.wikimedia.org/wiki/File:20090727_mykines34.jpg?uselang=cs</a:t>
            </a:r>
            <a:r>
              <a:rPr lang="en-US" dirty="0"/>
              <a:t> [online]. [cit. 24.3.2013].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Attribution-Share Alike 3.0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commons.wikimedia.org/wiki/File:Akhenatenhat.jpg?uselang=cs</a:t>
            </a:r>
            <a:endParaRPr lang="cs-CZ" dirty="0" smtClean="0"/>
          </a:p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C00000"/>
                </a:solidFill>
                <a:latin typeface="Arial" panose="020B0604020202020204" pitchFamily="34" charset="0"/>
              </a:rPr>
              <a:t>Posmrtná maska faraona Tutanchamona: </a:t>
            </a:r>
            <a:r>
              <a:rPr lang="pt-BR" dirty="0"/>
              <a:t>AUTOR NEUVEDEN. </a:t>
            </a:r>
            <a:r>
              <a:rPr lang="pt-BR" i="1" dirty="0"/>
              <a:t>http://www.starovekyegypt.net</a:t>
            </a:r>
            <a:r>
              <a:rPr lang="pt-BR" dirty="0"/>
              <a:t> [online]. [cit. 24.3.2013]. Dostupný na WWW: </a:t>
            </a:r>
            <a:r>
              <a:rPr lang="pt-BR" dirty="0">
                <a:hlinkClick r:id="rId6"/>
              </a:rPr>
              <a:t>http://www.starovekyegypt.net/faraoni-nove-rise/tutanchamon.php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 smtClean="0">
                <a:solidFill>
                  <a:srgbClr val="C00000"/>
                </a:solidFill>
              </a:rPr>
              <a:t>Sarkofág</a:t>
            </a:r>
            <a:r>
              <a:rPr lang="cs-CZ" b="1" dirty="0">
                <a:solidFill>
                  <a:srgbClr val="C00000"/>
                </a:solidFill>
              </a:rPr>
              <a:t> staroegyptského </a:t>
            </a:r>
            <a:r>
              <a:rPr lang="cs-CZ" b="1" dirty="0" smtClean="0">
                <a:solidFill>
                  <a:srgbClr val="C00000"/>
                </a:solidFill>
              </a:rPr>
              <a:t>panovníka Menkaurea: </a:t>
            </a:r>
            <a:r>
              <a:rPr lang="cs-CZ" dirty="0"/>
              <a:t>ET CHIPIEZ, </a:t>
            </a:r>
            <a:r>
              <a:rPr lang="cs-CZ" dirty="0" err="1"/>
              <a:t>Perrot</a:t>
            </a:r>
            <a:r>
              <a:rPr lang="cs-CZ" dirty="0"/>
              <a:t>. </a:t>
            </a:r>
            <a:r>
              <a:rPr lang="cs-CZ" i="1" dirty="0"/>
              <a:t>http://cs.wikipedia.org</a:t>
            </a:r>
            <a:r>
              <a:rPr lang="cs-CZ" dirty="0"/>
              <a:t> [online]. [cit. 26.3.2013]. Dostupný pod licencí public domain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cs.wikipedia.org/wiki/Soubor:Sarcophage-myk%C3%A9rinos.jpg</a:t>
            </a:r>
            <a:endParaRPr lang="cs-CZ" dirty="0" smtClean="0"/>
          </a:p>
          <a:p>
            <a:pPr>
              <a:buFont typeface="+mj-lt"/>
              <a:buAutoNum type="alphaUcPeriod"/>
            </a:pPr>
            <a:endParaRPr lang="cs-CZ" dirty="0"/>
          </a:p>
          <a:p>
            <a:pPr>
              <a:buFont typeface="+mj-lt"/>
              <a:buAutoNum type="alphaUcPeriod"/>
            </a:pP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40927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Egyptská křídla: </a:t>
            </a:r>
            <a:r>
              <a:rPr lang="cs-CZ" dirty="0"/>
              <a:t>DAHL, </a:t>
            </a:r>
            <a:r>
              <a:rPr lang="cs-CZ" dirty="0" err="1"/>
              <a:t>Jeff</a:t>
            </a:r>
            <a:r>
              <a:rPr lang="cs-CZ" dirty="0"/>
              <a:t>. http://cs.wikipedia.org [online]. [cit. 20.3.2013]. Dostupný pod licencí CC-BY-3.0; </a:t>
            </a:r>
            <a:r>
              <a:rPr lang="cs-CZ" dirty="0" err="1"/>
              <a:t>Released</a:t>
            </a:r>
            <a:r>
              <a:rPr lang="cs-CZ" dirty="0"/>
              <a:t> </a:t>
            </a:r>
            <a:r>
              <a:rPr lang="cs-CZ" dirty="0" err="1"/>
              <a:t>under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GNU Free </a:t>
            </a:r>
            <a:r>
              <a:rPr lang="cs-CZ" dirty="0" err="1"/>
              <a:t>Documentation</a:t>
            </a:r>
            <a:r>
              <a:rPr lang="cs-CZ" dirty="0"/>
              <a:t> </a:t>
            </a:r>
            <a:r>
              <a:rPr lang="cs-CZ" dirty="0" err="1"/>
              <a:t>License</a:t>
            </a:r>
            <a:r>
              <a:rPr lang="cs-CZ" dirty="0"/>
              <a:t> na WWW: </a:t>
            </a:r>
            <a:r>
              <a:rPr lang="cs-CZ" dirty="0">
                <a:hlinkClick r:id="rId2"/>
              </a:rPr>
              <a:t>http://cs.wikipedia.org/wiki/Soubor:Ancient_Egypt_Wings.svg</a:t>
            </a:r>
            <a:endParaRPr lang="cs-CZ" b="1" dirty="0"/>
          </a:p>
          <a:p>
            <a:r>
              <a:rPr lang="cs-CZ" b="1" dirty="0" smtClean="0"/>
              <a:t>Lovecká scéna: </a:t>
            </a:r>
            <a:r>
              <a:rPr lang="pt-BR" dirty="0" smtClean="0"/>
              <a:t>AUTOR </a:t>
            </a:r>
            <a:r>
              <a:rPr lang="pt-BR" dirty="0"/>
              <a:t>NEUVEDEN. </a:t>
            </a:r>
            <a:r>
              <a:rPr lang="pt-BR" i="1" dirty="0"/>
              <a:t>http://historyofart.cz</a:t>
            </a:r>
            <a:r>
              <a:rPr lang="pt-BR" dirty="0"/>
              <a:t> [online]. [cit. 24.3.2013].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historyofart.cz/index.php/Staroveky-Egypt/fowling-scene</a:t>
            </a:r>
            <a:endParaRPr lang="cs-CZ" dirty="0"/>
          </a:p>
          <a:p>
            <a:r>
              <a:rPr lang="cs-CZ" b="1" dirty="0" smtClean="0">
                <a:solidFill>
                  <a:srgbClr val="333333"/>
                </a:solidFill>
              </a:rPr>
              <a:t>Zemědělské práce: </a:t>
            </a:r>
            <a:r>
              <a:rPr lang="fr-FR" dirty="0" smtClean="0">
                <a:solidFill>
                  <a:srgbClr val="333333"/>
                </a:solidFill>
              </a:rPr>
              <a:t>DE </a:t>
            </a:r>
            <a:r>
              <a:rPr lang="fr-FR" dirty="0">
                <a:solidFill>
                  <a:srgbClr val="333333"/>
                </a:solidFill>
              </a:rPr>
              <a:t>GARIS DAVIES,, Norman; DAVIES, Nina. </a:t>
            </a:r>
            <a:r>
              <a:rPr lang="fr-FR" i="1" dirty="0">
                <a:solidFill>
                  <a:srgbClr val="333333"/>
                </a:solidFill>
              </a:rPr>
              <a:t>http://cs.wikipedia.org</a:t>
            </a:r>
            <a:r>
              <a:rPr lang="fr-FR" dirty="0">
                <a:solidFill>
                  <a:srgbClr val="333333"/>
                </a:solidFill>
              </a:rPr>
              <a:t> [online]. [</a:t>
            </a:r>
            <a:r>
              <a:rPr lang="fr-FR" dirty="0" err="1">
                <a:solidFill>
                  <a:srgbClr val="333333"/>
                </a:solidFill>
              </a:rPr>
              <a:t>cit</a:t>
            </a:r>
            <a:r>
              <a:rPr lang="fr-FR" dirty="0">
                <a:solidFill>
                  <a:srgbClr val="333333"/>
                </a:solidFill>
              </a:rPr>
              <a:t>. 20.3.2013]. </a:t>
            </a:r>
            <a:r>
              <a:rPr lang="fr-FR" dirty="0" err="1">
                <a:solidFill>
                  <a:srgbClr val="333333"/>
                </a:solidFill>
              </a:rPr>
              <a:t>Dostupný</a:t>
            </a:r>
            <a:r>
              <a:rPr lang="fr-FR" dirty="0">
                <a:solidFill>
                  <a:srgbClr val="333333"/>
                </a:solidFill>
              </a:rPr>
              <a:t> </a:t>
            </a:r>
            <a:r>
              <a:rPr lang="fr-FR" dirty="0" err="1">
                <a:solidFill>
                  <a:srgbClr val="333333"/>
                </a:solidFill>
              </a:rPr>
              <a:t>pod</a:t>
            </a:r>
            <a:r>
              <a:rPr lang="fr-FR" dirty="0">
                <a:solidFill>
                  <a:srgbClr val="333333"/>
                </a:solidFill>
              </a:rPr>
              <a:t> </a:t>
            </a:r>
            <a:r>
              <a:rPr lang="fr-FR" dirty="0" err="1">
                <a:solidFill>
                  <a:srgbClr val="333333"/>
                </a:solidFill>
              </a:rPr>
              <a:t>licencí</a:t>
            </a:r>
            <a:r>
              <a:rPr lang="fr-FR" dirty="0">
                <a:solidFill>
                  <a:srgbClr val="333333"/>
                </a:solidFill>
              </a:rPr>
              <a:t> public domain na WWW: </a:t>
            </a:r>
            <a:r>
              <a:rPr lang="fr-FR" dirty="0">
                <a:solidFill>
                  <a:srgbClr val="333333"/>
                </a:solidFill>
                <a:hlinkClick r:id="rId4"/>
              </a:rPr>
              <a:t>http://cs.wikipedia.org/wiki/Soubor:Tomb_of_Nakht_(2).</a:t>
            </a:r>
            <a:r>
              <a:rPr lang="fr-FR" dirty="0" smtClean="0">
                <a:solidFill>
                  <a:srgbClr val="333333"/>
                </a:solidFill>
                <a:hlinkClick r:id="rId4"/>
              </a:rPr>
              <a:t>jpg</a:t>
            </a:r>
            <a:endParaRPr lang="cs-CZ" dirty="0" smtClean="0">
              <a:solidFill>
                <a:srgbClr val="333333"/>
              </a:solidFill>
            </a:endParaRPr>
          </a:p>
          <a:p>
            <a:r>
              <a:rPr lang="cs-CZ" b="1" dirty="0" smtClean="0"/>
              <a:t>Královna </a:t>
            </a:r>
            <a:r>
              <a:rPr lang="cs-CZ" b="1" dirty="0" err="1"/>
              <a:t>Nefertari</a:t>
            </a:r>
            <a:r>
              <a:rPr lang="cs-CZ" b="1" dirty="0"/>
              <a:t>: </a:t>
            </a:r>
            <a:r>
              <a:rPr lang="cs-CZ" dirty="0"/>
              <a:t>AUTOR NEUVEDEN. </a:t>
            </a:r>
            <a:r>
              <a:rPr lang="cs-CZ" i="1" dirty="0"/>
              <a:t>http://commons.wikimedia.org/wiki/File:20090727_mykines34.jpg?uselang=cs</a:t>
            </a:r>
            <a:r>
              <a:rPr lang="cs-CZ" dirty="0"/>
              <a:t> [online]. [cit. 24.3.2013]. Dostupný pod licencí public domain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commons.wikimedia.org/wiki/File:Maler_der_Grabkammer_der_Nefertari_004_retouched.jpg</a:t>
            </a:r>
            <a:endParaRPr lang="cs-CZ" dirty="0" smtClean="0"/>
          </a:p>
          <a:p>
            <a:r>
              <a:rPr lang="cs-CZ" b="1" dirty="0" smtClean="0"/>
              <a:t>Nefertiti: </a:t>
            </a:r>
            <a:r>
              <a:rPr lang="pt-BR" dirty="0"/>
              <a:t>AUTOR NEUVEDEN. </a:t>
            </a:r>
            <a:r>
              <a:rPr lang="pt-BR" i="1" dirty="0"/>
              <a:t>http://historyofart.cz</a:t>
            </a:r>
            <a:r>
              <a:rPr lang="pt-BR" dirty="0"/>
              <a:t> [online]. [cit. 24.3.2013].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historyofart.cz/index.php/Staroveky-Egypt/nefertiti</a:t>
            </a:r>
            <a:endParaRPr lang="cs-CZ" dirty="0" smtClean="0"/>
          </a:p>
          <a:p>
            <a:r>
              <a:rPr lang="cs-CZ" b="1" dirty="0"/>
              <a:t>Pohřební komora zdobená </a:t>
            </a:r>
            <a:r>
              <a:rPr lang="cs-CZ" b="1" dirty="0" smtClean="0"/>
              <a:t>malbami: </a:t>
            </a:r>
            <a:r>
              <a:rPr lang="pt-BR" dirty="0"/>
              <a:t>AUTOR NEUVEDEN. </a:t>
            </a:r>
            <a:r>
              <a:rPr lang="pt-BR" i="1" dirty="0"/>
              <a:t>http://historyofart.cz</a:t>
            </a:r>
            <a:r>
              <a:rPr lang="pt-BR" dirty="0"/>
              <a:t> [online]. [cit. 24.3.2013].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historyofart.cz/index.php/Staroveky-Egypt/Pohrebni-komora-zdobena-malbami</a:t>
            </a:r>
            <a:endParaRPr lang="cs-CZ" b="1" dirty="0" smtClean="0"/>
          </a:p>
          <a:p>
            <a:r>
              <a:rPr lang="cs-CZ" b="1" dirty="0"/>
              <a:t>Amenhotep II. před bohem </a:t>
            </a:r>
            <a:r>
              <a:rPr lang="cs-CZ" b="1" dirty="0" err="1" smtClean="0"/>
              <a:t>Usirem</a:t>
            </a:r>
            <a:r>
              <a:rPr lang="cs-CZ" b="1" dirty="0" smtClean="0"/>
              <a:t>: </a:t>
            </a:r>
            <a:r>
              <a:rPr lang="pt-BR" dirty="0"/>
              <a:t>AUTOR NEUVEDEN. </a:t>
            </a:r>
            <a:r>
              <a:rPr lang="pt-BR" i="1" dirty="0"/>
              <a:t>http://historyofart.cz</a:t>
            </a:r>
            <a:r>
              <a:rPr lang="pt-BR" dirty="0"/>
              <a:t> [online]. [cit. 24.3.2013]. Dostupný na WWW: </a:t>
            </a:r>
            <a:r>
              <a:rPr lang="pt-BR" dirty="0">
                <a:hlinkClick r:id="rId8"/>
              </a:rPr>
              <a:t>http://</a:t>
            </a:r>
            <a:r>
              <a:rPr lang="pt-BR" dirty="0" smtClean="0">
                <a:hlinkClick r:id="rId8"/>
              </a:rPr>
              <a:t>historyofart.cz/index.php/Staroveky-Egypt/Amenhotep-II-pred-bohem-Usirem</a:t>
            </a:r>
            <a:endParaRPr lang="cs-CZ" b="1" dirty="0" smtClean="0"/>
          </a:p>
          <a:p>
            <a:r>
              <a:rPr lang="cs-CZ" b="1" dirty="0" smtClean="0"/>
              <a:t>Sennefer </a:t>
            </a:r>
            <a:r>
              <a:rPr lang="cs-CZ" b="1" dirty="0"/>
              <a:t>s </a:t>
            </a:r>
            <a:r>
              <a:rPr lang="cs-CZ" b="1" dirty="0" smtClean="0"/>
              <a:t>manželkou: </a:t>
            </a:r>
            <a:r>
              <a:rPr lang="pt-BR" dirty="0"/>
              <a:t>AUTOR NEUVEDEN. </a:t>
            </a:r>
            <a:r>
              <a:rPr lang="pt-BR" i="1" dirty="0"/>
              <a:t>http://historyofart.cz</a:t>
            </a:r>
            <a:r>
              <a:rPr lang="pt-BR" dirty="0"/>
              <a:t> [online]. [cit. 24.3.2013]. Dostupný na WWW: </a:t>
            </a:r>
            <a:r>
              <a:rPr lang="pt-BR" dirty="0">
                <a:hlinkClick r:id="rId9"/>
              </a:rPr>
              <a:t>http://</a:t>
            </a:r>
            <a:r>
              <a:rPr lang="pt-BR" dirty="0" smtClean="0">
                <a:hlinkClick r:id="rId9"/>
              </a:rPr>
              <a:t>historyofart.cz/index.php/Staroveky-Egypt/Sennefer-s-manzelkou-se-pod-pohrebni-revou-klani-Usirovi</a:t>
            </a:r>
            <a:endParaRPr lang="cs-CZ" b="1" dirty="0" smtClean="0"/>
          </a:p>
          <a:p>
            <a:r>
              <a:rPr lang="cs-CZ" b="1" dirty="0"/>
              <a:t>Akácie s </a:t>
            </a:r>
            <a:r>
              <a:rPr lang="cs-CZ" b="1" dirty="0" smtClean="0"/>
              <a:t>ptáky: </a:t>
            </a:r>
            <a:r>
              <a:rPr lang="pt-BR" dirty="0"/>
              <a:t>AUTOR NEUVEDEN. </a:t>
            </a:r>
            <a:r>
              <a:rPr lang="pt-BR" i="1" dirty="0"/>
              <a:t>http://historyofart.cz</a:t>
            </a:r>
            <a:r>
              <a:rPr lang="pt-BR" dirty="0"/>
              <a:t> [online]. [cit. 24.3.2013]. Dostupný na WWW: </a:t>
            </a:r>
            <a:r>
              <a:rPr lang="pt-BR" dirty="0">
                <a:hlinkClick r:id="rId10"/>
              </a:rPr>
              <a:t>http://</a:t>
            </a:r>
            <a:r>
              <a:rPr lang="pt-BR" dirty="0" smtClean="0">
                <a:hlinkClick r:id="rId10"/>
              </a:rPr>
              <a:t>historyofart.cz/index.php/Staroveky-Egypt/Akacie-s-ptaky-Weset</a:t>
            </a:r>
            <a:endParaRPr lang="cs-CZ" b="1" dirty="0" smtClean="0"/>
          </a:p>
          <a:p>
            <a:r>
              <a:rPr lang="pl-PL" b="1" dirty="0"/>
              <a:t>Tanečnice s hudebnicemi na </a:t>
            </a:r>
            <a:r>
              <a:rPr lang="pl-PL" b="1" dirty="0" smtClean="0"/>
              <a:t>hodokvasu: </a:t>
            </a:r>
            <a:r>
              <a:rPr lang="pt-BR" dirty="0"/>
              <a:t>PLATE X. http://commons.wikimedia.org/wiki/File:20090727_mykines34.jpg?uselang=cs [online]. [cit. 24.3.2013]. Dostupný pod licencí public domain na WWW: </a:t>
            </a:r>
            <a:r>
              <a:rPr lang="pt-BR" dirty="0">
                <a:hlinkClick r:id="rId11"/>
              </a:rPr>
              <a:t>http://commons.wikimedia.org/wiki/File:Tomb_of_Nakht_-_</a:t>
            </a:r>
            <a:r>
              <a:rPr lang="pt-BR" dirty="0" smtClean="0">
                <a:hlinkClick r:id="rId11"/>
              </a:rPr>
              <a:t>three_musicians.jpg</a:t>
            </a:r>
            <a:endParaRPr lang="cs-CZ" b="1" dirty="0" smtClean="0"/>
          </a:p>
          <a:p>
            <a:r>
              <a:rPr lang="cs-CZ" b="1" dirty="0"/>
              <a:t>Dvě z dcer Achnatona a </a:t>
            </a:r>
            <a:r>
              <a:rPr lang="cs-CZ" b="1" dirty="0" smtClean="0"/>
              <a:t>Nefertiti: </a:t>
            </a:r>
            <a:r>
              <a:rPr lang="cs-CZ" dirty="0" smtClean="0"/>
              <a:t>AUTOR </a:t>
            </a:r>
            <a:r>
              <a:rPr lang="cs-CZ" dirty="0"/>
              <a:t>NEUVEDEN. http://cs.wikipedia.org [online]. [cit. 24.3.2013]. Dostupný pod licencí public domain na WWW: </a:t>
            </a:r>
            <a:r>
              <a:rPr lang="cs-CZ" dirty="0">
                <a:hlinkClick r:id="rId12"/>
              </a:rPr>
              <a:t>http://cs.wikipedia.org/wiki/Soubor:%C3%84gyptischer_Maler_um_1360_v._Chr._</a:t>
            </a:r>
            <a:r>
              <a:rPr lang="cs-CZ" dirty="0" smtClean="0">
                <a:hlinkClick r:id="rId12"/>
              </a:rPr>
              <a:t>002.jpg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773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12"/>
            </a:pPr>
            <a:r>
              <a:rPr lang="cs-CZ" b="1" dirty="0"/>
              <a:t>Oslař pohánějící osla s nákladem: </a:t>
            </a:r>
            <a:r>
              <a:rPr lang="pt-BR" dirty="0"/>
              <a:t>AUTOR NEUVEDEN. </a:t>
            </a:r>
            <a:r>
              <a:rPr lang="pt-BR" i="1" dirty="0"/>
              <a:t>http://historyofart.cz</a:t>
            </a:r>
            <a:r>
              <a:rPr lang="pt-BR" dirty="0"/>
              <a:t> [online]. [cit. 24.3.2013].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historyofart.cz/index.php/Staroveky-Egypt/Oslar-pohanejici-osla-s-nakladem</a:t>
            </a:r>
            <a:endParaRPr lang="cs-CZ" dirty="0" smtClean="0"/>
          </a:p>
          <a:p>
            <a:pPr>
              <a:buAutoNum type="arabicPeriod" startAt="12"/>
            </a:pPr>
            <a:r>
              <a:rPr lang="cs-CZ" b="1" dirty="0" err="1" smtClean="0"/>
              <a:t>Nakhtova</a:t>
            </a:r>
            <a:r>
              <a:rPr lang="cs-CZ" b="1" dirty="0" smtClean="0"/>
              <a:t> hrobka– scéna lovu ryb: </a:t>
            </a:r>
            <a:r>
              <a:rPr lang="fr-FR" dirty="0"/>
              <a:t>DE GARIS DAVIES, Norman; DAVIES, </a:t>
            </a:r>
            <a:r>
              <a:rPr lang="fr-FR" dirty="0" err="1"/>
              <a:t>Nina.</a:t>
            </a:r>
            <a:r>
              <a:rPr lang="fr-FR" i="1" dirty="0" err="1"/>
              <a:t>http</a:t>
            </a:r>
            <a:r>
              <a:rPr lang="fr-FR" i="1" dirty="0"/>
              <a:t>://commons.wikimedia.org/wiki/File:20090727_mykines34.jpg?uselang=</a:t>
            </a:r>
            <a:r>
              <a:rPr lang="fr-FR" i="1" dirty="0" err="1"/>
              <a:t>cs</a:t>
            </a:r>
            <a:r>
              <a:rPr lang="fr-FR" dirty="0"/>
              <a:t> [online]. [</a:t>
            </a:r>
            <a:r>
              <a:rPr lang="fr-FR" dirty="0" err="1"/>
              <a:t>cit</a:t>
            </a:r>
            <a:r>
              <a:rPr lang="fr-FR" dirty="0"/>
              <a:t>. 24.3.2013]. </a:t>
            </a:r>
            <a:r>
              <a:rPr lang="fr-FR" dirty="0" err="1"/>
              <a:t>Dostupný</a:t>
            </a:r>
            <a:r>
              <a:rPr lang="fr-FR" dirty="0"/>
              <a:t> </a:t>
            </a:r>
            <a:r>
              <a:rPr lang="fr-FR" dirty="0" err="1"/>
              <a:t>pod</a:t>
            </a:r>
            <a:r>
              <a:rPr lang="fr-FR" dirty="0"/>
              <a:t> </a:t>
            </a:r>
            <a:r>
              <a:rPr lang="fr-FR" dirty="0" err="1"/>
              <a:t>licencí</a:t>
            </a:r>
            <a:r>
              <a:rPr lang="fr-FR" dirty="0"/>
              <a:t> public domain na WWW: </a:t>
            </a:r>
            <a:r>
              <a:rPr lang="fr-FR" dirty="0">
                <a:hlinkClick r:id="rId3"/>
              </a:rPr>
              <a:t>http://commons.wikimedia.org/wiki/File:Tomb_of_Nakht_(8).</a:t>
            </a:r>
            <a:r>
              <a:rPr lang="fr-FR" dirty="0" smtClean="0">
                <a:hlinkClick r:id="rId3"/>
              </a:rPr>
              <a:t>jpg</a:t>
            </a:r>
            <a:endParaRPr lang="cs-CZ" b="1" dirty="0"/>
          </a:p>
          <a:p>
            <a:pPr>
              <a:buAutoNum type="arabicPeriod" startAt="12"/>
            </a:pPr>
            <a:r>
              <a:rPr lang="cs-CZ" b="1" dirty="0"/>
              <a:t>Zahrada s rybníkem: </a:t>
            </a:r>
            <a:r>
              <a:rPr lang="pt-BR" dirty="0"/>
              <a:t>AUTOR NEUVEDEN. </a:t>
            </a:r>
            <a:r>
              <a:rPr lang="pt-BR" i="1" dirty="0"/>
              <a:t>http://historyofart.cz</a:t>
            </a:r>
            <a:r>
              <a:rPr lang="pt-BR" dirty="0"/>
              <a:t> [online]. [cit. 24.3.2013]. Dostupný na WWW: </a:t>
            </a:r>
            <a:r>
              <a:rPr lang="pt-BR" dirty="0">
                <a:hlinkClick r:id="rId4"/>
              </a:rPr>
              <a:t>http://historyofart.cz/index.php/Staroveky-Egypt/05</a:t>
            </a:r>
            <a:endParaRPr lang="cs-CZ" dirty="0"/>
          </a:p>
          <a:p>
            <a:pPr>
              <a:buFont typeface="+mj-lt"/>
              <a:buAutoNum type="arabicPeriod" startAt="12"/>
            </a:pPr>
            <a:r>
              <a:rPr lang="cs-CZ" b="1" dirty="0"/>
              <a:t>Titulní obr.: </a:t>
            </a:r>
            <a:r>
              <a:rPr lang="pt-BR" dirty="0"/>
              <a:t>AUTOR NEUVEDEN. http://kabegami.deviantart.com [online]. [cit. 20.3.2013]. Dostupný na WWW: </a:t>
            </a:r>
            <a:r>
              <a:rPr lang="pt-BR" dirty="0">
                <a:hlinkClick r:id="rId5"/>
              </a:rPr>
              <a:t>http://kabegami.deviantart.com/art/Horus-Wallpaper-120066066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797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827725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pperplate Gothic Bold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pperplate Gothic Bold" pitchFamily="34" charset="0"/>
            <a:cs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646</Words>
  <Application>Microsoft Office PowerPoint</Application>
  <PresentationFormat>On-screen Show (4:3)</PresentationFormat>
  <Paragraphs>149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Copperplate Gothic Bold</vt:lpstr>
      <vt:lpstr>Elephant</vt:lpstr>
      <vt:lpstr>Franklin Gothic Heavy</vt:lpstr>
      <vt:lpstr>Wingdings</vt:lpstr>
      <vt:lpstr>Výchozí návrh</vt:lpstr>
      <vt:lpstr>PowerPoint Presentation</vt:lpstr>
      <vt:lpstr>ANOTACE</vt:lpstr>
      <vt:lpstr>PowerPoint Presentation</vt:lpstr>
      <vt:lpstr>OPAKOVÁNÍ</vt:lpstr>
      <vt:lpstr>PowerPoint Presentation</vt:lpstr>
      <vt:lpstr>Řešení úkolu</vt:lpstr>
      <vt:lpstr>MALÍŘSTVÍ</vt:lpstr>
      <vt:lpstr>Charakteristické znaky</vt:lpstr>
      <vt:lpstr>Charakteristické znaky</vt:lpstr>
      <vt:lpstr>Symbolika barev</vt:lpstr>
      <vt:lpstr>Pohřební komora zdobená malbami</vt:lpstr>
      <vt:lpstr>Amenhotep II. před bohem Usirem</vt:lpstr>
      <vt:lpstr>Akácie s ptáky, Veset</vt:lpstr>
      <vt:lpstr>Sennefer s manželkou se pod pohřební révou klaní Usírovi</vt:lpstr>
      <vt:lpstr>Tanečnice s hudebnicemi na hodokvasu</vt:lpstr>
      <vt:lpstr>Dvě z dcer Achnatona a Nefertiti</vt:lpstr>
      <vt:lpstr>Kompozice</vt:lpstr>
      <vt:lpstr>KONEC</vt:lpstr>
      <vt:lpstr>Citace k opakování sochařství starověkého Egypta</vt:lpstr>
      <vt:lpstr>Citace:</vt:lpstr>
      <vt:lpstr>PowerPoint Presentation</vt:lpstr>
      <vt:lpstr>Tento materiál je určen k interaktivní výuce.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Marcela Jelínková</dc:creator>
  <cp:lastModifiedBy>Marcela Jelínková</cp:lastModifiedBy>
  <cp:revision>20</cp:revision>
  <dcterms:created xsi:type="dcterms:W3CDTF">2013-03-24T11:08:32Z</dcterms:created>
  <dcterms:modified xsi:type="dcterms:W3CDTF">2013-05-19T15:12:43Z</dcterms:modified>
</cp:coreProperties>
</file>