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292" r:id="rId2"/>
    <p:sldId id="293" r:id="rId3"/>
    <p:sldId id="256" r:id="rId4"/>
    <p:sldId id="257" r:id="rId5"/>
    <p:sldId id="287" r:id="rId6"/>
    <p:sldId id="258" r:id="rId7"/>
    <p:sldId id="259" r:id="rId8"/>
    <p:sldId id="289" r:id="rId9"/>
    <p:sldId id="262" r:id="rId10"/>
    <p:sldId id="263" r:id="rId11"/>
    <p:sldId id="283" r:id="rId12"/>
    <p:sldId id="302" r:id="rId13"/>
    <p:sldId id="264" r:id="rId14"/>
    <p:sldId id="266" r:id="rId15"/>
    <p:sldId id="267" r:id="rId16"/>
    <p:sldId id="286" r:id="rId17"/>
    <p:sldId id="282" r:id="rId18"/>
    <p:sldId id="269" r:id="rId19"/>
    <p:sldId id="271" r:id="rId20"/>
    <p:sldId id="270" r:id="rId21"/>
    <p:sldId id="272" r:id="rId22"/>
    <p:sldId id="285" r:id="rId23"/>
    <p:sldId id="273" r:id="rId24"/>
    <p:sldId id="274" r:id="rId25"/>
    <p:sldId id="279" r:id="rId26"/>
    <p:sldId id="275" r:id="rId27"/>
    <p:sldId id="290" r:id="rId28"/>
    <p:sldId id="280" r:id="rId29"/>
    <p:sldId id="281" r:id="rId30"/>
    <p:sldId id="300" r:id="rId31"/>
    <p:sldId id="297" r:id="rId32"/>
    <p:sldId id="298" r:id="rId33"/>
    <p:sldId id="301" r:id="rId34"/>
    <p:sldId id="277" r:id="rId35"/>
    <p:sldId id="291" r:id="rId36"/>
    <p:sldId id="294" r:id="rId37"/>
    <p:sldId id="295" r:id="rId38"/>
    <p:sldId id="296" r:id="rId39"/>
    <p:sldId id="303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6FD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3" autoAdjust="0"/>
    <p:restoredTop sz="94660"/>
  </p:normalViewPr>
  <p:slideViewPr>
    <p:cSldViewPr>
      <p:cViewPr varScale="1">
        <p:scale>
          <a:sx n="88" d="100"/>
          <a:sy n="88" d="100"/>
        </p:scale>
        <p:origin x="127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639D0-9B1D-4153-9AAA-C52BB186D6C0}" type="datetimeFigureOut">
              <a:rPr lang="cs-CZ" smtClean="0"/>
              <a:t>19. 5. 2013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824B64-2A59-4D46-B1C5-B4B63932DF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487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cs-CZ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680661C-1216-4B20-979B-4B98E1225241}" type="slidenum">
              <a:rPr lang="cs-CZ" smtClean="0">
                <a:latin typeface="Calibri" panose="020F0502020204030204" pitchFamily="34" charset="0"/>
              </a:rPr>
              <a:pPr/>
              <a:t>1</a:t>
            </a:fld>
            <a:endParaRPr lang="cs-CZ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29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Mohyla (taktéž tumulus nebo kurhan) je uměle navršený násep z kamení a/nebo hlíny obvykle nad jedním či více hroby.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824B64-2A59-4D46-B1C5-B4B63932DF7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331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Banditaccia</a:t>
            </a:r>
            <a:r>
              <a:rPr lang="cs-CZ" dirty="0" smtClean="0"/>
              <a:t> (</a:t>
            </a:r>
            <a:r>
              <a:rPr lang="cs-CZ" dirty="0" err="1" smtClean="0"/>
              <a:t>Cerveteri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824B64-2A59-4D46-B1C5-B4B63932DF7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2753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Kapitolská trojice – Jupiter, Juno a Minerva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824B64-2A59-4D46-B1C5-B4B63932DF7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7005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Kantharos (z řečtiny </a:t>
            </a:r>
            <a:r>
              <a:rPr lang="el-GR" dirty="0" smtClean="0"/>
              <a:t>κάνθαρος - </a:t>
            </a:r>
            <a:r>
              <a:rPr lang="cs-CZ" dirty="0" smtClean="0"/>
              <a:t>brouk) je starověký řecký pohár se dvěma vyššími horizontálními uchy po stranách, která výrazně převyšují jeho okraj. Je jedním z atributů boha Dionýsa, který je s ním často zobrazován na vázových malbách. 625 až 600 př. n. l.</a:t>
            </a:r>
          </a:p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824B64-2A59-4D46-B1C5-B4B63932DF7A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0356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824B64-2A59-4D46-B1C5-B4B63932DF7A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857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3B635A-97C2-4375-BBCA-653F9F1B6A3D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850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811560"/>
          </a:xfrm>
        </p:spPr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>
          <a:xfrm>
            <a:off x="179512" y="1196752"/>
            <a:ext cx="8812088" cy="5328592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E08FEA-5A75-43FE-BF75-E9995C3F464C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2702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811560"/>
          </a:xfrm>
        </p:spPr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>
          <a:xfrm>
            <a:off x="179512" y="1196752"/>
            <a:ext cx="8812088" cy="5328592"/>
          </a:xfrm>
        </p:spPr>
        <p:txBody>
          <a:bodyPr/>
          <a:lstStyle>
            <a:lvl1pPr>
              <a:buFont typeface="+mj-lt"/>
              <a:buAutoNum type="arabicPeriod"/>
              <a:defRPr sz="1400"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E08FEA-5A75-43FE-BF75-E9995C3F464C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5830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5F25E-636C-4524-9C74-1822D58A436A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454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0D0E5B-7A86-44D8-971A-9019464C87BC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369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>
            <a:lvl1pPr>
              <a:defRPr>
                <a:solidFill>
                  <a:srgbClr val="00642D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3333E-B35A-4D7C-AE72-943A4DB13346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0081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A632D-D800-4090-90CC-F9ED0FD5A3F5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686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800" b="1">
                <a:solidFill>
                  <a:srgbClr val="00642D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6BC96-336D-4C7A-8232-D675689CA128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255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800" b="1">
                <a:solidFill>
                  <a:srgbClr val="00642D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C33391-D2B6-4AC0-A6DB-5D8FC1740AE6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275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4E59F-D2C2-473C-A58C-5A976C6C297B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984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D34B1-3ED4-481F-A5B8-BCFCDCFDB8EF}" type="slidenum">
              <a:rPr lang="cs-CZ">
                <a:solidFill>
                  <a:srgbClr val="F0A22E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684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100000">
              <a:srgbClr val="C6FD9D">
                <a:alpha val="48000"/>
              </a:srgbClr>
            </a:gs>
            <a:gs pos="0">
              <a:schemeClr val="accent1">
                <a:lumMod val="45000"/>
                <a:lumOff val="55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0A22E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0A22E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F10B984-7D6E-4F19-AEE1-42F620CE4D52}" type="slidenum">
              <a:rPr lang="cs-CZ">
                <a:solidFill>
                  <a:srgbClr val="F0A22E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0A22E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317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1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0" grpId="0"/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yhBEzqcBmQ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qLmVUu-nmRI" TargetMode="Externa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athena.zcu.cz/kurzy/dum1/000/HTML/47/obr.htm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LmVUu-nmRI" TargetMode="External"/><Relationship Id="rId2" Type="http://schemas.openxmlformats.org/officeDocument/2006/relationships/hyperlink" Target="http://www.youtube.com/watch?v=jyhBEzqcBm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hqTVx93hVs8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2010-08-13_Cerveteri_Necropoli_Banditaccia_100_0360_Tumulo.jpg" TargetMode="External"/><Relationship Id="rId3" Type="http://schemas.openxmlformats.org/officeDocument/2006/relationships/hyperlink" Target="http://commons.wikimedia.org/wiki/File:Schriftzug_Etruskisch_rtl.svg" TargetMode="External"/><Relationship Id="rId7" Type="http://schemas.openxmlformats.org/officeDocument/2006/relationships/hyperlink" Target="http://commons.wikimedia.org/wiki/File:Img022Cerveteri_Necropoli_della_Banditaccia.jpg" TargetMode="External"/><Relationship Id="rId2" Type="http://schemas.openxmlformats.org/officeDocument/2006/relationships/hyperlink" Target="http://commons.wikimedia.org/wiki/File:Etruscan_civilization_italian_map.pn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Populonia_tumulo.jpg" TargetMode="External"/><Relationship Id="rId5" Type="http://schemas.openxmlformats.org/officeDocument/2006/relationships/hyperlink" Target="http://cs.wikipedia.org/wiki/Soubor:Rundb%C3%A5ge.png" TargetMode="External"/><Relationship Id="rId10" Type="http://schemas.openxmlformats.org/officeDocument/2006/relationships/hyperlink" Target="http://cs.wikipedia.org/wiki/Soubor:Tarquinia_Tomb_of_the_Leopards.jpg" TargetMode="External"/><Relationship Id="rId4" Type="http://schemas.openxmlformats.org/officeDocument/2006/relationships/hyperlink" Target="http://cs.wikipedia.org/wiki/Soubor:Civita_di_Bagnoregio.jpg" TargetMode="External"/><Relationship Id="rId9" Type="http://schemas.openxmlformats.org/officeDocument/2006/relationships/hyperlink" Target="http://commons.wikimedia.org/wiki/File:Tomba_dei_Rilievi_(Banditaccia).jpg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iorces_Veii_Apollo_1.png" TargetMode="External"/><Relationship Id="rId3" Type="http://schemas.openxmlformats.org/officeDocument/2006/relationships/hyperlink" Target="http://en.wikipedia.org/wiki/File:TempleofCapitoliumRome.jpg" TargetMode="External"/><Relationship Id="rId7" Type="http://schemas.openxmlformats.org/officeDocument/2006/relationships/hyperlink" Target="http://cs.wikipedia.org/wiki/Soubor:She-wolf_suckles_Romulus_and_Remus.jpg" TargetMode="External"/><Relationship Id="rId2" Type="http://schemas.openxmlformats.org/officeDocument/2006/relationships/hyperlink" Target="http://commons.wikimedia.org/wiki/File:Etruskisk_tempel.sv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no.wikipedia.org/wiki/Fil:Etruskischer_Meister_002.jpg" TargetMode="External"/><Relationship Id="rId5" Type="http://schemas.openxmlformats.org/officeDocument/2006/relationships/hyperlink" Target="http://commons.wikimedia.org/wiki/File:Etruscan_Painting_1.jpg" TargetMode="External"/><Relationship Id="rId10" Type="http://schemas.openxmlformats.org/officeDocument/2006/relationships/hyperlink" Target="http://cs.wikipedia.org/wiki/Soubor:Etruskerin.jpg" TargetMode="External"/><Relationship Id="rId4" Type="http://schemas.openxmlformats.org/officeDocument/2006/relationships/hyperlink" Target="http://commons.wikimedia.org/wiki/File:Domus_blank.png?uselang=cs" TargetMode="External"/><Relationship Id="rId9" Type="http://schemas.openxmlformats.org/officeDocument/2006/relationships/hyperlink" Target="http://cs.wikipedia.org/wiki/Soubor:Banditaccia_Sarcofago_Degli_Sposi.jpg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0_Colliers_en_or_de_Vulci_-_Mil._IVe_si%C3%A8cle_av._J-C.JPG?uselang=cs" TargetMode="External"/><Relationship Id="rId3" Type="http://schemas.openxmlformats.org/officeDocument/2006/relationships/hyperlink" Target="http://commons.wikimedia.org/wiki/File:Oinochoe_MBA_Rennes_D.863.1.54.jpg?uselang=cs" TargetMode="External"/><Relationship Id="rId7" Type="http://schemas.openxmlformats.org/officeDocument/2006/relationships/hyperlink" Target="http://commons.wikimedia.org/wiki/File:Mirror_Judgement_of_Paris_Louvre_Bj1734.jpg" TargetMode="External"/><Relationship Id="rId2" Type="http://schemas.openxmlformats.org/officeDocument/2006/relationships/hyperlink" Target="http://commons.wikimedia.org/wiki/File:Chimera_di_Arezzo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en.wikipedia.org/wiki/File:Etruscan_-_Cista_Depicting_a_Dionysian_Revel_and_Perseus_with_Medusa's_Head_-_Walters_54136.jpg" TargetMode="External"/><Relationship Id="rId5" Type="http://schemas.openxmlformats.org/officeDocument/2006/relationships/hyperlink" Target="http://commons.wikimedia.org/wiki/File:Deux_oenocho%C3%A9s_d'%C3%A9trurie.jpg" TargetMode="External"/><Relationship Id="rId4" Type="http://schemas.openxmlformats.org/officeDocument/2006/relationships/hyperlink" Target="http://commons.wikimedia.org/wiki/File:Kantharos_MBA_Rennes_D.863.1.65.jpg?uselang=cs" TargetMode="External"/><Relationship Id="rId9" Type="http://schemas.openxmlformats.org/officeDocument/2006/relationships/hyperlink" Target="http://commons.wikimedia.org/wiki/File:0_Paire_de_boucles_d'oreille_en_grappe_de_Vulci_-_Museo_Gregoriano_Etrusco.JPG?uselang=cs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asces_lictoriae.svg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4348239"/>
              </p:ext>
            </p:extLst>
          </p:nvPr>
        </p:nvGraphicFramePr>
        <p:xfrm>
          <a:off x="614363" y="2816225"/>
          <a:ext cx="8137525" cy="2692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6" marB="4570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6" marB="45706" anchor="ctr"/>
                </a:tc>
              </a:tr>
              <a:tr h="36571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6" marB="45706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6" marB="45706" anchor="ctr"/>
                </a:tc>
              </a:tr>
              <a:tr h="36571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6" marB="45706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VY_32_INOVACE_5A_11_Etruské umění</a:t>
                      </a:r>
                    </a:p>
                  </a:txBody>
                  <a:tcPr marL="91447" marR="91447" marT="45706" marB="45706" anchor="ctr"/>
                </a:tc>
              </a:tr>
              <a:tr h="36571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6" marB="45706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starověku</a:t>
                      </a:r>
                    </a:p>
                  </a:txBody>
                  <a:tcPr marL="91447" marR="91447" marT="45706" marB="45706" anchor="ctr"/>
                </a:tc>
              </a:tr>
              <a:tr h="36571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6" marB="4570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6" marB="45706" anchor="ctr"/>
                </a:tc>
              </a:tr>
              <a:tr h="36571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6" marB="45706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02.02.2013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6" marB="45706" anchor="ctr"/>
                </a:tc>
              </a:tr>
            </a:tbl>
          </a:graphicData>
        </a:graphic>
      </p:graphicFrame>
      <p:pic>
        <p:nvPicPr>
          <p:cNvPr id="14361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6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334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>
              <a:defRPr/>
            </a:pPr>
            <a:r>
              <a:rPr lang="cs-CZ" sz="3200" dirty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823866"/>
          </a:xfrm>
        </p:spPr>
        <p:txBody>
          <a:bodyPr/>
          <a:lstStyle/>
          <a:p>
            <a:pPr>
              <a:buFont typeface="Wingdings" pitchFamily="2" charset="2"/>
              <a:buChar char="Ø"/>
              <a:defRPr/>
            </a:pPr>
            <a:r>
              <a:rPr lang="cs-CZ" sz="1300" dirty="0"/>
              <a:t>Prezentace </a:t>
            </a:r>
            <a:r>
              <a:rPr lang="cs-CZ" sz="1300"/>
              <a:t>je </a:t>
            </a:r>
            <a:r>
              <a:rPr lang="cs-CZ" sz="1300" smtClean="0"/>
              <a:t>určena </a:t>
            </a:r>
            <a:r>
              <a:rPr lang="cs-CZ" sz="1300" dirty="0"/>
              <a:t>pro výklad, opakování a upevnění nového tématu z historie umění s motivačními úkoly pro interaktivní zapojení žáků do vyučovacího procesu.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1300" dirty="0" smtClean="0"/>
              <a:t>Jejím obsahem je historie etruského umění. Na tuto tematickou část navazuje další obsahový celek – historie umění starověkého Říma.</a:t>
            </a:r>
          </a:p>
          <a:p>
            <a:pPr marL="342900" lvl="1" indent="-342900">
              <a:buFont typeface="Wingdings" pitchFamily="2" charset="2"/>
              <a:buChar char="Ø"/>
              <a:defRPr/>
            </a:pPr>
            <a:r>
              <a:rPr lang="cs-CZ" sz="1300" dirty="0" smtClean="0"/>
              <a:t>Obsahuje přehled základních informací a ukázek pro jednu vyučovací hodinu, motivační prvky s úkoly pro žáky a odkazy na zajímavé dokumenty k doplnění prezentace.</a:t>
            </a:r>
          </a:p>
          <a:p>
            <a:pPr marL="342900" lvl="1" indent="-342900">
              <a:buFont typeface="Wingdings" pitchFamily="2" charset="2"/>
              <a:buChar char="Ø"/>
              <a:defRPr/>
            </a:pPr>
            <a:r>
              <a:rPr lang="cs-CZ" sz="1300" dirty="0" smtClean="0"/>
              <a:t>Žáci si poslechnou výkladovou část, která je doplněna krátkými ilustračními ukázkami z internetu. </a:t>
            </a:r>
          </a:p>
          <a:p>
            <a:pPr marL="742950" lvl="2" indent="-342900">
              <a:buFont typeface="+mj-lt"/>
              <a:buAutoNum type="alphaUcPeriod"/>
              <a:defRPr/>
            </a:pPr>
            <a:r>
              <a:rPr lang="cs-CZ" sz="1300" dirty="0" smtClean="0"/>
              <a:t>vizualizace etruské hrobky v </a:t>
            </a:r>
            <a:r>
              <a:rPr lang="cs-CZ" sz="1300" dirty="0" err="1" smtClean="0"/>
              <a:t>Tarquinii</a:t>
            </a:r>
            <a:r>
              <a:rPr lang="cs-CZ" sz="1300" b="1" dirty="0"/>
              <a:t> </a:t>
            </a:r>
            <a:r>
              <a:rPr lang="cs-CZ" sz="1300" dirty="0" smtClean="0"/>
              <a:t>(snímek č. 12</a:t>
            </a:r>
            <a:r>
              <a:rPr lang="cs-CZ" sz="1300" dirty="0"/>
              <a:t> </a:t>
            </a:r>
            <a:r>
              <a:rPr lang="cs-CZ" sz="1300" dirty="0" smtClean="0"/>
              <a:t>- necelá minuta)</a:t>
            </a:r>
          </a:p>
          <a:p>
            <a:pPr marL="742950" lvl="2" indent="-342900">
              <a:buFont typeface="+mj-lt"/>
              <a:buAutoNum type="alphaUcPeriod"/>
              <a:defRPr/>
            </a:pPr>
            <a:r>
              <a:rPr lang="cs-CZ" sz="1300" dirty="0" smtClean="0"/>
              <a:t>animace etruského chrámu (snímek č. 13 – 1 minuta)</a:t>
            </a:r>
          </a:p>
          <a:p>
            <a:pPr marL="742950" lvl="2" indent="-342900">
              <a:buFont typeface="+mj-lt"/>
              <a:buAutoNum type="alphaUcPeriod"/>
              <a:defRPr/>
            </a:pPr>
            <a:r>
              <a:rPr lang="cs-CZ" sz="1300" dirty="0"/>
              <a:t>etruská pohřební plastika </a:t>
            </a:r>
            <a:r>
              <a:rPr lang="cs-CZ" sz="1300" dirty="0" smtClean="0"/>
              <a:t>(snímek č. 20 – 2 minuty)</a:t>
            </a:r>
          </a:p>
          <a:p>
            <a:pPr marL="400050" lvl="2" indent="0">
              <a:buNone/>
              <a:defRPr/>
            </a:pPr>
            <a:r>
              <a:rPr lang="cs-CZ" sz="1300" dirty="0"/>
              <a:t>U</a:t>
            </a:r>
            <a:r>
              <a:rPr lang="cs-CZ" sz="1300" dirty="0" smtClean="0"/>
              <a:t>kázka A je s hudebním pozadím, ukázky B a C jsou promítnuty se ztlumeným zvukem a komentářem vyučujícího.</a:t>
            </a:r>
          </a:p>
          <a:p>
            <a:pPr marL="342900" lvl="1" indent="-342900">
              <a:buFont typeface="Wingdings" panose="05000000000000000000" pitchFamily="2" charset="2"/>
              <a:buChar char="Ø"/>
              <a:defRPr/>
            </a:pPr>
            <a:r>
              <a:rPr lang="cs-CZ" sz="1300" dirty="0" smtClean="0"/>
              <a:t>Na závěr prezentace žáci plní zadaný úkol (podle technických možností přímo v hodině, popřípadě jako domácí úkol - snímky č. 33 až 35).</a:t>
            </a:r>
          </a:p>
          <a:p>
            <a:pPr marL="342900" lvl="1" indent="-342900">
              <a:buFont typeface="Wingdings" panose="05000000000000000000" pitchFamily="2" charset="2"/>
              <a:buChar char="Ø"/>
              <a:defRPr/>
            </a:pPr>
            <a:r>
              <a:rPr lang="cs-CZ" sz="1300" dirty="0" smtClean="0"/>
              <a:t>Látka je určena pro studenty 1. ročníku čtyřletého a 2. ročníku šestiletého </a:t>
            </a:r>
            <a:r>
              <a:rPr lang="cs-CZ" sz="1300" dirty="0"/>
              <a:t>gymnázia</a:t>
            </a:r>
            <a:r>
              <a:rPr lang="cs-CZ" sz="1300" dirty="0" smtClean="0"/>
              <a:t>.</a:t>
            </a:r>
            <a:endParaRPr lang="cs-CZ" sz="1300" b="1" dirty="0" smtClean="0"/>
          </a:p>
          <a:p>
            <a:pPr marL="0" indent="0">
              <a:buFont typeface="Wingdings 2" panose="05020102010507070707" pitchFamily="18" charset="2"/>
              <a:buNone/>
              <a:defRPr/>
            </a:pPr>
            <a:r>
              <a:rPr lang="cs-CZ" sz="1300" b="1" dirty="0" smtClean="0"/>
              <a:t>Vzdělávací cíle: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cs-CZ" sz="1300" dirty="0" smtClean="0"/>
              <a:t>seznámit žáky se základními tendencemi vývoje etruského umění a jeho vlivem pro rozvoj kultury a umění římské antiky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cs-CZ" sz="1300" dirty="0" smtClean="0"/>
              <a:t>vysvětlit na názorných příkladech jeho základní slohové znaky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cs-CZ" sz="1300" dirty="0" smtClean="0"/>
              <a:t>rozšířit slovní zásobu žáků o nové pojmy z této oblasti</a:t>
            </a:r>
          </a:p>
        </p:txBody>
      </p:sp>
    </p:spTree>
    <p:extLst>
      <p:ext uri="{BB962C8B-B14F-4D97-AF65-F5344CB8AC3E}">
        <p14:creationId xmlns:p14="http://schemas.microsoft.com/office/powerpoint/2010/main" val="287000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3400" y="1600200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ETRUSKÉ UMĚNÍ</a:t>
            </a:r>
          </a:p>
        </p:txBody>
      </p:sp>
      <p:sp>
        <p:nvSpPr>
          <p:cNvPr id="5123" name="Rectangle 4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/>
              <a:t>asi 7. – 3. stol. př. n. l.</a:t>
            </a:r>
          </a:p>
        </p:txBody>
      </p:sp>
    </p:spTree>
    <p:extLst>
      <p:ext uri="{BB962C8B-B14F-4D97-AF65-F5344CB8AC3E}">
        <p14:creationId xmlns:p14="http://schemas.microsoft.com/office/powerpoint/2010/main" val="35732240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Etruskové</a:t>
            </a:r>
            <a:endParaRPr lang="cs-CZ" b="1" dirty="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554163"/>
            <a:ext cx="4851648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lid nejasného původu s vlastním jazykem a svéráznou kulturou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usadil se severně od Říma – žil v oblasti dnešního </a:t>
            </a:r>
            <a:r>
              <a:rPr lang="cs-CZ" sz="2400" b="1" dirty="0" smtClean="0">
                <a:solidFill>
                  <a:srgbClr val="00642D"/>
                </a:solidFill>
              </a:rPr>
              <a:t>Toskánska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v 6. stol. – vrchol moci, ale ve    3. stol. podlehli vzrůstající moci Říma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nedospěli k politické jednotě – rozděleni na městské státy </a:t>
            </a:r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sz="2000" dirty="0" smtClean="0"/>
              <a:t>(</a:t>
            </a:r>
            <a:r>
              <a:rPr lang="cs-CZ" sz="2000" i="1" dirty="0" err="1" smtClean="0"/>
              <a:t>Veje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Tarquinie</a:t>
            </a:r>
            <a:r>
              <a:rPr lang="cs-CZ" sz="2000" i="1" dirty="0" smtClean="0"/>
              <a:t>, Cere, </a:t>
            </a:r>
            <a:r>
              <a:rPr lang="cs-CZ" sz="2000" i="1" dirty="0" err="1" smtClean="0"/>
              <a:t>Vulci</a:t>
            </a:r>
            <a:r>
              <a:rPr lang="cs-CZ" sz="2000" dirty="0" smtClean="0"/>
              <a:t>… </a:t>
            </a:r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sz="2000" dirty="0"/>
              <a:t>	</a:t>
            </a:r>
            <a:r>
              <a:rPr lang="cs-CZ" sz="2000" dirty="0" smtClean="0"/>
              <a:t>	= celkem 12 měst)</a:t>
            </a:r>
          </a:p>
          <a:p>
            <a:pPr eaLnBrk="1" hangingPunct="1">
              <a:lnSpc>
                <a:spcPct val="80000"/>
              </a:lnSpc>
            </a:pPr>
            <a:endParaRPr lang="cs-CZ" sz="2400" dirty="0" smtClean="0"/>
          </a:p>
        </p:txBody>
      </p:sp>
      <p:grpSp>
        <p:nvGrpSpPr>
          <p:cNvPr id="6" name="Group 5"/>
          <p:cNvGrpSpPr/>
          <p:nvPr/>
        </p:nvGrpSpPr>
        <p:grpSpPr>
          <a:xfrm>
            <a:off x="5216776" y="1750634"/>
            <a:ext cx="3670172" cy="4462285"/>
            <a:chOff x="5321428" y="1858822"/>
            <a:chExt cx="3670172" cy="4462285"/>
          </a:xfrm>
        </p:grpSpPr>
        <p:pic>
          <p:nvPicPr>
            <p:cNvPr id="6146" name="Picture 2" descr="File:Etruscan civilization italian map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21428" y="1863408"/>
              <a:ext cx="3670172" cy="445769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8671196" y="1858822"/>
              <a:ext cx="3193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379893" y="5445224"/>
            <a:ext cx="4424626" cy="767695"/>
            <a:chOff x="379893" y="5445224"/>
            <a:chExt cx="4424626" cy="767695"/>
          </a:xfrm>
        </p:grpSpPr>
        <p:pic>
          <p:nvPicPr>
            <p:cNvPr id="6148" name="Picture 4" descr="File:Schriftzug Etruskisch rtl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5445224"/>
              <a:ext cx="4264967" cy="7676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379893" y="5445224"/>
              <a:ext cx="3193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7036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75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with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75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7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75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Pozůstatky etruského </a:t>
            </a:r>
            <a:r>
              <a:rPr lang="cs-CZ" dirty="0" smtClean="0"/>
              <a:t>města</a:t>
            </a:r>
            <a:endParaRPr lang="cs-CZ" dirty="0"/>
          </a:p>
        </p:txBody>
      </p:sp>
      <p:grpSp>
        <p:nvGrpSpPr>
          <p:cNvPr id="7" name="Group 6"/>
          <p:cNvGrpSpPr/>
          <p:nvPr/>
        </p:nvGrpSpPr>
        <p:grpSpPr>
          <a:xfrm>
            <a:off x="1403648" y="1560752"/>
            <a:ext cx="6331424" cy="5195538"/>
            <a:chOff x="1403648" y="1560752"/>
            <a:chExt cx="6331424" cy="5195538"/>
          </a:xfrm>
        </p:grpSpPr>
        <p:pic>
          <p:nvPicPr>
            <p:cNvPr id="15362" name="Picture 2" descr="Soubor:Civita di Bagnoregi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1560752"/>
              <a:ext cx="6331424" cy="474856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3347864" y="6386958"/>
              <a:ext cx="21868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3. Bagnoregio, Itálie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98387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/>
              <a:t>ARCHITEKTURA</a:t>
            </a:r>
            <a:endParaRPr lang="cs-CZ" b="1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vliv řeckého umění</a:t>
            </a:r>
          </a:p>
          <a:p>
            <a:pPr lvl="1" eaLnBrk="1" hangingPunct="1"/>
            <a:r>
              <a:rPr lang="cs-CZ" smtClean="0"/>
              <a:t>jeho prvky přizpůsobili svým ideálům, ale zachovali si určitou originalitu</a:t>
            </a:r>
          </a:p>
          <a:p>
            <a:pPr eaLnBrk="1" hangingPunct="1"/>
            <a:r>
              <a:rPr lang="cs-CZ" b="1" smtClean="0"/>
              <a:t>vynález klenby</a:t>
            </a:r>
          </a:p>
          <a:p>
            <a:pPr lvl="1" eaLnBrk="1" hangingPunct="1"/>
            <a:r>
              <a:rPr lang="cs-CZ" smtClean="0"/>
              <a:t>spáry směřují do středu jejího zakřivení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3495675" y="4392613"/>
            <a:ext cx="2143125" cy="2236787"/>
            <a:chOff x="3495675" y="4392613"/>
            <a:chExt cx="2143125" cy="2236787"/>
          </a:xfrm>
        </p:grpSpPr>
        <p:pic>
          <p:nvPicPr>
            <p:cNvPr id="7172" name="Picture 4" descr="F:\Marcela\MAMKA\Výtvarná výchova\3.Středověk\2.Románské umění\4.Architektura\1.Architektura - slohové prvky\1.románský oblouk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5675" y="4392613"/>
              <a:ext cx="2143125" cy="22367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5319482" y="6260068"/>
              <a:ext cx="3193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</p:grpSp>
      <p:cxnSp>
        <p:nvCxnSpPr>
          <p:cNvPr id="6" name="Přímá spojovací šipka 5"/>
          <p:cNvCxnSpPr/>
          <p:nvPr/>
        </p:nvCxnSpPr>
        <p:spPr>
          <a:xfrm flipH="1">
            <a:off x="4572000" y="4005064"/>
            <a:ext cx="3024336" cy="643136"/>
          </a:xfrm>
          <a:prstGeom prst="straightConnector1">
            <a:avLst/>
          </a:prstGeom>
          <a:ln w="28575">
            <a:solidFill>
              <a:srgbClr val="0070C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00921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684213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CC00"/>
                </a:solidFill>
              </a:rPr>
              <a:t/>
            </a:r>
            <a:br>
              <a:rPr lang="cs-CZ" b="1" dirty="0" smtClean="0">
                <a:solidFill>
                  <a:srgbClr val="FFCC00"/>
                </a:solidFill>
              </a:rPr>
            </a:br>
            <a:r>
              <a:rPr lang="cs-CZ" sz="4000" b="1" dirty="0" smtClean="0"/>
              <a:t>HROBKY</a:t>
            </a:r>
            <a:br>
              <a:rPr lang="cs-CZ" sz="4000" b="1" dirty="0" smtClean="0"/>
            </a:br>
            <a:endParaRPr lang="cs-CZ" sz="4000" b="1" dirty="0" smtClean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90600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600" b="1" i="1" dirty="0" smtClean="0">
                <a:solidFill>
                  <a:srgbClr val="00642D"/>
                </a:solidFill>
              </a:rPr>
              <a:t>tumulus</a:t>
            </a:r>
            <a:r>
              <a:rPr lang="cs-CZ" sz="3600" dirty="0" smtClean="0"/>
              <a:t>  </a:t>
            </a:r>
            <a:r>
              <a:rPr lang="cs-CZ" dirty="0" smtClean="0"/>
              <a:t>(= kuželovitý náhrobek, mohyla)</a:t>
            </a:r>
          </a:p>
          <a:p>
            <a:pPr lvl="1" eaLnBrk="1" hangingPunct="1"/>
            <a:r>
              <a:rPr lang="cs-CZ" dirty="0" smtClean="0"/>
              <a:t>uvnitř pohřební komora → nástěnné fresky, sarkofágy s bohatou malířskou a sochařskou výzdobou, zbraně, šperky, nádoby, vázy…</a:t>
            </a:r>
          </a:p>
          <a:p>
            <a:pPr lvl="1" eaLnBrk="1" hangingPunct="1"/>
            <a:r>
              <a:rPr lang="cs-CZ" dirty="0" smtClean="0"/>
              <a:t>hlavně </a:t>
            </a:r>
            <a:r>
              <a:rPr lang="cs-CZ" b="1" dirty="0" smtClean="0"/>
              <a:t>zvířecí názvy</a:t>
            </a:r>
            <a:r>
              <a:rPr lang="cs-CZ" dirty="0" smtClean="0"/>
              <a:t> – </a:t>
            </a:r>
            <a:r>
              <a:rPr lang="cs-CZ" i="1" dirty="0" smtClean="0"/>
              <a:t>hrobka Býků, Leopardů, Lvic…</a:t>
            </a:r>
          </a:p>
          <a:p>
            <a:pPr eaLnBrk="1" hangingPunct="1">
              <a:buFontTx/>
              <a:buNone/>
            </a:pPr>
            <a:endParaRPr lang="cs-CZ" b="1" dirty="0" smtClean="0"/>
          </a:p>
          <a:p>
            <a:pPr eaLnBrk="1" hangingPunct="1"/>
            <a:endParaRPr lang="cs-CZ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971600" y="4077072"/>
            <a:ext cx="7195472" cy="2529572"/>
            <a:chOff x="971600" y="4077072"/>
            <a:chExt cx="7195472" cy="2529572"/>
          </a:xfrm>
        </p:grpSpPr>
        <p:pic>
          <p:nvPicPr>
            <p:cNvPr id="22530" name="Picture 2" descr="File:Populonia tumulo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4077072"/>
              <a:ext cx="7194376" cy="247306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847754" y="6237312"/>
              <a:ext cx="3193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729620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1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with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21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with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85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Nekropole v </a:t>
            </a:r>
            <a:r>
              <a:rPr lang="cs-CZ" dirty="0" err="1"/>
              <a:t>Cerveteri</a:t>
            </a:r>
            <a:endParaRPr lang="cs-CZ" dirty="0"/>
          </a:p>
        </p:txBody>
      </p:sp>
      <p:grpSp>
        <p:nvGrpSpPr>
          <p:cNvPr id="7" name="Group 6"/>
          <p:cNvGrpSpPr/>
          <p:nvPr/>
        </p:nvGrpSpPr>
        <p:grpSpPr>
          <a:xfrm>
            <a:off x="1048888" y="1484784"/>
            <a:ext cx="7123512" cy="5083487"/>
            <a:chOff x="1048888" y="1484784"/>
            <a:chExt cx="7123512" cy="5083487"/>
          </a:xfrm>
        </p:grpSpPr>
        <p:grpSp>
          <p:nvGrpSpPr>
            <p:cNvPr id="5" name="Group 4"/>
            <p:cNvGrpSpPr/>
            <p:nvPr/>
          </p:nvGrpSpPr>
          <p:grpSpPr>
            <a:xfrm>
              <a:off x="1048888" y="1484784"/>
              <a:ext cx="7123512" cy="5083487"/>
              <a:chOff x="959164" y="3425939"/>
              <a:chExt cx="7620000" cy="5219700"/>
            </a:xfrm>
          </p:grpSpPr>
          <p:pic>
            <p:nvPicPr>
              <p:cNvPr id="21506" name="Picture 2" descr="File:Img022Cerveteri Necropoli della Banditaccia.jpg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59164" y="3425939"/>
                <a:ext cx="7620000" cy="521970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TextBox 3"/>
              <p:cNvSpPr txBox="1"/>
              <p:nvPr/>
            </p:nvSpPr>
            <p:spPr>
              <a:xfrm>
                <a:off x="8135834" y="6562138"/>
                <a:ext cx="31931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6</a:t>
                </a:r>
                <a:endParaRPr lang="cs-CZ" dirty="0"/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7796852" y="6165304"/>
              <a:ext cx="3193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6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6900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tumulus v </a:t>
            </a:r>
            <a:r>
              <a:rPr lang="cs-CZ" b="1" dirty="0" err="1" smtClean="0"/>
              <a:t>Cerveteri</a:t>
            </a:r>
            <a:endParaRPr lang="cs-CZ" b="1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1115616" y="1412776"/>
            <a:ext cx="6809369" cy="5098516"/>
            <a:chOff x="1115616" y="1412776"/>
            <a:chExt cx="6809369" cy="5098516"/>
          </a:xfrm>
        </p:grpSpPr>
        <p:pic>
          <p:nvPicPr>
            <p:cNvPr id="20482" name="Picture 2" descr="File:2010-08-13 Cerveteri Necropoli Banditaccia 100 0360 Tumul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1412776"/>
              <a:ext cx="6809369" cy="509851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524328" y="6093296"/>
              <a:ext cx="3193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19003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427512"/>
            <a:ext cx="8686800" cy="841248"/>
          </a:xfrm>
        </p:spPr>
        <p:txBody>
          <a:bodyPr>
            <a:normAutofit/>
          </a:bodyPr>
          <a:lstStyle/>
          <a:p>
            <a:r>
              <a:rPr lang="cs-CZ" dirty="0"/>
              <a:t>Vnitřek etruské </a:t>
            </a:r>
            <a:r>
              <a:rPr lang="cs-CZ" dirty="0" smtClean="0"/>
              <a:t>hrobky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755576" y="1340768"/>
            <a:ext cx="7620000" cy="5076826"/>
            <a:chOff x="755576" y="1340768"/>
            <a:chExt cx="7620000" cy="5076826"/>
          </a:xfrm>
        </p:grpSpPr>
        <p:pic>
          <p:nvPicPr>
            <p:cNvPr id="28674" name="Picture 2" descr="File:Tomba dei Rilievi (Banditaccia)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340768"/>
              <a:ext cx="7620000" cy="507682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956376" y="5949280"/>
              <a:ext cx="3193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8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78707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nteriér hrobky s leopardem, </a:t>
            </a:r>
            <a:r>
              <a:rPr lang="cs-CZ" dirty="0" err="1"/>
              <a:t>Monterozzi</a:t>
            </a:r>
            <a:r>
              <a:rPr lang="cs-CZ" dirty="0"/>
              <a:t> u </a:t>
            </a:r>
            <a:r>
              <a:rPr lang="cs-CZ" dirty="0" err="1"/>
              <a:t>Tarquinií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1259632" y="1628800"/>
            <a:ext cx="6636956" cy="4861571"/>
            <a:chOff x="1326674" y="1628800"/>
            <a:chExt cx="6636956" cy="4861571"/>
          </a:xfrm>
        </p:grpSpPr>
        <p:pic>
          <p:nvPicPr>
            <p:cNvPr id="8194" name="Picture 2" descr="Soubor:Tarquinia Tomb of the Leopards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26674" y="1628800"/>
              <a:ext cx="6636956" cy="486157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560084" y="6084004"/>
              <a:ext cx="3193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9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95787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07704" y="3140968"/>
            <a:ext cx="53103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www.youtube.com/watch?v=jyhBEzqcBmQ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1752" y="548680"/>
            <a:ext cx="8686800" cy="8412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Vizualizace etruské hrobky v </a:t>
            </a:r>
            <a:r>
              <a:rPr lang="cs-CZ" dirty="0" err="1" smtClean="0"/>
              <a:t>Tarquinii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379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373335"/>
            <a:ext cx="8686800" cy="8382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400" b="1" dirty="0" smtClean="0"/>
              <a:t>CHRÁMY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</p:txBody>
      </p:sp>
      <p:sp>
        <p:nvSpPr>
          <p:cNvPr id="130051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783358"/>
            <a:ext cx="5489532" cy="4525962"/>
          </a:xfrm>
        </p:spPr>
        <p:txBody>
          <a:bodyPr/>
          <a:lstStyle/>
          <a:p>
            <a:pPr eaLnBrk="1" hangingPunct="1"/>
            <a:r>
              <a:rPr lang="cs-CZ" dirty="0" smtClean="0"/>
              <a:t> vliv řecké kultury </a:t>
            </a:r>
          </a:p>
          <a:p>
            <a:pPr lvl="1" eaLnBrk="1" hangingPunct="1"/>
            <a:r>
              <a:rPr lang="cs-CZ" dirty="0" smtClean="0"/>
              <a:t>na vysoké podezdívce – přístup zepředu</a:t>
            </a:r>
          </a:p>
          <a:p>
            <a:pPr lvl="1" eaLnBrk="1" hangingPunct="1"/>
            <a:r>
              <a:rPr lang="cs-CZ" dirty="0" smtClean="0"/>
              <a:t>ústřední chrámová síň = </a:t>
            </a:r>
            <a:r>
              <a:rPr lang="cs-CZ" b="1" i="1" dirty="0" smtClean="0"/>
              <a:t>cella</a:t>
            </a:r>
            <a:r>
              <a:rPr lang="cs-CZ" dirty="0" smtClean="0"/>
              <a:t> se skládala ze </a:t>
            </a:r>
            <a:r>
              <a:rPr lang="cs-CZ" b="1" dirty="0" smtClean="0"/>
              <a:t>tří rovnoběžných prostor </a:t>
            </a:r>
          </a:p>
          <a:p>
            <a:pPr lvl="1" eaLnBrk="1" hangingPunct="1"/>
            <a:r>
              <a:rPr lang="cs-CZ" dirty="0" smtClean="0"/>
              <a:t>téměř se nedochovaly díky neodolným materiálům (dřevo, pálená hlína)</a:t>
            </a:r>
          </a:p>
          <a:p>
            <a:pPr eaLnBrk="1" hangingPunct="1"/>
            <a:endParaRPr lang="cs-CZ" dirty="0" smtClean="0"/>
          </a:p>
        </p:txBody>
      </p:sp>
      <p:grpSp>
        <p:nvGrpSpPr>
          <p:cNvPr id="6" name="Group 5"/>
          <p:cNvGrpSpPr/>
          <p:nvPr/>
        </p:nvGrpSpPr>
        <p:grpSpPr>
          <a:xfrm>
            <a:off x="5004049" y="373335"/>
            <a:ext cx="3705172" cy="2425002"/>
            <a:chOff x="5716575" y="240124"/>
            <a:chExt cx="3040372" cy="1751713"/>
          </a:xfrm>
        </p:grpSpPr>
        <p:pic>
          <p:nvPicPr>
            <p:cNvPr id="7" name="Picture 2" descr="File:TempleofCapitoliumRome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4" y="307056"/>
              <a:ext cx="2528763" cy="168478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5716575" y="240124"/>
              <a:ext cx="4498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285491" y="4365104"/>
            <a:ext cx="7399498" cy="2296320"/>
            <a:chOff x="1285491" y="4365104"/>
            <a:chExt cx="7399498" cy="2296320"/>
          </a:xfrm>
        </p:grpSpPr>
        <p:grpSp>
          <p:nvGrpSpPr>
            <p:cNvPr id="4" name="Group 3"/>
            <p:cNvGrpSpPr/>
            <p:nvPr/>
          </p:nvGrpSpPr>
          <p:grpSpPr>
            <a:xfrm>
              <a:off x="6307745" y="4365104"/>
              <a:ext cx="2377244" cy="2296320"/>
              <a:chOff x="3779912" y="4263209"/>
              <a:chExt cx="2377244" cy="2296320"/>
            </a:xfrm>
          </p:grpSpPr>
          <p:pic>
            <p:nvPicPr>
              <p:cNvPr id="16386" name="Picture 2" descr="File:Etruskisk tempel.svg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83968" y="4263209"/>
                <a:ext cx="1873188" cy="229632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" name="TextBox 2"/>
              <p:cNvSpPr txBox="1"/>
              <p:nvPr/>
            </p:nvSpPr>
            <p:spPr>
              <a:xfrm>
                <a:off x="3779912" y="6190197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8" name="Rectangle 7"/>
            <p:cNvSpPr/>
            <p:nvPr/>
          </p:nvSpPr>
          <p:spPr>
            <a:xfrm>
              <a:off x="1285491" y="6287735"/>
              <a:ext cx="543244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10. Model - Kapitolský </a:t>
              </a:r>
              <a:r>
                <a:rPr lang="cs-CZ" dirty="0"/>
                <a:t>chrám Jupitera Optima Maxima</a:t>
              </a: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464031" y="5355492"/>
            <a:ext cx="5542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5680893" y="3068960"/>
            <a:ext cx="300608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1600" dirty="0"/>
              <a:t>Film – dispozice chrámu → </a:t>
            </a:r>
            <a:r>
              <a:rPr lang="it-IT" sz="1600" dirty="0" smtClean="0">
                <a:hlinkClick r:id="rId5"/>
              </a:rPr>
              <a:t>http</a:t>
            </a:r>
            <a:r>
              <a:rPr lang="it-IT" sz="1600" dirty="0">
                <a:hlinkClick r:id="rId5"/>
              </a:rPr>
              <a:t>://</a:t>
            </a:r>
            <a:r>
              <a:rPr lang="it-IT" sz="1600" dirty="0" smtClean="0">
                <a:hlinkClick r:id="rId5"/>
              </a:rPr>
              <a:t>www.youtube.com/watch?v=qLmVUu-nmRI</a:t>
            </a:r>
            <a:endParaRPr lang="cs-CZ" sz="1600" dirty="0" smtClean="0"/>
          </a:p>
          <a:p>
            <a:endParaRPr lang="it-IT" sz="1600" dirty="0"/>
          </a:p>
        </p:txBody>
      </p:sp>
    </p:spTree>
    <p:extLst>
      <p:ext uri="{BB962C8B-B14F-4D97-AF65-F5344CB8AC3E}">
        <p14:creationId xmlns:p14="http://schemas.microsoft.com/office/powerpoint/2010/main" val="956341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1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0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rgbClr val="00642D"/>
                </a:solidFill>
              </a:rPr>
              <a:t>ATRIOVÝ DŮM</a:t>
            </a:r>
          </a:p>
        </p:txBody>
      </p:sp>
      <p:sp>
        <p:nvSpPr>
          <p:cNvPr id="132102" name="Rectangle 6"/>
          <p:cNvSpPr>
            <a:spLocks noGrp="1" noChangeArrowheads="1"/>
          </p:cNvSpPr>
          <p:nvPr>
            <p:ph idx="1"/>
          </p:nvPr>
        </p:nvSpPr>
        <p:spPr>
          <a:xfrm>
            <a:off x="304800" y="1554163"/>
            <a:ext cx="4699248" cy="4525962"/>
          </a:xfrm>
        </p:spPr>
        <p:txBody>
          <a:bodyPr/>
          <a:lstStyle/>
          <a:p>
            <a:pPr eaLnBrk="1" hangingPunct="1"/>
            <a:r>
              <a:rPr lang="cs-CZ" b="1" i="1" dirty="0" smtClean="0"/>
              <a:t>atrium </a:t>
            </a:r>
            <a:r>
              <a:rPr lang="cs-CZ" dirty="0" smtClean="0"/>
              <a:t>= dvůr uprostřed domu</a:t>
            </a:r>
          </a:p>
          <a:p>
            <a:pPr eaLnBrk="1" hangingPunct="1"/>
            <a:r>
              <a:rPr lang="cs-CZ" dirty="0" smtClean="0"/>
              <a:t>kamenné domy, kanalizace: </a:t>
            </a:r>
          </a:p>
          <a:p>
            <a:pPr marL="457200" lvl="1" indent="0" eaLnBrk="1" hangingPunct="1">
              <a:buNone/>
            </a:pPr>
            <a:r>
              <a:rPr lang="cs-CZ" b="1" i="1" dirty="0" smtClean="0"/>
              <a:t>Cloaca maxima </a:t>
            </a:r>
          </a:p>
          <a:p>
            <a:pPr marL="457200" lvl="1" indent="0" eaLnBrk="1" hangingPunct="1">
              <a:buNone/>
            </a:pPr>
            <a:r>
              <a:rPr lang="cs-CZ" b="1" i="1" dirty="0"/>
              <a:t>	</a:t>
            </a:r>
            <a:r>
              <a:rPr lang="cs-CZ" dirty="0" smtClean="0"/>
              <a:t>– nejstarší kanál</a:t>
            </a:r>
          </a:p>
          <a:p>
            <a:pPr eaLnBrk="1" hangingPunct="1"/>
            <a:r>
              <a:rPr lang="cs-CZ" dirty="0" smtClean="0"/>
              <a:t>půdorysné řešení měst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grpSp>
        <p:nvGrpSpPr>
          <p:cNvPr id="3" name="Group 2"/>
          <p:cNvGrpSpPr/>
          <p:nvPr/>
        </p:nvGrpSpPr>
        <p:grpSpPr>
          <a:xfrm>
            <a:off x="5004048" y="1554163"/>
            <a:ext cx="3891053" cy="4341664"/>
            <a:chOff x="4910600" y="992054"/>
            <a:chExt cx="4200525" cy="5095876"/>
          </a:xfrm>
        </p:grpSpPr>
        <p:pic>
          <p:nvPicPr>
            <p:cNvPr id="29698" name="Picture 2" descr="File:Domus romana Vector002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0600" y="992054"/>
              <a:ext cx="4200525" cy="50958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8310550" y="5550837"/>
              <a:ext cx="453970" cy="369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93499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2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2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2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21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21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102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/>
              <a:t>MALÍŘSTVÍ</a:t>
            </a:r>
            <a:endParaRPr lang="cs-CZ" b="1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196280" y="1295400"/>
            <a:ext cx="894772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znalosti etruské civilizace se opírají hlavně o nálezy předmětů v hrobkách a výzdobu hrobek</a:t>
            </a:r>
          </a:p>
          <a:p>
            <a:pPr lvl="1" eaLnBrk="1" hangingPunct="1">
              <a:lnSpc>
                <a:spcPct val="90000"/>
              </a:lnSpc>
            </a:pPr>
            <a:r>
              <a:rPr lang="cs-CZ" dirty="0" smtClean="0"/>
              <a:t>nálezy zdobených váz (řecké vázové vzory), předmětů denní potřeby, šperků…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skvělé </a:t>
            </a:r>
            <a:r>
              <a:rPr lang="cs-CZ" b="1" dirty="0" smtClean="0"/>
              <a:t>nástěnné malby </a:t>
            </a:r>
            <a:r>
              <a:rPr lang="cs-CZ" dirty="0" smtClean="0"/>
              <a:t>– scény </a:t>
            </a:r>
            <a:r>
              <a:rPr lang="cs-CZ" dirty="0" err="1" smtClean="0"/>
              <a:t>hodokvasů</a:t>
            </a:r>
            <a:r>
              <a:rPr lang="cs-CZ" dirty="0" smtClean="0"/>
              <a:t>, hudby, rituální tance, lovy a zápasy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cs-CZ" b="1" dirty="0" smtClean="0"/>
              <a:t>→</a:t>
            </a:r>
            <a:r>
              <a:rPr lang="cs-CZ" dirty="0" smtClean="0"/>
              <a:t> získání představy o životě Etrusků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331640" y="3861048"/>
            <a:ext cx="7527682" cy="2669049"/>
            <a:chOff x="1475656" y="4009603"/>
            <a:chExt cx="7527682" cy="2669049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978980" y="4009603"/>
              <a:ext cx="2024358" cy="263762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6" name="Rectangle 5"/>
            <p:cNvSpPr/>
            <p:nvPr/>
          </p:nvSpPr>
          <p:spPr>
            <a:xfrm>
              <a:off x="1475656" y="6309320"/>
              <a:ext cx="542404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13. Hudebník - nástěnná </a:t>
              </a:r>
              <a:r>
                <a:rPr lang="cs-CZ" dirty="0"/>
                <a:t>malba z hrobky v </a:t>
              </a:r>
              <a:r>
                <a:rPr lang="cs-CZ" dirty="0" err="1"/>
                <a:t>Tarquiniích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9946313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Hudebníci z </a:t>
            </a:r>
            <a:r>
              <a:rPr lang="cs-CZ" dirty="0"/>
              <a:t>hrobky </a:t>
            </a:r>
            <a:r>
              <a:rPr lang="cs-CZ" dirty="0" smtClean="0"/>
              <a:t>leopardů</a:t>
            </a:r>
            <a:endParaRPr lang="cs-CZ" dirty="0"/>
          </a:p>
        </p:txBody>
      </p:sp>
      <p:grpSp>
        <p:nvGrpSpPr>
          <p:cNvPr id="7" name="Group 6"/>
          <p:cNvGrpSpPr/>
          <p:nvPr/>
        </p:nvGrpSpPr>
        <p:grpSpPr>
          <a:xfrm>
            <a:off x="899592" y="1638766"/>
            <a:ext cx="7263383" cy="4981803"/>
            <a:chOff x="899592" y="1638766"/>
            <a:chExt cx="7263383" cy="4981803"/>
          </a:xfrm>
        </p:grpSpPr>
        <p:pic>
          <p:nvPicPr>
            <p:cNvPr id="14338" name="Picture 2" descr="File:Etruscan Painting 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1638766"/>
              <a:ext cx="7191375" cy="44767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3491880" y="6251237"/>
              <a:ext cx="265547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err="1" smtClean="0"/>
                <a:t>Tarquinie</a:t>
              </a:r>
              <a:r>
                <a:rPr lang="cs-CZ" dirty="0" smtClean="0"/>
                <a:t>, asi 500 př. n. l.</a:t>
              </a:r>
              <a:endParaRPr lang="cs-CZ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899592" y="6165304"/>
              <a:ext cx="44653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50958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Tanečníci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187624" y="1378133"/>
            <a:ext cx="6768752" cy="5269797"/>
            <a:chOff x="1115616" y="1412776"/>
            <a:chExt cx="6768752" cy="5269797"/>
          </a:xfrm>
        </p:grpSpPr>
        <p:pic>
          <p:nvPicPr>
            <p:cNvPr id="5122" name="Picture 2" descr="http://upload.wikimedia.org/wikipedia/commons/thumb/2/25/Etruskischer_Meister_002.jpg/1280px-Etruskischer_Meister_002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1412776"/>
              <a:ext cx="6768752" cy="497080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433667" y="6313241"/>
              <a:ext cx="45070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17799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/>
              <a:t>SOCHAŘSTVÍ</a:t>
            </a:r>
            <a:endParaRPr lang="cs-CZ" b="1" dirty="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kámen, bronz a zvláště pálená hlína = </a:t>
            </a:r>
            <a:r>
              <a:rPr lang="cs-CZ" b="1" i="1" dirty="0" smtClean="0">
                <a:solidFill>
                  <a:srgbClr val="00642D"/>
                </a:solidFill>
              </a:rPr>
              <a:t>terakota</a:t>
            </a:r>
            <a:r>
              <a:rPr lang="cs-CZ" b="1" i="1" dirty="0" smtClean="0"/>
              <a:t> </a:t>
            </a:r>
          </a:p>
          <a:p>
            <a:pPr lvl="1" eaLnBrk="1" hangingPunct="1">
              <a:buFontTx/>
              <a:buNone/>
            </a:pPr>
            <a:r>
              <a:rPr lang="cs-CZ" dirty="0" smtClean="0"/>
              <a:t>– polychromie – vyráběli z ní i díla monumentální</a:t>
            </a:r>
          </a:p>
          <a:p>
            <a:pPr lvl="1" eaLnBrk="1" hangingPunct="1">
              <a:buFontTx/>
              <a:buNone/>
            </a:pPr>
            <a:r>
              <a:rPr lang="cs-CZ" dirty="0" smtClean="0"/>
              <a:t>(= velké sochy pro architekturu)</a:t>
            </a:r>
          </a:p>
          <a:p>
            <a:pPr eaLnBrk="1" hangingPunct="1"/>
            <a:r>
              <a:rPr lang="cs-CZ" dirty="0" smtClean="0"/>
              <a:t>zdobené sarkofágy v hrobkách</a:t>
            </a:r>
          </a:p>
          <a:p>
            <a:pPr lvl="1" eaLnBrk="1" hangingPunct="1"/>
            <a:r>
              <a:rPr lang="cs-CZ" sz="3200" b="1" i="1" dirty="0" smtClean="0">
                <a:solidFill>
                  <a:srgbClr val="00642D"/>
                </a:solidFill>
              </a:rPr>
              <a:t>sarkofág</a:t>
            </a:r>
            <a:r>
              <a:rPr lang="cs-CZ" b="1" i="1" dirty="0" smtClean="0"/>
              <a:t> </a:t>
            </a:r>
            <a:r>
              <a:rPr lang="cs-CZ" dirty="0" smtClean="0"/>
              <a:t>= kamenná zdobená rakev</a:t>
            </a:r>
          </a:p>
          <a:p>
            <a:pPr lvl="2" eaLnBrk="1" hangingPunct="1"/>
            <a:r>
              <a:rPr lang="cs-CZ" dirty="0" smtClean="0"/>
              <a:t>zpodobení zemřelých zobrazených na lehátku při hostině</a:t>
            </a:r>
          </a:p>
          <a:p>
            <a:pPr lvl="2" eaLnBrk="1" hangingPunct="1"/>
            <a:r>
              <a:rPr lang="cs-CZ" b="1" i="1" dirty="0" smtClean="0"/>
              <a:t>reliéfy </a:t>
            </a:r>
            <a:r>
              <a:rPr lang="cs-CZ" dirty="0" smtClean="0"/>
              <a:t>na náhrobcích</a:t>
            </a:r>
          </a:p>
        </p:txBody>
      </p:sp>
    </p:spTree>
    <p:extLst>
      <p:ext uri="{BB962C8B-B14F-4D97-AF65-F5344CB8AC3E}">
        <p14:creationId xmlns:p14="http://schemas.microsoft.com/office/powerpoint/2010/main" val="38721831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6" name="Rectangle 8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642D"/>
                </a:solidFill>
              </a:rPr>
              <a:t>Kapitolská vlčice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572344" y="1436665"/>
            <a:ext cx="6096000" cy="5071196"/>
            <a:chOff x="1572344" y="1436665"/>
            <a:chExt cx="6096000" cy="5071196"/>
          </a:xfrm>
        </p:grpSpPr>
        <p:sp>
          <p:nvSpPr>
            <p:cNvPr id="2" name="Rectangle 1"/>
            <p:cNvSpPr/>
            <p:nvPr/>
          </p:nvSpPr>
          <p:spPr>
            <a:xfrm>
              <a:off x="2682668" y="6107751"/>
              <a:ext cx="3905556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pl-PL" sz="2000" dirty="0" smtClean="0"/>
                <a:t>16. bronz </a:t>
              </a:r>
              <a:r>
                <a:rPr lang="pl-PL" sz="2000" dirty="0"/>
                <a:t>z počátku 5. stol. př</a:t>
              </a:r>
              <a:r>
                <a:rPr lang="pl-PL" sz="2000" dirty="0" smtClean="0"/>
                <a:t>. n. l</a:t>
              </a:r>
              <a:r>
                <a:rPr lang="pl-PL" sz="2000" dirty="0"/>
                <a:t>.</a:t>
              </a:r>
            </a:p>
          </p:txBody>
        </p:sp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72344" y="1436665"/>
              <a:ext cx="6096000" cy="4572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728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642D"/>
                </a:solidFill>
              </a:rPr>
              <a:t>Apollón</a:t>
            </a:r>
            <a:r>
              <a:rPr lang="cs-CZ" b="1" dirty="0" smtClean="0">
                <a:solidFill>
                  <a:srgbClr val="0000CC"/>
                </a:solidFill>
              </a:rPr>
              <a:t> </a:t>
            </a:r>
            <a:r>
              <a:rPr lang="cs-CZ" b="1" dirty="0" smtClean="0">
                <a:solidFill>
                  <a:srgbClr val="00642D"/>
                </a:solidFill>
              </a:rPr>
              <a:t>z </a:t>
            </a:r>
            <a:r>
              <a:rPr lang="cs-CZ" b="1" dirty="0" err="1" smtClean="0">
                <a:solidFill>
                  <a:srgbClr val="00642D"/>
                </a:solidFill>
              </a:rPr>
              <a:t>Vejí</a:t>
            </a:r>
            <a:endParaRPr lang="cs-CZ" b="1" dirty="0" smtClean="0">
              <a:solidFill>
                <a:srgbClr val="00642D"/>
              </a:solidFill>
            </a:endParaRPr>
          </a:p>
        </p:txBody>
      </p:sp>
      <p:sp>
        <p:nvSpPr>
          <p:cNvPr id="137221" name="Rectangle 5"/>
          <p:cNvSpPr>
            <a:spLocks noGrp="1" noChangeArrowheads="1"/>
          </p:cNvSpPr>
          <p:nvPr>
            <p:ph idx="1"/>
          </p:nvPr>
        </p:nvSpPr>
        <p:spPr>
          <a:xfrm>
            <a:off x="2699793" y="1503171"/>
            <a:ext cx="6192688" cy="4525962"/>
          </a:xfrm>
        </p:spPr>
        <p:txBody>
          <a:bodyPr/>
          <a:lstStyle/>
          <a:p>
            <a:pPr eaLnBrk="1" hangingPunct="1"/>
            <a:r>
              <a:rPr lang="cs-CZ" dirty="0" smtClean="0"/>
              <a:t>součást sousoší z </a:t>
            </a:r>
            <a:r>
              <a:rPr lang="cs-CZ" dirty="0" err="1" smtClean="0"/>
              <a:t>Apollónova</a:t>
            </a:r>
            <a:r>
              <a:rPr lang="cs-CZ" dirty="0" smtClean="0"/>
              <a:t> chrámu</a:t>
            </a:r>
          </a:p>
          <a:p>
            <a:pPr eaLnBrk="1" hangingPunct="1"/>
            <a:r>
              <a:rPr lang="cs-CZ" dirty="0" smtClean="0"/>
              <a:t>sochař </a:t>
            </a:r>
            <a:r>
              <a:rPr lang="cs-CZ" b="1" i="1" dirty="0" err="1" smtClean="0">
                <a:solidFill>
                  <a:srgbClr val="FF0000"/>
                </a:solidFill>
              </a:rPr>
              <a:t>Vulca</a:t>
            </a:r>
            <a:endParaRPr lang="cs-CZ" b="1" i="1" dirty="0" smtClean="0">
              <a:solidFill>
                <a:srgbClr val="FF0000"/>
              </a:solidFill>
            </a:endParaRPr>
          </a:p>
          <a:p>
            <a:pPr lvl="1" eaLnBrk="1" hangingPunct="1"/>
            <a:r>
              <a:rPr lang="cs-CZ" dirty="0" smtClean="0"/>
              <a:t>autor též terakotového čtyřspřeží (kdysi jako </a:t>
            </a:r>
            <a:r>
              <a:rPr lang="cs-CZ" dirty="0" err="1" smtClean="0"/>
              <a:t>akróterion</a:t>
            </a:r>
            <a:r>
              <a:rPr lang="cs-CZ" dirty="0" smtClean="0"/>
              <a:t> zdobilo chrám Jova Kapitolského v Římě)</a:t>
            </a:r>
          </a:p>
        </p:txBody>
      </p:sp>
      <p:sp>
        <p:nvSpPr>
          <p:cNvPr id="3" name="Rectangle 2"/>
          <p:cNvSpPr/>
          <p:nvPr/>
        </p:nvSpPr>
        <p:spPr>
          <a:xfrm>
            <a:off x="4067944" y="559057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athena.zcu.cz/kurzy/dum1/000/HTML/47/obr.htm</a:t>
            </a:r>
            <a:endParaRPr lang="cs-CZ" dirty="0" smtClean="0"/>
          </a:p>
          <a:p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0" y="2985218"/>
            <a:ext cx="2960842" cy="3872782"/>
            <a:chOff x="0" y="2985218"/>
            <a:chExt cx="2960842" cy="3872782"/>
          </a:xfrm>
        </p:grpSpPr>
        <p:pic>
          <p:nvPicPr>
            <p:cNvPr id="19458" name="Picture 2" descr="File:Giorces Veii Apollo 1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985218"/>
              <a:ext cx="2960842" cy="38727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2123728" y="6453336"/>
              <a:ext cx="4380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6662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7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7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7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21" grpId="0" uiExpand="1" build="p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Etruský manželský pár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68424" y="1584919"/>
            <a:ext cx="7628052" cy="4724401"/>
            <a:chOff x="1128464" y="1728935"/>
            <a:chExt cx="7628052" cy="4724401"/>
          </a:xfrm>
        </p:grpSpPr>
        <p:pic>
          <p:nvPicPr>
            <p:cNvPr id="1026" name="Picture 2" descr="Soubor:Banditaccia Sarcofago Degli Sposi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28464" y="1728935"/>
              <a:ext cx="7620000" cy="47244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8304148" y="6066884"/>
              <a:ext cx="4523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18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80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Etruská žena. Terakotová soška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1691680" y="1772816"/>
            <a:ext cx="5664627" cy="4607480"/>
            <a:chOff x="1619672" y="1772816"/>
            <a:chExt cx="5664627" cy="4607480"/>
          </a:xfrm>
        </p:grpSpPr>
        <p:pic>
          <p:nvPicPr>
            <p:cNvPr id="11266" name="Picture 2" descr="Soubor:Etruskerin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1772816"/>
              <a:ext cx="5664627" cy="424847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6833342" y="6010964"/>
              <a:ext cx="4509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766560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70" name="Rectangle 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642D"/>
                </a:solidFill>
              </a:rPr>
              <a:t>Chiméra</a:t>
            </a:r>
          </a:p>
        </p:txBody>
      </p:sp>
      <p:sp>
        <p:nvSpPr>
          <p:cNvPr id="139271" name="Rectangle 7"/>
          <p:cNvSpPr>
            <a:spLocks noGrp="1" noChangeArrowheads="1"/>
          </p:cNvSpPr>
          <p:nvPr>
            <p:ph idx="1"/>
          </p:nvPr>
        </p:nvSpPr>
        <p:spPr>
          <a:xfrm>
            <a:off x="304800" y="1554163"/>
            <a:ext cx="4724400" cy="4525962"/>
          </a:xfrm>
        </p:spPr>
        <p:txBody>
          <a:bodyPr/>
          <a:lstStyle/>
          <a:p>
            <a:pPr eaLnBrk="1" hangingPunct="1"/>
            <a:r>
              <a:rPr lang="cs-CZ" sz="2400" dirty="0" smtClean="0"/>
              <a:t>nestvůra chrlící oheň</a:t>
            </a:r>
          </a:p>
          <a:p>
            <a:pPr eaLnBrk="1" hangingPunct="1"/>
            <a:r>
              <a:rPr lang="cs-CZ" sz="2400" dirty="0" smtClean="0"/>
              <a:t>lví hlava, hadí ocas a tělo divoké kozy</a:t>
            </a:r>
          </a:p>
          <a:p>
            <a:pPr eaLnBrk="1" hangingPunct="1"/>
            <a:r>
              <a:rPr lang="cs-CZ" sz="2400" dirty="0" smtClean="0"/>
              <a:t>bronz z počátku 4. stol. př. n. l.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139952" y="2996952"/>
            <a:ext cx="4707632" cy="3673889"/>
            <a:chOff x="3779912" y="2595750"/>
            <a:chExt cx="4974133" cy="3818455"/>
          </a:xfrm>
        </p:grpSpPr>
        <p:pic>
          <p:nvPicPr>
            <p:cNvPr id="12290" name="Picture 2" descr="File:Chimera di Arezz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99992" y="2595750"/>
              <a:ext cx="4254053" cy="380392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3779912" y="6030340"/>
              <a:ext cx="479669" cy="3838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74069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92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92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92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71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/>
              <a:t>UŽITÉ UMĚNÍ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54163"/>
            <a:ext cx="4648200" cy="49434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vynikající úroveň etruského užitého umění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výroba bronzových nádob, šperků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filigrán</a:t>
            </a:r>
            <a:r>
              <a:rPr lang="cs-CZ" sz="2000" b="1" i="1" dirty="0" smtClean="0"/>
              <a:t> 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cs-CZ" sz="2000" dirty="0" smtClean="0"/>
              <a:t>= tenký splétaný drátek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granulace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cs-CZ" sz="2000" b="1" i="1" dirty="0" smtClean="0">
                <a:solidFill>
                  <a:srgbClr val="00B050"/>
                </a:solidFill>
              </a:rPr>
              <a:t> </a:t>
            </a:r>
            <a:r>
              <a:rPr lang="cs-CZ" sz="2000" dirty="0" smtClean="0"/>
              <a:t>= přiletování drobných kuliček zlata nebo stříbra na kovový podklad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dirty="0" smtClean="0">
                <a:solidFill>
                  <a:srgbClr val="00642D"/>
                </a:solidFill>
              </a:rPr>
              <a:t>KERAMIKA</a:t>
            </a:r>
            <a:endParaRPr lang="cs-CZ" sz="2400" b="1" dirty="0" smtClean="0">
              <a:solidFill>
                <a:srgbClr val="00642D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dovoz váz z Řecka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 smtClean="0">
                <a:solidFill>
                  <a:srgbClr val="FF0000"/>
                </a:solidFill>
              </a:rPr>
              <a:t>bucchero</a:t>
            </a:r>
            <a:r>
              <a:rPr lang="cs-CZ" sz="2400" dirty="0" smtClean="0">
                <a:solidFill>
                  <a:srgbClr val="669900"/>
                </a:solidFill>
              </a:rPr>
              <a:t> </a:t>
            </a:r>
            <a:r>
              <a:rPr lang="cs-CZ" sz="2400" dirty="0" smtClean="0"/>
              <a:t>– z černé hlíny, kovově lesklá – s figurálními a ornamentálními reliéfy</a:t>
            </a:r>
            <a:endParaRPr lang="cs-CZ" sz="2400" b="1" i="1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4788024" y="1423875"/>
            <a:ext cx="4008796" cy="5204049"/>
            <a:chOff x="4522074" y="1052736"/>
            <a:chExt cx="4439722" cy="5705476"/>
          </a:xfrm>
        </p:grpSpPr>
        <p:pic>
          <p:nvPicPr>
            <p:cNvPr id="2050" name="Picture 2" descr="File:Oinochoe MBA Rennes D.863.1.5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0846" y="1052736"/>
              <a:ext cx="3790950" cy="570547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4522074" y="6312972"/>
              <a:ext cx="4458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2156671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Kantharos</a:t>
            </a:r>
            <a:endParaRPr lang="cs-CZ" cap="none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436096" y="494116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333333"/>
                </a:solidFill>
                <a:latin typeface="Arial" panose="020B0604020202020204" pitchFamily="34" charset="0"/>
              </a:rPr>
              <a:t>NGUYEN, </a:t>
            </a:r>
            <a:endParaRPr lang="cs-CZ" dirty="0"/>
          </a:p>
        </p:txBody>
      </p:sp>
      <p:grpSp>
        <p:nvGrpSpPr>
          <p:cNvPr id="8" name="Group 7"/>
          <p:cNvGrpSpPr/>
          <p:nvPr/>
        </p:nvGrpSpPr>
        <p:grpSpPr>
          <a:xfrm>
            <a:off x="1335424" y="1627624"/>
            <a:ext cx="6619456" cy="4973508"/>
            <a:chOff x="1335424" y="1627624"/>
            <a:chExt cx="6619456" cy="4973508"/>
          </a:xfrm>
        </p:grpSpPr>
        <p:pic>
          <p:nvPicPr>
            <p:cNvPr id="3074" name="Picture 2" descr="File:Kantharos MBA Rennes D.863.1.65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5424" y="1627624"/>
              <a:ext cx="6619456" cy="43936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Rectangle 6"/>
            <p:cNvSpPr/>
            <p:nvPr/>
          </p:nvSpPr>
          <p:spPr>
            <a:xfrm>
              <a:off x="2555776" y="6231800"/>
              <a:ext cx="394851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22. Etruský pohár - </a:t>
              </a:r>
              <a:r>
                <a:rPr lang="es-ES" dirty="0" smtClean="0"/>
                <a:t>625 </a:t>
              </a:r>
              <a:r>
                <a:rPr lang="es-ES" dirty="0" err="1"/>
                <a:t>až</a:t>
              </a:r>
              <a:r>
                <a:rPr lang="es-ES" dirty="0"/>
                <a:t> 600 </a:t>
              </a:r>
              <a:r>
                <a:rPr lang="es-ES" dirty="0" err="1"/>
                <a:t>př</a:t>
              </a:r>
              <a:r>
                <a:rPr lang="es-ES" dirty="0"/>
                <a:t>. n. l.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33984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Bucchero</a:t>
            </a:r>
            <a:r>
              <a:rPr lang="cs-CZ" sz="4800" dirty="0" smtClean="0">
                <a:solidFill>
                  <a:srgbClr val="0000CC"/>
                </a:solidFill>
              </a:rPr>
              <a:t> 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2605862" y="1398112"/>
            <a:ext cx="3982362" cy="4977844"/>
            <a:chOff x="2627784" y="1412776"/>
            <a:chExt cx="4342402" cy="5409892"/>
          </a:xfrm>
        </p:grpSpPr>
        <p:pic>
          <p:nvPicPr>
            <p:cNvPr id="13314" name="Picture 2" descr="File:Deux oenochoés d'étruri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7784" y="1412776"/>
              <a:ext cx="4330882" cy="508518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516216" y="6453336"/>
              <a:ext cx="4539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15279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467544" y="685187"/>
            <a:ext cx="8280920" cy="5722509"/>
            <a:chOff x="467544" y="685187"/>
            <a:chExt cx="8280920" cy="5722509"/>
          </a:xfrm>
        </p:grpSpPr>
        <p:grpSp>
          <p:nvGrpSpPr>
            <p:cNvPr id="9" name="Group 8"/>
            <p:cNvGrpSpPr/>
            <p:nvPr/>
          </p:nvGrpSpPr>
          <p:grpSpPr>
            <a:xfrm>
              <a:off x="467544" y="685187"/>
              <a:ext cx="8280920" cy="5722509"/>
              <a:chOff x="215008" y="685187"/>
              <a:chExt cx="8280920" cy="5722509"/>
            </a:xfrm>
          </p:grpSpPr>
          <p:grpSp>
            <p:nvGrpSpPr>
              <p:cNvPr id="5" name="Group 4"/>
              <p:cNvGrpSpPr/>
              <p:nvPr/>
            </p:nvGrpSpPr>
            <p:grpSpPr>
              <a:xfrm>
                <a:off x="3923928" y="692696"/>
                <a:ext cx="4572000" cy="5715000"/>
                <a:chOff x="3923928" y="692696"/>
                <a:chExt cx="4572000" cy="5715000"/>
              </a:xfrm>
            </p:grpSpPr>
            <p:pic>
              <p:nvPicPr>
                <p:cNvPr id="23554" name="Picture 2" descr="File:Mirror Judgement of Paris Louvre Bj1734.jpg"/>
                <p:cNvPicPr>
                  <a:picLocks noChangeAspect="1" noChangeArrowheads="1"/>
                </p:cNvPicPr>
                <p:nvPr/>
              </p:nvPicPr>
              <p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23928" y="692696"/>
                  <a:ext cx="4572000" cy="5715000"/>
                </a:xfrm>
                <a:prstGeom prst="rect">
                  <a:avLst/>
                </a:prstGeom>
                <a:ln>
                  <a:noFill/>
                </a:ln>
                <a:effectLst>
                  <a:outerShdw blurRad="292100" dist="139700" dir="2700000" algn="tl" rotWithShape="0">
                    <a:srgbClr val="333333">
                      <a:alpha val="65000"/>
                    </a:srgb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4" name="TextBox 3"/>
                <p:cNvSpPr txBox="1"/>
                <p:nvPr/>
              </p:nvSpPr>
              <p:spPr>
                <a:xfrm>
                  <a:off x="7884368" y="5949280"/>
                  <a:ext cx="45397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25</a:t>
                  </a:r>
                  <a:endParaRPr lang="cs-CZ" dirty="0"/>
                </a:p>
              </p:txBody>
            </p:sp>
          </p:grpSp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5008" y="685187"/>
                <a:ext cx="3708920" cy="5722509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10" name="TextBox 9"/>
            <p:cNvSpPr txBox="1"/>
            <p:nvPr/>
          </p:nvSpPr>
          <p:spPr>
            <a:xfrm>
              <a:off x="3575035" y="6038364"/>
              <a:ext cx="4438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217904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etruský šperk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768424" y="1669271"/>
            <a:ext cx="7620000" cy="4523581"/>
            <a:chOff x="755576" y="1772816"/>
            <a:chExt cx="7620000" cy="4523581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55576" y="1772816"/>
              <a:ext cx="7620000" cy="45053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TextBox 4"/>
            <p:cNvSpPr txBox="1"/>
            <p:nvPr/>
          </p:nvSpPr>
          <p:spPr>
            <a:xfrm>
              <a:off x="7915846" y="5927065"/>
              <a:ext cx="4539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26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1785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etruské </a:t>
            </a:r>
            <a:r>
              <a:rPr lang="cs-CZ" dirty="0" err="1" smtClean="0"/>
              <a:t>naušnice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403648" y="1628800"/>
            <a:ext cx="6331424" cy="4740655"/>
            <a:chOff x="1403648" y="1628800"/>
            <a:chExt cx="6331424" cy="4740655"/>
          </a:xfrm>
        </p:grpSpPr>
        <p:pic>
          <p:nvPicPr>
            <p:cNvPr id="4098" name="Picture 2" descr="File:0 Paire de boucles d'oreille en grappe de Vulci - Museo Gregoriano Etrusc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1628800"/>
              <a:ext cx="6331424" cy="474065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236296" y="5949280"/>
              <a:ext cx="44358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27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3400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konec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92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interaktivní část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4661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04800" y="352908"/>
            <a:ext cx="8686800" cy="843844"/>
          </a:xfrm>
        </p:spPr>
        <p:txBody>
          <a:bodyPr/>
          <a:lstStyle/>
          <a:p>
            <a:r>
              <a:rPr lang="cs-CZ" dirty="0" smtClean="0"/>
              <a:t>motivační úkoly pro žáky: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04800" y="1207294"/>
            <a:ext cx="8686800" cy="4525962"/>
          </a:xfrm>
        </p:spPr>
        <p:txBody>
          <a:bodyPr/>
          <a:lstStyle/>
          <a:p>
            <a:r>
              <a:rPr lang="cs-CZ" sz="2800" dirty="0" smtClean="0"/>
              <a:t>zjisti na internetu, jak ovlivnili Etruskové obyvatele Apeninského poloostrova → které umělecké prototypy, kulturní zvyky, symboly… od nich Římané převzali?</a:t>
            </a:r>
          </a:p>
          <a:p>
            <a:r>
              <a:rPr lang="cs-CZ" sz="2800" dirty="0" smtClean="0"/>
              <a:t>odkazy na zajímavé dokumenty </a:t>
            </a:r>
            <a:r>
              <a:rPr lang="cs-CZ" sz="2800" dirty="0"/>
              <a:t>na internetu </a:t>
            </a:r>
            <a:r>
              <a:rPr lang="cs-CZ" sz="2800" dirty="0" smtClean="0"/>
              <a:t>→</a:t>
            </a:r>
          </a:p>
          <a:p>
            <a:pPr lvl="1"/>
            <a:r>
              <a:rPr lang="cs-CZ" sz="2400" dirty="0" smtClean="0"/>
              <a:t>vhodné zařadit ukázku „</a:t>
            </a:r>
            <a:r>
              <a:rPr lang="en-US" sz="2400" dirty="0" smtClean="0"/>
              <a:t>TARQUINIA</a:t>
            </a:r>
            <a:r>
              <a:rPr lang="en-US" sz="2400" dirty="0"/>
              <a:t>... COLORS FROM THE </a:t>
            </a:r>
            <a:r>
              <a:rPr lang="en-US" sz="2400" dirty="0" smtClean="0"/>
              <a:t>PAST</a:t>
            </a:r>
            <a:r>
              <a:rPr lang="cs-CZ" sz="2400" dirty="0" smtClean="0"/>
              <a:t>“ - délka necelá minuta (hudební doprovod)</a:t>
            </a:r>
          </a:p>
          <a:p>
            <a:pPr marL="457200" lvl="1" indent="0">
              <a:buNone/>
            </a:pPr>
            <a:r>
              <a:rPr lang="cs-CZ" sz="2400" dirty="0" smtClean="0"/>
              <a:t>	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www.youtube.com/watch?v=jyhBEzqcBmQ</a:t>
            </a:r>
            <a:endParaRPr lang="cs-CZ" sz="2000" dirty="0" smtClean="0"/>
          </a:p>
          <a:p>
            <a:pPr lvl="1"/>
            <a:r>
              <a:rPr lang="cs-CZ" sz="2400" dirty="0" smtClean="0"/>
              <a:t>ukázka</a:t>
            </a:r>
            <a:r>
              <a:rPr lang="it-IT" sz="2400" dirty="0" smtClean="0"/>
              <a:t> </a:t>
            </a:r>
            <a:r>
              <a:rPr lang="it-IT" sz="2400" dirty="0"/>
              <a:t>– dispozice chrámu → </a:t>
            </a:r>
            <a:r>
              <a:rPr lang="cs-CZ" sz="2400" dirty="0" smtClean="0"/>
              <a:t>1 minuta (bez zvuku)	</a:t>
            </a:r>
            <a:r>
              <a:rPr lang="it-IT" sz="2000" dirty="0" smtClean="0">
                <a:hlinkClick r:id="rId3"/>
              </a:rPr>
              <a:t>http</a:t>
            </a:r>
            <a:r>
              <a:rPr lang="it-IT" sz="2000" dirty="0">
                <a:hlinkClick r:id="rId3"/>
              </a:rPr>
              <a:t>://</a:t>
            </a:r>
            <a:r>
              <a:rPr lang="it-IT" sz="2000" dirty="0" smtClean="0">
                <a:hlinkClick r:id="rId3"/>
              </a:rPr>
              <a:t>www.youtube.com/watch?v=qLmVUu-nmRI</a:t>
            </a:r>
            <a:endParaRPr lang="cs-CZ" sz="2000" dirty="0"/>
          </a:p>
          <a:p>
            <a:pPr lvl="1"/>
            <a:r>
              <a:rPr lang="cs-CZ" sz="2400" dirty="0" smtClean="0"/>
              <a:t>etruská pohřební plastika – 2 minuty (bez zvuku)</a:t>
            </a:r>
          </a:p>
          <a:p>
            <a:pPr marL="457200" lvl="1" indent="0"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www.youtube.com/watch?v=hqTVx93hVs8</a:t>
            </a:r>
            <a:endParaRPr lang="cs-CZ" sz="2000" dirty="0" smtClean="0"/>
          </a:p>
          <a:p>
            <a:pPr marL="457200" lvl="1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793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úkolů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/>
              <a:t>Hlavní přínos </a:t>
            </a:r>
            <a:r>
              <a:rPr lang="cs-CZ" sz="2400" dirty="0" smtClean="0"/>
              <a:t>- příspěvek </a:t>
            </a:r>
            <a:r>
              <a:rPr lang="cs-CZ" sz="2400" dirty="0"/>
              <a:t>při založení </a:t>
            </a:r>
            <a:r>
              <a:rPr lang="cs-CZ" sz="2400" dirty="0" smtClean="0"/>
              <a:t>Říma</a:t>
            </a:r>
          </a:p>
          <a:p>
            <a:pPr lvl="1"/>
            <a:r>
              <a:rPr lang="cs-CZ" sz="2400" dirty="0" smtClean="0"/>
              <a:t>snad </a:t>
            </a:r>
            <a:r>
              <a:rPr lang="cs-CZ" sz="2400" dirty="0"/>
              <a:t>i jméno Roma je etruského </a:t>
            </a:r>
            <a:r>
              <a:rPr lang="cs-CZ" sz="2400" dirty="0" smtClean="0"/>
              <a:t>původu</a:t>
            </a:r>
          </a:p>
          <a:p>
            <a:pPr lvl="1"/>
            <a:r>
              <a:rPr lang="cs-CZ" sz="2400" dirty="0" smtClean="0"/>
              <a:t>velkolepé dílo - </a:t>
            </a:r>
            <a:r>
              <a:rPr lang="cs-CZ" sz="2400" dirty="0" err="1" smtClean="0"/>
              <a:t>cloaca</a:t>
            </a:r>
            <a:r>
              <a:rPr lang="cs-CZ" sz="2400" dirty="0" smtClean="0"/>
              <a:t> maxima</a:t>
            </a:r>
          </a:p>
          <a:p>
            <a:pPr lvl="1"/>
            <a:r>
              <a:rPr lang="cs-CZ" sz="2400" dirty="0" smtClean="0"/>
              <a:t>jejich </a:t>
            </a:r>
            <a:r>
              <a:rPr lang="cs-CZ" sz="2400" dirty="0"/>
              <a:t>podnětu vzniklo </a:t>
            </a:r>
            <a:r>
              <a:rPr lang="cs-CZ" sz="2400" dirty="0" err="1"/>
              <a:t>F</a:t>
            </a:r>
            <a:r>
              <a:rPr lang="cs-CZ" sz="2400" dirty="0" err="1" smtClean="0"/>
              <a:t>orum</a:t>
            </a:r>
            <a:r>
              <a:rPr lang="cs-CZ" sz="2400" dirty="0" smtClean="0"/>
              <a:t> </a:t>
            </a:r>
            <a:r>
              <a:rPr lang="cs-CZ" sz="2400" dirty="0" err="1"/>
              <a:t>Romanum</a:t>
            </a:r>
            <a:r>
              <a:rPr lang="cs-CZ" sz="2400" dirty="0"/>
              <a:t> </a:t>
            </a:r>
            <a:endParaRPr lang="cs-CZ" sz="2400" dirty="0" smtClean="0"/>
          </a:p>
          <a:p>
            <a:pPr lvl="1"/>
            <a:r>
              <a:rPr lang="cs-CZ" sz="2400" dirty="0" smtClean="0"/>
              <a:t>na Kapitolu vystavěli </a:t>
            </a:r>
            <a:r>
              <a:rPr lang="cs-CZ" sz="2400" dirty="0"/>
              <a:t>chrám </a:t>
            </a:r>
            <a:r>
              <a:rPr lang="cs-CZ" sz="2400" dirty="0" smtClean="0"/>
              <a:t>Jupiterovi</a:t>
            </a:r>
          </a:p>
          <a:p>
            <a:pPr lvl="1"/>
            <a:r>
              <a:rPr lang="cs-CZ" sz="2400" dirty="0" smtClean="0"/>
              <a:t> předali </a:t>
            </a:r>
            <a:r>
              <a:rPr lang="cs-CZ" sz="2400" dirty="0"/>
              <a:t>novému městu i řadu svých </a:t>
            </a:r>
            <a:r>
              <a:rPr lang="cs-CZ" sz="2400" dirty="0" smtClean="0"/>
              <a:t>správních </a:t>
            </a:r>
            <a:r>
              <a:rPr lang="cs-CZ" sz="2400" dirty="0"/>
              <a:t>prvků </a:t>
            </a:r>
            <a:endParaRPr lang="cs-CZ" sz="2400" dirty="0" smtClean="0"/>
          </a:p>
          <a:p>
            <a:pPr marL="914400" lvl="2" indent="0">
              <a:buNone/>
            </a:pPr>
            <a:r>
              <a:rPr lang="cs-CZ" sz="2000" dirty="0" smtClean="0"/>
              <a:t>- slonovinové </a:t>
            </a:r>
            <a:r>
              <a:rPr lang="cs-CZ" sz="2000" dirty="0"/>
              <a:t>křeslo, tógu s nachovým lemem, svazek prutů se </a:t>
            </a:r>
            <a:r>
              <a:rPr lang="cs-CZ" sz="2000" dirty="0" smtClean="0"/>
              <a:t>sekerou</a:t>
            </a:r>
          </a:p>
          <a:p>
            <a:pPr lvl="1"/>
            <a:r>
              <a:rPr lang="cs-CZ" sz="2400" dirty="0" smtClean="0"/>
              <a:t>čele </a:t>
            </a:r>
            <a:r>
              <a:rPr lang="cs-CZ" sz="2400" dirty="0"/>
              <a:t>stáli jednu dobu etruští </a:t>
            </a:r>
            <a:r>
              <a:rPr lang="cs-CZ" sz="2400" dirty="0" smtClean="0"/>
              <a:t>králové</a:t>
            </a:r>
          </a:p>
          <a:p>
            <a:pPr lvl="2"/>
            <a:r>
              <a:rPr lang="cs-CZ" sz="2000" dirty="0" err="1" smtClean="0"/>
              <a:t>Tarquinius</a:t>
            </a:r>
            <a:r>
              <a:rPr lang="cs-CZ" sz="2000" dirty="0" smtClean="0"/>
              <a:t> </a:t>
            </a:r>
            <a:r>
              <a:rPr lang="cs-CZ" sz="2000" dirty="0" err="1"/>
              <a:t>Superbus</a:t>
            </a:r>
            <a:r>
              <a:rPr lang="cs-CZ" sz="2000" dirty="0"/>
              <a:t> (podle tradice byl vyhnán roku 510 př. n. l. </a:t>
            </a:r>
            <a:r>
              <a:rPr lang="cs-CZ" sz="2000" dirty="0" smtClean="0"/>
              <a:t>- tím </a:t>
            </a:r>
            <a:r>
              <a:rPr lang="cs-CZ" sz="2000" dirty="0"/>
              <a:t>skončilo v Římě </a:t>
            </a:r>
            <a:r>
              <a:rPr lang="cs-CZ" sz="2000" dirty="0" smtClean="0"/>
              <a:t>království)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1452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/>
              <a:t>Poznámka</a:t>
            </a:r>
            <a:endParaRPr lang="cs-CZ" b="1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1691680" y="1412776"/>
            <a:ext cx="7200800" cy="4985396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mnohé od Etrusků převzali Římané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například: 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b="1" dirty="0" smtClean="0"/>
              <a:t>základní podoba chrámů</a:t>
            </a:r>
            <a:r>
              <a:rPr lang="cs-CZ" sz="2400" dirty="0" smtClean="0"/>
              <a:t> s trojitými </a:t>
            </a:r>
            <a:r>
              <a:rPr lang="cs-CZ" sz="2400" dirty="0" err="1" smtClean="0"/>
              <a:t>cellami</a:t>
            </a:r>
            <a:r>
              <a:rPr lang="cs-CZ" sz="2400" dirty="0" smtClean="0"/>
              <a:t> a schodištěm před hlavním průčelím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b="1" dirty="0" smtClean="0"/>
              <a:t>atriový dům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b="1" dirty="0" smtClean="0"/>
              <a:t>půdorysné řešení měst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b="1" dirty="0" err="1" smtClean="0"/>
              <a:t>cloaca</a:t>
            </a:r>
            <a:r>
              <a:rPr lang="cs-CZ" sz="2400" b="1" dirty="0" smtClean="0"/>
              <a:t> maxima </a:t>
            </a:r>
            <a:r>
              <a:rPr lang="cs-CZ" sz="2400" dirty="0" smtClean="0"/>
              <a:t>– nejstarší římská stoka je etruského původu</a:t>
            </a:r>
            <a:endParaRPr lang="cs-CZ" sz="2400" b="1" dirty="0" smtClean="0"/>
          </a:p>
          <a:p>
            <a:pPr lvl="1" eaLnBrk="1" hangingPunct="1">
              <a:lnSpc>
                <a:spcPct val="90000"/>
              </a:lnSpc>
            </a:pPr>
            <a:r>
              <a:rPr lang="cs-CZ" sz="2400" b="1" dirty="0" smtClean="0"/>
              <a:t>klenby, oblouk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b="1" dirty="0" smtClean="0"/>
              <a:t>věštění z letu ptáků nebo vnitřností zabitých zvířat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b="1" i="1" dirty="0" err="1" smtClean="0"/>
              <a:t>fasces</a:t>
            </a:r>
            <a:r>
              <a:rPr lang="cs-CZ" sz="2400" b="1" i="1" dirty="0" smtClean="0"/>
              <a:t> </a:t>
            </a:r>
            <a:r>
              <a:rPr lang="cs-CZ" sz="2400" dirty="0" smtClean="0"/>
              <a:t>= svazky prutů se sekerou – symbol královské moci</a:t>
            </a:r>
            <a:endParaRPr lang="cs-CZ" sz="2400" b="1" i="1" dirty="0" smtClean="0"/>
          </a:p>
          <a:p>
            <a:pPr lvl="1" eaLnBrk="1" hangingPunct="1">
              <a:lnSpc>
                <a:spcPct val="90000"/>
              </a:lnSpc>
            </a:pPr>
            <a:endParaRPr lang="cs-CZ" sz="2400" i="1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539552" y="1628800"/>
            <a:ext cx="1641942" cy="4761820"/>
            <a:chOff x="539552" y="1628800"/>
            <a:chExt cx="1641942" cy="4761820"/>
          </a:xfrm>
        </p:grpSpPr>
        <p:pic>
          <p:nvPicPr>
            <p:cNvPr id="7170" name="Picture 2" descr="Soubor:Fasces lictoriae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1628800"/>
              <a:ext cx="1641942" cy="4553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331640" y="6021288"/>
              <a:ext cx="4539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451431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5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1400" dirty="0"/>
              <a:t>M</a:t>
            </a:r>
            <a:r>
              <a:rPr lang="cs-CZ" sz="1400" dirty="0" smtClean="0"/>
              <a:t>apa: MM</a:t>
            </a:r>
            <a:r>
              <a:rPr lang="cs-CZ" sz="1400" dirty="0"/>
              <a:t>. http://commons.wikimedia.org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commons.wikimedia.org/wiki/File:Etruscan_civilization_italian_map.png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U</a:t>
            </a:r>
            <a:r>
              <a:rPr lang="cs-CZ" sz="1400" dirty="0" smtClean="0"/>
              <a:t>kázka písma: STREHL</a:t>
            </a:r>
            <a:r>
              <a:rPr lang="cs-CZ" sz="1400" dirty="0"/>
              <a:t>, Manuel; KOZÁK, Martin. http://commons.wikimedia.org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commons.wikimedia.org/wiki/File:Schriftzug_Etruskisch_rtl.svg</a:t>
            </a:r>
            <a:endParaRPr lang="cs-CZ" sz="1400" dirty="0"/>
          </a:p>
          <a:p>
            <a:pPr marL="514350" indent="-514350">
              <a:buFont typeface="+mj-lt"/>
              <a:buAutoNum type="arabicPeriod"/>
            </a:pPr>
            <a:r>
              <a:rPr lang="cs-CZ" sz="1400" dirty="0" err="1"/>
              <a:t>Bagnoregio</a:t>
            </a:r>
            <a:r>
              <a:rPr lang="cs-CZ" sz="1400" dirty="0"/>
              <a:t>, </a:t>
            </a:r>
            <a:r>
              <a:rPr lang="cs-CZ" sz="1400" dirty="0" smtClean="0"/>
              <a:t>Itálie: </a:t>
            </a:r>
            <a:r>
              <a:rPr lang="cs-CZ" sz="1400" dirty="0"/>
              <a:t>RDESAI. http://cs.wikipedia.org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cs.wikipedia.org/wiki/Soubor:Civita_di_Bagnoregio.jpg</a:t>
            </a:r>
            <a:endParaRPr lang="cs-CZ" sz="1400" dirty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O</a:t>
            </a:r>
            <a:r>
              <a:rPr lang="cs-CZ" sz="1400" dirty="0" smtClean="0"/>
              <a:t>blouk klenby: HALLDIN</a:t>
            </a:r>
            <a:r>
              <a:rPr lang="cs-CZ" sz="1400" dirty="0"/>
              <a:t>, </a:t>
            </a:r>
            <a:r>
              <a:rPr lang="cs-CZ" sz="1400" dirty="0" err="1"/>
              <a:t>Mats</a:t>
            </a:r>
            <a:r>
              <a:rPr lang="cs-CZ" sz="1400" dirty="0"/>
              <a:t>. hhttp://cs.wikipedia.org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cs.wikipedia.org/wiki/Soubor:Rundb%C3%A5ge.png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T</a:t>
            </a:r>
            <a:r>
              <a:rPr lang="cs-CZ" sz="1400" dirty="0" smtClean="0"/>
              <a:t>umulus: ZANASI</a:t>
            </a:r>
            <a:r>
              <a:rPr lang="cs-CZ" sz="1400" dirty="0"/>
              <a:t>, Roberto. http://commons.wikimedia.org [online]. [cit. 3.2.2013]. Dostupný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commons.wikimedia.org/wiki/File:Populonia_tumulo.jpg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N</a:t>
            </a:r>
            <a:r>
              <a:rPr lang="cs-CZ" sz="1400" dirty="0" smtClean="0"/>
              <a:t>ekropole </a:t>
            </a:r>
            <a:r>
              <a:rPr lang="cs-CZ" sz="1400" dirty="0"/>
              <a:t>v </a:t>
            </a:r>
            <a:r>
              <a:rPr lang="cs-CZ" sz="1400" dirty="0" err="1" smtClean="0"/>
              <a:t>Cerveteri</a:t>
            </a:r>
            <a:r>
              <a:rPr lang="cs-CZ" sz="1400" dirty="0" smtClean="0"/>
              <a:t>: VANVITELLO</a:t>
            </a:r>
            <a:r>
              <a:rPr lang="cs-CZ" sz="1400" dirty="0"/>
              <a:t>. http://commons.wikimedia.org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commons.wikimedia.org/wiki/File:Img022Cerveteri_Necropoli_della_Banditaccia.jpg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T</a:t>
            </a:r>
            <a:r>
              <a:rPr lang="cs-CZ" sz="1400" dirty="0" smtClean="0"/>
              <a:t>umulus </a:t>
            </a:r>
            <a:r>
              <a:rPr lang="cs-CZ" sz="1400" dirty="0"/>
              <a:t>v </a:t>
            </a:r>
            <a:r>
              <a:rPr lang="cs-CZ" sz="1400" dirty="0" err="1" smtClean="0"/>
              <a:t>Cerveteri</a:t>
            </a:r>
            <a:r>
              <a:rPr lang="cs-CZ" sz="1400" dirty="0" smtClean="0"/>
              <a:t>: D'AFFLITTO</a:t>
            </a:r>
            <a:r>
              <a:rPr lang="cs-CZ" sz="1400" dirty="0"/>
              <a:t>, Sergio. http://commons.wikimedia.org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commons.wikimedia.org/wiki/File:2010-08-13_Cerveteri_Necropoli_Banditaccia_100_0360_Tumulo.jpg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Vnitřek etruské </a:t>
            </a:r>
            <a:r>
              <a:rPr lang="cs-CZ" sz="1400" dirty="0" smtClean="0"/>
              <a:t>hrobky: FERRARI</a:t>
            </a:r>
            <a:r>
              <a:rPr lang="cs-CZ" sz="1400" dirty="0"/>
              <a:t>, Roberto. http://commons.wikimedia.org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9"/>
              </a:rPr>
              <a:t>http://commons.wikimedia.org/wiki/File:Tomba_dei_Rilievi_(Banditaccia).</a:t>
            </a:r>
            <a:r>
              <a:rPr lang="cs-CZ" sz="1400" dirty="0" smtClean="0">
                <a:hlinkClick r:id="rId9"/>
              </a:rPr>
              <a:t>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Interiér Hrobky </a:t>
            </a:r>
            <a:r>
              <a:rPr lang="cs-CZ" sz="1400" dirty="0"/>
              <a:t>s </a:t>
            </a:r>
            <a:r>
              <a:rPr lang="cs-CZ" sz="1400" dirty="0" smtClean="0"/>
              <a:t>leopardem: ALMARE</a:t>
            </a:r>
            <a:r>
              <a:rPr lang="cs-CZ" sz="1400" dirty="0"/>
              <a:t>. http://cs.wikipedia.org [online]. [cit. 3.2.2013]. Dostupný pod licencí public domain na WWW: 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cs.wikipedia.org/wiki/Soubor:Tarquinia_Tomb_of_the_Leopards.jpg</a:t>
            </a:r>
            <a:endParaRPr lang="cs-CZ" sz="1400" dirty="0"/>
          </a:p>
          <a:p>
            <a:pPr marL="514350" indent="-514350">
              <a:buFont typeface="+mj-lt"/>
              <a:buAutoNum type="arabicPeriod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15628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10"/>
            </a:pPr>
            <a:r>
              <a:rPr lang="cs-CZ" sz="1400" dirty="0" smtClean="0"/>
              <a:t>Kapitolský </a:t>
            </a:r>
            <a:r>
              <a:rPr lang="cs-CZ" sz="1400" dirty="0"/>
              <a:t>chrám Jupitera Optima Maxima: FINNWIKINO. http://commons.wikimedia.org 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commons.wikimedia.org/wiki/File:Etruskisk_tempel.svg</a:t>
            </a:r>
            <a:endParaRPr lang="cs-CZ" sz="1400" dirty="0" smtClean="0"/>
          </a:p>
          <a:p>
            <a:pPr marL="514350" indent="-514350">
              <a:buFont typeface="+mj-lt"/>
              <a:buAutoNum type="arabicPeriod" startAt="10"/>
            </a:pPr>
            <a:r>
              <a:rPr lang="cs-CZ" sz="1400" dirty="0"/>
              <a:t>M</a:t>
            </a:r>
            <a:r>
              <a:rPr lang="cs-CZ" sz="1400" dirty="0" smtClean="0"/>
              <a:t>odel chrámu: HIRO-O</a:t>
            </a:r>
            <a:r>
              <a:rPr lang="cs-CZ" sz="1400" dirty="0"/>
              <a:t>. http://en.wikipedia.org 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en.wikipedia.org/wiki/File:TempleofCapitoliumRome.jpg</a:t>
            </a:r>
            <a:endParaRPr lang="cs-CZ" sz="1400" dirty="0" smtClean="0"/>
          </a:p>
          <a:p>
            <a:pPr marL="514350" indent="-514350">
              <a:buFont typeface="+mj-lt"/>
              <a:buAutoNum type="arabicPeriod" startAt="10"/>
            </a:pPr>
            <a:r>
              <a:rPr lang="cs-CZ" sz="1400" dirty="0" smtClean="0"/>
              <a:t>atriový dům: KOKKO</a:t>
            </a:r>
            <a:r>
              <a:rPr lang="cs-CZ" sz="1400" dirty="0"/>
              <a:t>, </a:t>
            </a:r>
            <a:r>
              <a:rPr lang="cs-CZ" sz="1400" dirty="0" err="1"/>
              <a:t>Ohto</a:t>
            </a:r>
            <a:r>
              <a:rPr lang="cs-CZ" sz="1400" dirty="0"/>
              <a:t>. http://commons.wikimedia.org [online]. [cit. 23.2.2013].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commons.wikimedia.org/wiki/File:Domus_blank.png?uselang=cs</a:t>
            </a:r>
            <a:endParaRPr lang="cs-CZ" sz="1400" dirty="0" smtClean="0"/>
          </a:p>
          <a:p>
            <a:pPr marL="514350" indent="-514350">
              <a:buFont typeface="+mj-lt"/>
              <a:buAutoNum type="arabicPeriod" startAt="10"/>
            </a:pPr>
            <a:r>
              <a:rPr lang="cs-CZ" sz="1400" dirty="0" smtClean="0"/>
              <a:t>Hudebník: AUTOR </a:t>
            </a:r>
            <a:r>
              <a:rPr lang="cs-CZ" sz="1400" dirty="0"/>
              <a:t>NEUVEDEN. http://commons.wikimedia.org [online]. [cit. 3.2.2013]. Dostupný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commons.wikimedia.org/wiki/File:Etruscan_Painting_1.jpg</a:t>
            </a:r>
            <a:endParaRPr lang="cs-CZ" sz="1400" dirty="0" smtClean="0"/>
          </a:p>
          <a:p>
            <a:pPr marL="514350" indent="-514350">
              <a:buFont typeface="+mj-lt"/>
              <a:buAutoNum type="arabicPeriod" startAt="10"/>
            </a:pPr>
            <a:r>
              <a:rPr lang="cs-CZ" sz="1400" dirty="0"/>
              <a:t>Hudebníci z hrobky </a:t>
            </a:r>
            <a:r>
              <a:rPr lang="cs-CZ" sz="1400" dirty="0" smtClean="0"/>
              <a:t>leopardů: THE </a:t>
            </a:r>
            <a:r>
              <a:rPr lang="cs-CZ" sz="1400" dirty="0"/>
              <a:t>YORCK PROJECT: 10.000 MEISTERWERKE DER MALEREI. DVD-ROM, 2002. ISBN 3936122202. DISTRIBUTED BY DIRECTMEDIA PUBLISHING GMBH.. http://no.wikipedia.org [online]. [cit. 3.2.2013]. Dostupný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no.wikipedia.org/wiki/Fil:Etruskischer_Meister_002.jpg</a:t>
            </a:r>
            <a:endParaRPr lang="cs-CZ" sz="1400" dirty="0" smtClean="0"/>
          </a:p>
          <a:p>
            <a:pPr marL="514350" indent="-514350">
              <a:buFont typeface="+mj-lt"/>
              <a:buAutoNum type="arabicPeriod" startAt="10"/>
            </a:pPr>
            <a:r>
              <a:rPr lang="cs-CZ" sz="1400" dirty="0" smtClean="0"/>
              <a:t>Tanečníci: WOLPERTINGER</a:t>
            </a:r>
            <a:r>
              <a:rPr lang="cs-CZ" sz="1400" dirty="0"/>
              <a:t>. http://cs.wikipedia.org [online]. [cit. 3.2.2013]. Dostupný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cs.wikipedia.org/wiki/Soubor:She-wolf_suckles_Romulus_and_Remus.jpg</a:t>
            </a:r>
            <a:endParaRPr lang="cs-CZ" sz="1400" dirty="0" smtClean="0"/>
          </a:p>
          <a:p>
            <a:pPr marL="514350" indent="-514350">
              <a:buFont typeface="+mj-lt"/>
              <a:buAutoNum type="arabicPeriod" startAt="10"/>
            </a:pPr>
            <a:r>
              <a:rPr lang="cs-CZ" sz="1400" dirty="0"/>
              <a:t>Kapitolská </a:t>
            </a:r>
            <a:r>
              <a:rPr lang="cs-CZ" sz="1400" dirty="0" smtClean="0"/>
              <a:t>vlčice: PETHRUS</a:t>
            </a:r>
            <a:r>
              <a:rPr lang="cs-CZ" sz="1400" dirty="0"/>
              <a:t>. http://commons.wikimedia.org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commons.wikimedia.org/wiki/File:Giorces_Veii_Apollo_1.png</a:t>
            </a:r>
            <a:endParaRPr lang="cs-CZ" sz="1400" dirty="0" smtClean="0"/>
          </a:p>
          <a:p>
            <a:pPr marL="514350" indent="-514350">
              <a:buFont typeface="+mj-lt"/>
              <a:buAutoNum type="arabicPeriod" startAt="10"/>
            </a:pPr>
            <a:r>
              <a:rPr lang="cs-CZ" sz="1400" dirty="0"/>
              <a:t>Apollón z </a:t>
            </a:r>
            <a:r>
              <a:rPr lang="cs-CZ" sz="1400" dirty="0" err="1" smtClean="0"/>
              <a:t>Vejí</a:t>
            </a:r>
            <a:r>
              <a:rPr lang="cs-CZ" sz="1400" dirty="0" smtClean="0"/>
              <a:t>: GERARD</a:t>
            </a:r>
            <a:r>
              <a:rPr lang="cs-CZ" sz="1400" dirty="0"/>
              <a:t>, M. http://cs.wikipedia.org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cs.wikipedia.org/wiki/Soubor:Banditaccia_Sarcofago_Degli_Sposi.jpg</a:t>
            </a:r>
            <a:endParaRPr lang="cs-CZ" sz="1400" dirty="0" smtClean="0"/>
          </a:p>
          <a:p>
            <a:pPr marL="514350" indent="-514350">
              <a:buFont typeface="+mj-lt"/>
              <a:buAutoNum type="arabicPeriod" startAt="10"/>
            </a:pPr>
            <a:r>
              <a:rPr lang="cs-CZ" sz="1400" dirty="0"/>
              <a:t>Etruský manželský </a:t>
            </a:r>
            <a:r>
              <a:rPr lang="cs-CZ" sz="1400" dirty="0" smtClean="0"/>
              <a:t>pár: IHLE</a:t>
            </a:r>
            <a:r>
              <a:rPr lang="cs-CZ" sz="1400" dirty="0"/>
              <a:t>, Thomas. http://cs.wikipedia.org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cs.wikipedia.org/wiki/Soubor:Etruskerin.jpg</a:t>
            </a:r>
            <a:endParaRPr lang="cs-CZ" sz="1400" dirty="0" smtClean="0"/>
          </a:p>
          <a:p>
            <a:pPr marL="514350" indent="-514350">
              <a:buFont typeface="+mj-lt"/>
              <a:buAutoNum type="arabicPeriod" startAt="10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9969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19"/>
            </a:pPr>
            <a:r>
              <a:rPr lang="cs-CZ" sz="1400" smtClean="0"/>
              <a:t>Etruská žena. Terakotová soška: LUCARELLI. http://commons.wikimedia.org [online]. [cit. 3.2.2013]. Dostupný pod licencí public domain na WWW: </a:t>
            </a:r>
            <a:r>
              <a:rPr lang="cs-CZ" sz="1400" smtClean="0">
                <a:hlinkClick r:id="rId2"/>
              </a:rPr>
              <a:t>http://commons.wikimedia.org/wiki/File:Chimera_di_Arezzo.jpg</a:t>
            </a:r>
            <a:endParaRPr lang="cs-CZ" sz="1400" smtClean="0"/>
          </a:p>
          <a:p>
            <a:pPr>
              <a:buFont typeface="+mj-lt"/>
              <a:buAutoNum type="arabicPeriod" startAt="19"/>
            </a:pPr>
            <a:r>
              <a:rPr lang="cs-CZ" sz="1400" smtClean="0"/>
              <a:t>Chiméra</a:t>
            </a:r>
            <a:r>
              <a:rPr lang="cs-CZ" sz="1400" dirty="0" smtClean="0"/>
              <a:t>: NGUYEN</a:t>
            </a:r>
            <a:r>
              <a:rPr lang="cs-CZ" sz="1400" dirty="0"/>
              <a:t>, Marie-Lan. http://commons.wikimedia.org 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commons.wikimedia.org/wiki/File:Oinochoe_MBA_Rennes_D.863.1.54.jpg?uselang=cs</a:t>
            </a:r>
            <a:endParaRPr lang="cs-CZ" sz="1400" dirty="0" smtClean="0"/>
          </a:p>
          <a:p>
            <a:pPr>
              <a:buFont typeface="+mj-lt"/>
              <a:buAutoNum type="arabicPeriod" startAt="19"/>
            </a:pPr>
            <a:r>
              <a:rPr lang="cs-CZ" sz="1400" dirty="0"/>
              <a:t>B</a:t>
            </a:r>
            <a:r>
              <a:rPr lang="cs-CZ" sz="1400" dirty="0" smtClean="0"/>
              <a:t>ucchero: Marie-Lan</a:t>
            </a:r>
            <a:r>
              <a:rPr lang="cs-CZ" sz="1400" dirty="0"/>
              <a:t>. http://commons.wikimedia.org [online]. [cit. 3.2.2013].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commons.wikimedia.org/wiki/File:Kantharos_MBA_Rennes_D.863.1.65.jpg?uselang=cs</a:t>
            </a:r>
            <a:endParaRPr lang="cs-CZ" sz="1400" dirty="0" smtClean="0"/>
          </a:p>
          <a:p>
            <a:pPr>
              <a:buFont typeface="+mj-lt"/>
              <a:buAutoNum type="arabicPeriod" startAt="19"/>
            </a:pPr>
            <a:r>
              <a:rPr lang="en-US" sz="1400" dirty="0" err="1" smtClean="0"/>
              <a:t>Kantharos</a:t>
            </a:r>
            <a:r>
              <a:rPr lang="cs-CZ" sz="1400" dirty="0" smtClean="0"/>
              <a:t>: </a:t>
            </a:r>
            <a:r>
              <a:rPr lang="en-US" sz="1400" dirty="0" smtClean="0"/>
              <a:t>VALETTE</a:t>
            </a:r>
            <a:r>
              <a:rPr lang="en-US" sz="1400" dirty="0"/>
              <a:t>, Robert. http://commons.wikimedia.org [online]. [cit. 3.2.2013]. </a:t>
            </a:r>
            <a:r>
              <a:rPr lang="en-US" sz="1400" dirty="0" err="1"/>
              <a:t>Dostupný</a:t>
            </a:r>
            <a:r>
              <a:rPr lang="en-US" sz="1400" dirty="0"/>
              <a:t> pod </a:t>
            </a:r>
            <a:r>
              <a:rPr lang="en-US" sz="1400" dirty="0" err="1"/>
              <a:t>licencí</a:t>
            </a:r>
            <a:r>
              <a:rPr lang="en-US" sz="1400" dirty="0"/>
              <a:t> Creative Commons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5"/>
              </a:rPr>
              <a:t>http://</a:t>
            </a:r>
            <a:r>
              <a:rPr lang="en-US" sz="1400" dirty="0" smtClean="0">
                <a:hlinkClick r:id="rId5"/>
              </a:rPr>
              <a:t>commons.wikimedia.org/wiki/File:Deux_oenocho%C3%A9s_d%27%C3%A9trurie.jpg</a:t>
            </a:r>
            <a:endParaRPr lang="cs-CZ" sz="1400" dirty="0" smtClean="0"/>
          </a:p>
          <a:p>
            <a:pPr>
              <a:buFont typeface="+mj-lt"/>
              <a:buAutoNum type="arabicPeriod" startAt="19"/>
            </a:pPr>
            <a:r>
              <a:rPr lang="en-US" sz="1400" dirty="0" err="1" smtClean="0"/>
              <a:t>Bucchero</a:t>
            </a:r>
            <a:r>
              <a:rPr lang="cs-CZ" sz="1400" dirty="0" smtClean="0"/>
              <a:t>: </a:t>
            </a:r>
            <a:r>
              <a:rPr lang="en-US" sz="1400" dirty="0" smtClean="0"/>
              <a:t>AUTOR </a:t>
            </a:r>
            <a:r>
              <a:rPr lang="en-US" sz="1400" dirty="0"/>
              <a:t>NEUVEDEN. http://en.wikipedia.org [online]. [cit. 3.2.2013]. </a:t>
            </a:r>
            <a:r>
              <a:rPr lang="en-US" sz="1400" dirty="0" err="1"/>
              <a:t>Dostupný</a:t>
            </a:r>
            <a:r>
              <a:rPr lang="en-US" sz="1400" dirty="0"/>
              <a:t> pod </a:t>
            </a:r>
            <a:r>
              <a:rPr lang="en-US" sz="1400" dirty="0" err="1"/>
              <a:t>licencí</a:t>
            </a:r>
            <a:r>
              <a:rPr lang="en-US" sz="1400" dirty="0"/>
              <a:t> public domain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6"/>
              </a:rPr>
              <a:t>http://en.wikipedia.org/wiki/File:Etruscan_-_Cista_Depicting_a_Dionysian_Revel_and_Perseus_with_Medusa's_Head_-_</a:t>
            </a:r>
            <a:r>
              <a:rPr lang="en-US" sz="1400" dirty="0" smtClean="0">
                <a:hlinkClick r:id="rId6"/>
              </a:rPr>
              <a:t>Walters_54136.jpg</a:t>
            </a:r>
            <a:endParaRPr lang="cs-CZ" sz="1400" dirty="0" smtClean="0"/>
          </a:p>
          <a:p>
            <a:pPr>
              <a:buFont typeface="+mj-lt"/>
              <a:buAutoNum type="arabicPeriod" startAt="19"/>
            </a:pPr>
            <a:r>
              <a:rPr lang="cs-CZ" sz="1400" dirty="0" smtClean="0"/>
              <a:t>Schránka: </a:t>
            </a:r>
            <a:r>
              <a:rPr lang="en-US" sz="1400" dirty="0" smtClean="0"/>
              <a:t>JASTROW</a:t>
            </a:r>
            <a:r>
              <a:rPr lang="en-US" sz="1400" dirty="0"/>
              <a:t>. http://commons.wikimedia.org [online]. [cit. 3.2.2013]. </a:t>
            </a:r>
            <a:r>
              <a:rPr lang="en-US" sz="1400" dirty="0" err="1"/>
              <a:t>Dostupný</a:t>
            </a:r>
            <a:r>
              <a:rPr lang="en-US" sz="1400" dirty="0"/>
              <a:t> pod </a:t>
            </a:r>
            <a:r>
              <a:rPr lang="en-US" sz="1400" dirty="0" err="1"/>
              <a:t>licencí</a:t>
            </a:r>
            <a:r>
              <a:rPr lang="en-US" sz="1400" dirty="0"/>
              <a:t> Creative Commons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7"/>
              </a:rPr>
              <a:t>http://</a:t>
            </a:r>
            <a:r>
              <a:rPr lang="en-US" sz="1400" dirty="0" smtClean="0">
                <a:hlinkClick r:id="rId7"/>
              </a:rPr>
              <a:t>commons.wikimedia.org/wiki/File:Mirror_Judgement_of_Paris_Louvre_Bj1734.jpg</a:t>
            </a:r>
            <a:endParaRPr lang="cs-CZ" sz="1400" dirty="0" smtClean="0"/>
          </a:p>
          <a:p>
            <a:pPr>
              <a:buFont typeface="+mj-lt"/>
              <a:buAutoNum type="arabicPeriod" startAt="19"/>
            </a:pPr>
            <a:r>
              <a:rPr lang="cs-CZ" sz="1400" dirty="0" smtClean="0"/>
              <a:t>Zrcadlo: </a:t>
            </a:r>
            <a:r>
              <a:rPr lang="en-US" sz="1400" dirty="0" smtClean="0"/>
              <a:t>GRANDMONT</a:t>
            </a:r>
            <a:r>
              <a:rPr lang="en-US" sz="1400" dirty="0"/>
              <a:t>, Jean-Pol. http://commons.wikimedia.org [online]. [cit. 3.2.2013]. </a:t>
            </a:r>
            <a:r>
              <a:rPr lang="en-US" sz="1400" dirty="0" err="1"/>
              <a:t>Dostupný</a:t>
            </a:r>
            <a:r>
              <a:rPr lang="en-US" sz="1400" dirty="0"/>
              <a:t> pod </a:t>
            </a:r>
            <a:r>
              <a:rPr lang="en-US" sz="1400" dirty="0" err="1"/>
              <a:t>licencí</a:t>
            </a:r>
            <a:r>
              <a:rPr lang="en-US" sz="1400" dirty="0"/>
              <a:t> Creative Commons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8"/>
              </a:rPr>
              <a:t>http://commons.wikimedia.org/wiki/File:0_Colliers_en_or_de_Vulci_-_Mil._IVe_si%C3%A8cle_av._</a:t>
            </a:r>
            <a:r>
              <a:rPr lang="en-US" sz="1400" dirty="0" smtClean="0">
                <a:hlinkClick r:id="rId8"/>
              </a:rPr>
              <a:t>J-C.JPG?uselang=cs</a:t>
            </a:r>
            <a:endParaRPr lang="cs-CZ" sz="1400" dirty="0" smtClean="0"/>
          </a:p>
          <a:p>
            <a:pPr>
              <a:buFont typeface="+mj-lt"/>
              <a:buAutoNum type="arabicPeriod" startAt="19"/>
            </a:pPr>
            <a:r>
              <a:rPr lang="cs-CZ" sz="1400" dirty="0" smtClean="0"/>
              <a:t>Šperk: </a:t>
            </a:r>
            <a:r>
              <a:rPr lang="en-US" sz="1400" dirty="0" smtClean="0"/>
              <a:t>GRANDMONT</a:t>
            </a:r>
            <a:r>
              <a:rPr lang="en-US" sz="1400" dirty="0"/>
              <a:t>, Jean-Pol. http://commons.wikimedia.org [online]. [cit. 3.2.2013]. </a:t>
            </a:r>
            <a:r>
              <a:rPr lang="en-US" sz="1400" dirty="0" err="1"/>
              <a:t>Dostupný</a:t>
            </a:r>
            <a:r>
              <a:rPr lang="en-US" sz="1400" dirty="0"/>
              <a:t> pod </a:t>
            </a:r>
            <a:r>
              <a:rPr lang="en-US" sz="1400" dirty="0" err="1"/>
              <a:t>licencí</a:t>
            </a:r>
            <a:r>
              <a:rPr lang="en-US" sz="1400" dirty="0"/>
              <a:t> Creative Commons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9"/>
              </a:rPr>
              <a:t>http://commons.wikimedia.org/wiki/File:0_Paire_de_boucles_d%27oreille_en_grappe_de_Vulci_-_</a:t>
            </a:r>
            <a:r>
              <a:rPr lang="en-US" sz="1400" dirty="0" smtClean="0">
                <a:hlinkClick r:id="rId9"/>
              </a:rPr>
              <a:t>Museo_Gregoriano_Etrusco.JPG?uselang=cs</a:t>
            </a:r>
            <a:endParaRPr lang="cs-CZ" sz="1400" dirty="0" smtClean="0"/>
          </a:p>
          <a:p>
            <a:pPr>
              <a:buFont typeface="+mj-lt"/>
              <a:buAutoNum type="arabicPeriod" startAt="19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939508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27"/>
            </a:pPr>
            <a:r>
              <a:rPr lang="cs-CZ" sz="1400" dirty="0" smtClean="0"/>
              <a:t>Naušnice: F </a:t>
            </a:r>
            <a:r>
              <a:rPr lang="cs-CZ" sz="1400" dirty="0"/>
              <a:t>L A N K E R. http://cs.wikipedia.org [online]. [cit. 3.2.2013]. Dostupný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cs.wikipedia.org/wiki/Soubor:Fasces_lictoriae.svg</a:t>
            </a:r>
            <a:endParaRPr lang="cs-CZ" sz="1400" dirty="0" smtClean="0"/>
          </a:p>
          <a:p>
            <a:pPr>
              <a:buFont typeface="+mj-lt"/>
              <a:buAutoNum type="arabicPeriod" startAt="27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1918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Tento materiál je určen k interaktivní výuce.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25996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898</TotalTime>
  <Words>1459</Words>
  <Application>Microsoft Office PowerPoint</Application>
  <PresentationFormat>On-screen Show (4:3)</PresentationFormat>
  <Paragraphs>209</Paragraphs>
  <Slides>39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Arial</vt:lpstr>
      <vt:lpstr>Calibri</vt:lpstr>
      <vt:lpstr>Franklin Gothic Book</vt:lpstr>
      <vt:lpstr>Franklin Gothic Medium</vt:lpstr>
      <vt:lpstr>Wingdings</vt:lpstr>
      <vt:lpstr>Wingdings 2</vt:lpstr>
      <vt:lpstr>Cesta</vt:lpstr>
      <vt:lpstr>PowerPoint Presentation</vt:lpstr>
      <vt:lpstr>ANOTACE</vt:lpstr>
      <vt:lpstr>ETRUSKÉ UMĚNÍ</vt:lpstr>
      <vt:lpstr>Etruskové</vt:lpstr>
      <vt:lpstr>Pozůstatky etruského města</vt:lpstr>
      <vt:lpstr>ARCHITEKTURA</vt:lpstr>
      <vt:lpstr> HROBKY </vt:lpstr>
      <vt:lpstr>Nekropole v Cerveteri</vt:lpstr>
      <vt:lpstr>tumulus v Cerveteri</vt:lpstr>
      <vt:lpstr>Vnitřek etruské hrobky</vt:lpstr>
      <vt:lpstr>nteriér hrobky s leopardem, Monterozzi u Tarquinií</vt:lpstr>
      <vt:lpstr>Vizualizace etruské hrobky v Tarquinii</vt:lpstr>
      <vt:lpstr> CHRÁMY </vt:lpstr>
      <vt:lpstr>ATRIOVÝ DŮM</vt:lpstr>
      <vt:lpstr>MALÍŘSTVÍ</vt:lpstr>
      <vt:lpstr>Hudebníci z hrobky leopardů</vt:lpstr>
      <vt:lpstr>Tanečníci</vt:lpstr>
      <vt:lpstr>SOCHAŘSTVÍ</vt:lpstr>
      <vt:lpstr>Kapitolská vlčice</vt:lpstr>
      <vt:lpstr>Apollón z Vejí</vt:lpstr>
      <vt:lpstr>Etruský manželský pár</vt:lpstr>
      <vt:lpstr>Etruská žena. Terakotová soška</vt:lpstr>
      <vt:lpstr>Chiméra</vt:lpstr>
      <vt:lpstr>UŽITÉ UMĚNÍ</vt:lpstr>
      <vt:lpstr>Kantharos</vt:lpstr>
      <vt:lpstr>Bucchero </vt:lpstr>
      <vt:lpstr>PowerPoint Presentation</vt:lpstr>
      <vt:lpstr>etruský šperk</vt:lpstr>
      <vt:lpstr>etruské naušnice</vt:lpstr>
      <vt:lpstr>konec</vt:lpstr>
      <vt:lpstr>interaktivní část</vt:lpstr>
      <vt:lpstr>motivační úkoly pro žáky:</vt:lpstr>
      <vt:lpstr>Řešení úkolů</vt:lpstr>
      <vt:lpstr>Poznámka</vt:lpstr>
      <vt:lpstr>citace:</vt:lpstr>
      <vt:lpstr>citace:</vt:lpstr>
      <vt:lpstr>citace:</vt:lpstr>
      <vt:lpstr>Citace:</vt:lpstr>
      <vt:lpstr>Tento materiál je určen k interaktivní výuce.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ETRUSKÉ UMĚNÍ</dc:title>
  <dc:creator>mjcv</dc:creator>
  <cp:lastModifiedBy>Marcela Jelínková</cp:lastModifiedBy>
  <cp:revision>65</cp:revision>
  <dcterms:modified xsi:type="dcterms:W3CDTF">2013-05-19T15:15:10Z</dcterms:modified>
</cp:coreProperties>
</file>