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5" r:id="rId2"/>
  </p:sldMasterIdLst>
  <p:notesMasterIdLst>
    <p:notesMasterId r:id="rId22"/>
  </p:notesMasterIdLst>
  <p:sldIdLst>
    <p:sldId id="319" r:id="rId3"/>
    <p:sldId id="320" r:id="rId4"/>
    <p:sldId id="334" r:id="rId5"/>
    <p:sldId id="256" r:id="rId6"/>
    <p:sldId id="257" r:id="rId7"/>
    <p:sldId id="258" r:id="rId8"/>
    <p:sldId id="259" r:id="rId9"/>
    <p:sldId id="335" r:id="rId10"/>
    <p:sldId id="261" r:id="rId11"/>
    <p:sldId id="262" r:id="rId12"/>
    <p:sldId id="263" r:id="rId13"/>
    <p:sldId id="264" r:id="rId14"/>
    <p:sldId id="265" r:id="rId15"/>
    <p:sldId id="315" r:id="rId16"/>
    <p:sldId id="329" r:id="rId17"/>
    <p:sldId id="326" r:id="rId18"/>
    <p:sldId id="330" r:id="rId19"/>
    <p:sldId id="292" r:id="rId20"/>
    <p:sldId id="332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cela Jelínková" initials="MJ" lastIdx="0" clrIdx="0">
    <p:extLst>
      <p:ext uri="{19B8F6BF-5375-455C-9EA6-DF929625EA0E}">
        <p15:presenceInfo xmlns:p15="http://schemas.microsoft.com/office/powerpoint/2012/main" userId="11ef8979ac7bfe4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96" autoAdjust="0"/>
    <p:restoredTop sz="94660"/>
  </p:normalViewPr>
  <p:slideViewPr>
    <p:cSldViewPr>
      <p:cViewPr varScale="1">
        <p:scale>
          <a:sx n="88" d="100"/>
          <a:sy n="8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59D6EC-174C-4CDC-8A59-06795A7C0199}" type="datetimeFigureOut">
              <a:rPr lang="cs-CZ" smtClean="0"/>
              <a:t>23. 5. 2013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3EAA39-FFB9-4B9A-A66E-106C69A4EB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997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0D93C1-466B-4209-ADB6-D4A15A32E196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026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Konstantinův nástupce </a:t>
            </a:r>
            <a:r>
              <a:rPr lang="cs-CZ" b="1" dirty="0" err="1" smtClean="0"/>
              <a:t>Theodosius</a:t>
            </a:r>
            <a:r>
              <a:rPr lang="cs-CZ" b="1" dirty="0" smtClean="0"/>
              <a:t> I. </a:t>
            </a:r>
            <a:r>
              <a:rPr lang="cs-CZ" b="0" dirty="0" smtClean="0"/>
              <a:t>je</a:t>
            </a:r>
            <a:r>
              <a:rPr lang="cs-CZ" b="1" dirty="0" smtClean="0"/>
              <a:t> roku 380 </a:t>
            </a:r>
            <a:r>
              <a:rPr lang="cs-CZ" dirty="0" smtClean="0"/>
              <a:t>prohlásil za státní náboženství.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EAA39-FFB9-4B9A-A66E-106C69A4EBB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319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Ve shodě s římským právem musely být katakomby za hranicemi města, pohřbíváni i spalování mrtvol v obvodu města bylo zakázáno z důvodů náboženských i hygienických</a:t>
            </a:r>
            <a:r>
              <a:rPr lang="cs-CZ" baseline="0" dirty="0" smtClean="0"/>
              <a:t> - </a:t>
            </a:r>
            <a:r>
              <a:rPr lang="cs-CZ" dirty="0" smtClean="0"/>
              <a:t>pohřbíváni i spalování mrtvol v obvodu města bylo zakázáno z důvodů náboženských i hygienických.</a:t>
            </a:r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F0CBBB3-8039-4C3E-8490-F4F8592648CA}" type="slidenum">
              <a:rPr lang="cs-CZ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015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dirty="0" smtClean="0"/>
              <a:t>Katakomby byly hloubeny do měkkého sopečného tufu za hradbami města tak, aby je v nadzemní části nekřížila žádná římská silnice. Systém chodeb v několika patrech nad sebou se tak rozkládal zejména podél cest a velice záhy se nebývale rozrostl. Mrtví byli pohřbíváni v rakvích do otvorů ve stěnách, kterým se říkalo </a:t>
            </a:r>
            <a:r>
              <a:rPr lang="cs-CZ" dirty="0" err="1" smtClean="0"/>
              <a:t>loculi</a:t>
            </a:r>
            <a:r>
              <a:rPr lang="cs-CZ" dirty="0" smtClean="0"/>
              <a:t>. Tyto prostory byly posléze uzavřeny mramorovou deskou s nápisem, do něhož bylo vytesáno jméno nebo přímluva za zemřelého. 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EA67B62-49F2-425F-ADE1-4FEABCDD1205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837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buFont typeface="Wingdings" pitchFamily="2" charset="2"/>
              <a:buChar char="v"/>
              <a:defRPr sz="4800" b="1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68CAA-60B9-4ACE-A18A-24E7E05753E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339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Wingdings" pitchFamily="2" charset="2"/>
              <a:buChar char="v"/>
              <a:defRPr/>
            </a:lvl1pPr>
            <a:lvl2pPr>
              <a:buFont typeface="Wingdings" pitchFamily="2" charset="2"/>
              <a:buChar char="v"/>
              <a:defRPr/>
            </a:lvl2pPr>
            <a:lvl3pPr>
              <a:buFont typeface="Wingdings" pitchFamily="2" charset="2"/>
              <a:buChar char="v"/>
              <a:defRPr/>
            </a:lvl3pPr>
            <a:lvl4pPr>
              <a:buFont typeface="Wingdings" pitchFamily="2" charset="2"/>
              <a:buChar char="v"/>
              <a:defRPr/>
            </a:lvl4pPr>
            <a:lvl5pPr>
              <a:buFont typeface="Wingdings" pitchFamily="2" charset="2"/>
              <a:buChar char="v"/>
              <a:defRPr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8C295D-3F05-4A64-9C41-A9934188D0E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1129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3801C-45BA-44F4-96D1-78473B9D617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425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buFont typeface="Wingdings" pitchFamily="2" charset="2"/>
              <a:buChar char="v"/>
              <a:defRPr sz="2800"/>
            </a:lvl1pPr>
            <a:lvl2pPr>
              <a:buFont typeface="Wingdings" pitchFamily="2" charset="2"/>
              <a:buChar char="v"/>
              <a:defRPr sz="2400"/>
            </a:lvl2pPr>
            <a:lvl3pPr>
              <a:buFont typeface="Wingdings" pitchFamily="2" charset="2"/>
              <a:buChar char="v"/>
              <a:defRPr sz="2000"/>
            </a:lvl3pPr>
            <a:lvl4pPr>
              <a:buFont typeface="Wingdings" pitchFamily="2" charset="2"/>
              <a:buChar char="v"/>
              <a:defRPr sz="1800"/>
            </a:lvl4pPr>
            <a:lvl5pPr>
              <a:buFont typeface="Wingdings" pitchFamily="2" charset="2"/>
              <a:buChar char="v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buFont typeface="Wingdings" pitchFamily="2" charset="2"/>
              <a:buChar char="v"/>
              <a:defRPr sz="2800"/>
            </a:lvl1pPr>
            <a:lvl2pPr>
              <a:buFont typeface="Wingdings" pitchFamily="2" charset="2"/>
              <a:buChar char="v"/>
              <a:defRPr sz="2400"/>
            </a:lvl2pPr>
            <a:lvl3pPr>
              <a:buFont typeface="Wingdings" pitchFamily="2" charset="2"/>
              <a:buChar char="v"/>
              <a:defRPr sz="2000"/>
            </a:lvl3pPr>
            <a:lvl4pPr>
              <a:buFont typeface="Wingdings" pitchFamily="2" charset="2"/>
              <a:buChar char="v"/>
              <a:defRPr sz="1800"/>
            </a:lvl4pPr>
            <a:lvl5pPr>
              <a:buFont typeface="Wingdings" pitchFamily="2" charset="2"/>
              <a:buChar char="v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43BA8-4442-40BB-BCEB-E25026BA344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411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1812" y="457200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873625" y="5032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A667F1-260B-4ED3-B14E-8BC3FB7E455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470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85DEDD-9FEB-433E-A878-51F6CECAC40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0562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EAE7AA-B7CA-4198-A99C-FEAF4C21835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77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043E4-8665-494F-8DE1-6FFB58DC589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5672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66710B-6A25-41D0-9874-7C184929C3A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923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1E78D-4F0E-419F-8A11-BF38B90DB6F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0229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98EBF-DB21-4D46-A27A-4ACA18D418B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5930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24453" y="2096644"/>
            <a:ext cx="7174523" cy="2387600"/>
          </a:xfrm>
        </p:spPr>
        <p:txBody>
          <a:bodyPr anchor="ctr">
            <a:noAutofit/>
          </a:bodyPr>
          <a:lstStyle>
            <a:lvl1pPr algn="ctr">
              <a:defRPr sz="6000" b="1">
                <a:ln w="0" cmpd="sng">
                  <a:solidFill>
                    <a:srgbClr val="C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defRPr>
            </a:lvl1pPr>
          </a:lstStyle>
          <a:p>
            <a:r>
              <a:rPr lang="cs-CZ" dirty="0" smtClean="0"/>
              <a:t>ARCHITEKTURA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7D23B-DC65-490E-8E0F-66D5662F43F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23. 5. 2013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B69C2-6E5D-41D3-AAB0-5F6D8C2F1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464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buFont typeface="Wingdings" pitchFamily="2" charset="2"/>
              <a:buChar char="v"/>
              <a:defRPr sz="4800" b="1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27C67-6355-4768-91C2-004DB729E2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1441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buFont typeface="Wingdings" pitchFamily="2" charset="2"/>
              <a:buNone/>
              <a:defRPr sz="4800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B2726-BEF8-4814-A4BC-A5951BAC8B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012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7030A0"/>
                </a:solidFill>
                <a:effectLst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Wingdings" pitchFamily="2" charset="2"/>
              <a:buChar char="v"/>
              <a:defRPr/>
            </a:lvl1pPr>
            <a:lvl2pPr>
              <a:buFont typeface="Wingdings" pitchFamily="2" charset="2"/>
              <a:buChar char="v"/>
              <a:defRPr/>
            </a:lvl2pPr>
            <a:lvl3pPr>
              <a:buFont typeface="Wingdings" pitchFamily="2" charset="2"/>
              <a:buChar char="v"/>
              <a:defRPr/>
            </a:lvl3pPr>
            <a:lvl4pPr>
              <a:buFont typeface="Wingdings" pitchFamily="2" charset="2"/>
              <a:buChar char="v"/>
              <a:defRPr/>
            </a:lvl4pPr>
            <a:lvl5pPr>
              <a:buFont typeface="Wingdings" pitchFamily="2" charset="2"/>
              <a:buChar char="v"/>
              <a:defRPr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D36CA-049A-4A30-A875-C2316BCB34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02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9C90C-5F2E-41FA-8CB0-2A54EFFDF0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3072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buFont typeface="Wingdings" pitchFamily="2" charset="2"/>
              <a:buChar char="v"/>
              <a:defRPr sz="2800"/>
            </a:lvl1pPr>
            <a:lvl2pPr>
              <a:buFont typeface="Wingdings" pitchFamily="2" charset="2"/>
              <a:buChar char="v"/>
              <a:defRPr sz="2400"/>
            </a:lvl2pPr>
            <a:lvl3pPr>
              <a:buFont typeface="Wingdings" pitchFamily="2" charset="2"/>
              <a:buChar char="v"/>
              <a:defRPr sz="2000"/>
            </a:lvl3pPr>
            <a:lvl4pPr>
              <a:buFont typeface="Wingdings" pitchFamily="2" charset="2"/>
              <a:buChar char="v"/>
              <a:defRPr sz="1800"/>
            </a:lvl4pPr>
            <a:lvl5pPr>
              <a:buFont typeface="Wingdings" pitchFamily="2" charset="2"/>
              <a:buChar char="v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buFont typeface="Wingdings" pitchFamily="2" charset="2"/>
              <a:buChar char="v"/>
              <a:defRPr sz="2800"/>
            </a:lvl1pPr>
            <a:lvl2pPr>
              <a:buFont typeface="Wingdings" pitchFamily="2" charset="2"/>
              <a:buChar char="v"/>
              <a:defRPr sz="2400"/>
            </a:lvl2pPr>
            <a:lvl3pPr>
              <a:buFont typeface="Wingdings" pitchFamily="2" charset="2"/>
              <a:buChar char="v"/>
              <a:defRPr sz="2000"/>
            </a:lvl3pPr>
            <a:lvl4pPr>
              <a:buFont typeface="Wingdings" pitchFamily="2" charset="2"/>
              <a:buChar char="v"/>
              <a:defRPr sz="1800"/>
            </a:lvl4pPr>
            <a:lvl5pPr>
              <a:buFont typeface="Wingdings" pitchFamily="2" charset="2"/>
              <a:buChar char="v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594F1-6748-4A27-B238-E892E2D460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9899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1812" y="457200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873625" y="5032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4CB36-6C0F-4221-A4FD-8C8BB7750D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5942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024D4-04D0-4D04-A967-72F05253E0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531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7597F-855E-4629-8D60-3CF87A24C9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31097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23EC7-A1C1-4428-ACA0-3ADEF3A1F5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4269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702C6-872B-40F8-B1BA-2F5E440056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93923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EEE81-FE84-4132-B621-151D102F45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06035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9A55F-352A-4C32-BD92-819D5D9E0B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639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FD0AF8-4A57-4848-B8E8-A190CAFE941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4262338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4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05932A-4114-4A48-A605-55194793E0C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8218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1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Dura_Europos_baptistry_overview.jpg" TargetMode="External"/><Relationship Id="rId3" Type="http://schemas.openxmlformats.org/officeDocument/2006/relationships/hyperlink" Target="http://cs.wikipedia.org/wiki/Soubor:Byzantinischer_Mosaizist_um_1000_002.jpg" TargetMode="External"/><Relationship Id="rId7" Type="http://schemas.openxmlformats.org/officeDocument/2006/relationships/hyperlink" Target="http://cs.wikipedia.org/wiki/Soubor:DuraEuropos-Church.jpg" TargetMode="External"/><Relationship Id="rId2" Type="http://schemas.openxmlformats.org/officeDocument/2006/relationships/hyperlink" Target="http://cs.wikipedia.org/wiki/Soubor:Rome-Capitole-StatueConstanti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atacombe.jpg" TargetMode="External"/><Relationship Id="rId5" Type="http://schemas.openxmlformats.org/officeDocument/2006/relationships/hyperlink" Target="http://commons.wikimedia.org/wiki/File:Naplescatacombs.jpg" TargetMode="External"/><Relationship Id="rId4" Type="http://schemas.openxmlformats.org/officeDocument/2006/relationships/hyperlink" Target="http://cs.wikipedia.org/wiki/Soubor:Early-Christians-Worship-in-the-Catacombs-of-Saint-Calixtus.jpg" TargetMode="External"/><Relationship Id="rId9" Type="http://schemas.openxmlformats.org/officeDocument/2006/relationships/hyperlink" Target="http://commons.wikimedia.org/wiki/File:Dura_Europos_domus_ecclesiae_isometric_view.sv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645116"/>
              </p:ext>
            </p:extLst>
          </p:nvPr>
        </p:nvGraphicFramePr>
        <p:xfrm>
          <a:off x="614363" y="2816225"/>
          <a:ext cx="8137525" cy="2692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VY_32_INOVACE_05A_17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 Křesťanská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antika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</a:t>
                      </a: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umění starověku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01.01.2013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63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64096"/>
          </a:xfrm>
        </p:spPr>
        <p:txBody>
          <a:bodyPr/>
          <a:lstStyle/>
          <a:p>
            <a:r>
              <a:rPr lang="cs-CZ" sz="3200" dirty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640960" cy="5400600"/>
          </a:xfrm>
        </p:spPr>
        <p:txBody>
          <a:bodyPr/>
          <a:lstStyle/>
          <a:p>
            <a:pPr marL="0" indent="0">
              <a:buNone/>
            </a:pPr>
            <a:r>
              <a:rPr lang="cs-CZ" sz="1400" dirty="0"/>
              <a:t>Prezentace je </a:t>
            </a:r>
            <a:r>
              <a:rPr lang="cs-CZ" sz="1400" dirty="0" smtClean="0"/>
              <a:t>určena </a:t>
            </a:r>
            <a:r>
              <a:rPr lang="cs-CZ" sz="1400" dirty="0"/>
              <a:t>pro výklad, opakování a upevnění nového tématu z historie umění s motivačními úkoly pro interaktivní zapojení žáků do vyučovacího procesu.</a:t>
            </a:r>
          </a:p>
          <a:p>
            <a:pPr marL="0" indent="0">
              <a:buNone/>
            </a:pPr>
            <a:r>
              <a:rPr lang="cs-CZ" sz="1400" dirty="0" smtClean="0"/>
              <a:t>Jejím obsahem je názorný výklad historie umění, věnovaný období přechodu antické kultury </a:t>
            </a:r>
            <a:r>
              <a:rPr lang="cs-CZ" sz="1400" dirty="0"/>
              <a:t>do </a:t>
            </a:r>
            <a:r>
              <a:rPr lang="cs-CZ" sz="1400" dirty="0" smtClean="0"/>
              <a:t>středověké, kdy tzv. „křesťanská antika“ tvoří důležitý mezník pro pochopení myšlení středověkého člověka a zvrat ve vývoji umělecké formy.</a:t>
            </a:r>
          </a:p>
          <a:p>
            <a:pPr marL="0" indent="0">
              <a:buNone/>
            </a:pPr>
            <a:r>
              <a:rPr lang="cs-CZ" sz="1400" dirty="0" smtClean="0"/>
              <a:t>Je zaměřena na problematiku vývoje starokřesťanské architektury v </a:t>
            </a:r>
            <a:r>
              <a:rPr lang="cs-CZ" sz="1400" dirty="0"/>
              <a:t>návaznosti na antické tradice </a:t>
            </a:r>
            <a:r>
              <a:rPr lang="cs-CZ" sz="1400" dirty="0" smtClean="0"/>
              <a:t>v prvním období před </a:t>
            </a:r>
            <a:r>
              <a:rPr lang="cs-CZ" sz="1400" dirty="0"/>
              <a:t>uznáním křesťanství v kontextu s historickým vývojem v antickém </a:t>
            </a:r>
            <a:r>
              <a:rPr lang="cs-CZ" sz="1400" dirty="0" smtClean="0"/>
              <a:t>Římě.</a:t>
            </a:r>
          </a:p>
          <a:p>
            <a:pPr marL="0" indent="0">
              <a:buNone/>
            </a:pPr>
            <a:r>
              <a:rPr lang="cs-CZ" sz="1400" dirty="0" smtClean="0"/>
              <a:t>Úvod prezentace je věnovaný vysvětlení pojmu křesťanská antika, její časové periodizaci, vzniku křesťanství. Její další část se zabývá charakteristikou raně křesťanské architektury a ukázkami památek.</a:t>
            </a:r>
          </a:p>
          <a:p>
            <a:pPr marL="0" indent="0">
              <a:buNone/>
            </a:pPr>
            <a:r>
              <a:rPr lang="cs-CZ" sz="1400" dirty="0" smtClean="0"/>
              <a:t>Po </a:t>
            </a:r>
            <a:r>
              <a:rPr lang="cs-CZ" sz="1400" dirty="0"/>
              <a:t>úvodním </a:t>
            </a:r>
            <a:r>
              <a:rPr lang="cs-CZ" sz="1400" dirty="0" smtClean="0"/>
              <a:t>výkladu následuje část s úkoly pro žáky, která slouží k jejich interaktivnímu zapojení. Žáci si přečtou otázky promítnuté na projekční tabuli nebo plátno. Po krátké přípravě, kdy pracují se svými poznámkami a internetem, kde vyhledávají potřebné informace, odpovídají na otázky a kontrolují správnost řešení úkolů (viz snímky č. 14 až 16).</a:t>
            </a:r>
          </a:p>
          <a:p>
            <a:pPr marL="0" indent="0">
              <a:buNone/>
            </a:pPr>
            <a:r>
              <a:rPr lang="cs-CZ" sz="1400" dirty="0" smtClean="0"/>
              <a:t>Na tuto prezentaci navazuje další tematický celek – raně křesťanská architektura ve druhém období po přijetí křesťanství.</a:t>
            </a:r>
          </a:p>
          <a:p>
            <a:pPr marL="0" indent="0">
              <a:buNone/>
            </a:pPr>
            <a:r>
              <a:rPr lang="cs-CZ" sz="1400" dirty="0" smtClean="0"/>
              <a:t>Látka je určena pro studenty 1. ročníku čtyřletého a 2. ročníku šestiletého gymnázia</a:t>
            </a:r>
            <a:r>
              <a:rPr lang="cs-CZ" sz="1400" dirty="0"/>
              <a:t> </a:t>
            </a:r>
            <a:r>
              <a:rPr lang="cs-CZ" sz="1400" dirty="0" smtClean="0"/>
              <a:t>a může být použita k samostatnému studiu.</a:t>
            </a:r>
            <a:endParaRPr lang="cs-CZ" sz="1400" b="1" dirty="0" smtClean="0"/>
          </a:p>
          <a:p>
            <a:pPr marL="0" indent="0">
              <a:buNone/>
            </a:pPr>
            <a:r>
              <a:rPr lang="cs-CZ" sz="1400" b="1" dirty="0" smtClean="0"/>
              <a:t>Vzdělávací cíle: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400" dirty="0" smtClean="0"/>
              <a:t>seznámit žáky se základními tendencemi vývoje architektury v prvním období křesťanské antiky a vysvětlit příčiny procesu změn v pojetí světa a jeho ztvárňování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400" dirty="0" smtClean="0"/>
              <a:t>doplnit </a:t>
            </a:r>
            <a:r>
              <a:rPr lang="cs-CZ" sz="1400" dirty="0"/>
              <a:t>poznatky o historických souvislostech v tomto období v návaznosti na mezipředmětové vztahy (</a:t>
            </a:r>
            <a:r>
              <a:rPr lang="cs-CZ" sz="1400" dirty="0" smtClean="0"/>
              <a:t>D, ČJ, </a:t>
            </a:r>
            <a:r>
              <a:rPr lang="cs-CZ" sz="1400" dirty="0"/>
              <a:t>ZSV)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400" dirty="0" smtClean="0"/>
              <a:t>rozšířit slovní zásobu žáků o nové pojmy z oboru architektury</a:t>
            </a:r>
          </a:p>
        </p:txBody>
      </p:sp>
    </p:spTree>
    <p:extLst>
      <p:ext uri="{BB962C8B-B14F-4D97-AF65-F5344CB8AC3E}">
        <p14:creationId xmlns:p14="http://schemas.microsoft.com/office/powerpoint/2010/main" val="109588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5"/>
          <p:cNvSpPr txBox="1">
            <a:spLocks noChangeArrowheads="1"/>
          </p:cNvSpPr>
          <p:nvPr/>
        </p:nvSpPr>
        <p:spPr bwMode="auto">
          <a:xfrm>
            <a:off x="8610600" y="6507163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sz="1800" smtClean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9" name="Rectangle 8"/>
          <p:cNvSpPr/>
          <p:nvPr/>
        </p:nvSpPr>
        <p:spPr>
          <a:xfrm>
            <a:off x="914400" y="1941255"/>
            <a:ext cx="7308411" cy="378565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0" b="1" dirty="0">
                <a:ln w="28575">
                  <a:solidFill>
                    <a:srgbClr val="8E5C32"/>
                  </a:solidFill>
                </a:ln>
                <a:solidFill>
                  <a:srgbClr val="E7BC29"/>
                </a:solidFill>
                <a:effectLst>
                  <a:glow rad="139700">
                    <a:prstClr val="black">
                      <a:alpha val="40000"/>
                    </a:prstClr>
                  </a:glow>
                </a:effectLst>
              </a:rPr>
              <a:t>KŘESŤANSKÁ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0" b="1" dirty="0">
                <a:ln w="28575">
                  <a:solidFill>
                    <a:srgbClr val="8E5C32"/>
                  </a:solidFill>
                </a:ln>
                <a:solidFill>
                  <a:srgbClr val="E7BC29"/>
                </a:solidFill>
                <a:effectLst>
                  <a:glow rad="139700">
                    <a:prstClr val="black">
                      <a:alpha val="40000"/>
                    </a:prstClr>
                  </a:glow>
                </a:effectLst>
              </a:rPr>
              <a:t> </a:t>
            </a:r>
            <a:r>
              <a:rPr lang="cs-CZ" sz="8000" b="1" dirty="0" smtClean="0">
                <a:ln w="28575">
                  <a:solidFill>
                    <a:srgbClr val="8E5C32"/>
                  </a:solidFill>
                </a:ln>
                <a:solidFill>
                  <a:srgbClr val="E7BC29"/>
                </a:solidFill>
                <a:effectLst>
                  <a:glow rad="139700">
                    <a:prstClr val="black">
                      <a:alpha val="40000"/>
                    </a:prstClr>
                  </a:glow>
                </a:effectLst>
              </a:rPr>
              <a:t>ANTIKA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0" b="1" dirty="0" smtClean="0">
                <a:ln w="28575">
                  <a:solidFill>
                    <a:srgbClr val="8E5C32"/>
                  </a:solidFill>
                </a:ln>
                <a:solidFill>
                  <a:srgbClr val="E7BC29"/>
                </a:solidFill>
                <a:effectLst>
                  <a:glow rad="139700">
                    <a:prstClr val="black">
                      <a:alpha val="40000"/>
                    </a:prstClr>
                  </a:glow>
                </a:effectLst>
              </a:rPr>
              <a:t>I</a:t>
            </a:r>
            <a:endParaRPr lang="cs-CZ" sz="8000" b="1" dirty="0">
              <a:ln w="28575">
                <a:solidFill>
                  <a:srgbClr val="8E5C32"/>
                </a:solidFill>
              </a:ln>
              <a:solidFill>
                <a:srgbClr val="E7BC29"/>
              </a:solidFill>
              <a:effectLst>
                <a:glow rad="139700">
                  <a:prstClr val="black">
                    <a:alpha val="40000"/>
                  </a:prst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323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52600"/>
            <a:ext cx="7772400" cy="147002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cs-CZ" sz="5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KŘESŤANSKÁ ANTIKA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73016"/>
            <a:ext cx="6400800" cy="17526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RANĚ KŘESŤANSKÉ UMĚNÍ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STAROKŘESŤANSKÉ UMĚNÍ</a:t>
            </a:r>
          </a:p>
        </p:txBody>
      </p:sp>
    </p:spTree>
    <p:extLst>
      <p:ext uri="{BB962C8B-B14F-4D97-AF65-F5344CB8AC3E}">
        <p14:creationId xmlns:p14="http://schemas.microsoft.com/office/powerpoint/2010/main" val="4181002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2" grpId="1"/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Úvod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 od 3. stol. postupný rozpad římského státu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 barbarizace římského obyvatelstva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 r. 395 n. l. 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cs-CZ" dirty="0" smtClean="0"/>
              <a:t>– rozdělení říše na Z + V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 r. 476 n. l. 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cs-CZ" dirty="0" smtClean="0"/>
              <a:t>– zánik západní říše římské</a:t>
            </a:r>
          </a:p>
          <a:p>
            <a:pPr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cs-CZ" dirty="0" smtClean="0">
                <a:cs typeface="Arial" charset="0"/>
              </a:rPr>
              <a:t>→ Z – státní organizace germánských 			kmenů</a:t>
            </a:r>
          </a:p>
          <a:p>
            <a:pPr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cs-CZ" dirty="0" smtClean="0">
                <a:cs typeface="Arial" charset="0"/>
              </a:rPr>
              <a:t>→	V – pevnější, důsledněji organizovaná 		Byzantská říše</a:t>
            </a:r>
          </a:p>
        </p:txBody>
      </p:sp>
    </p:spTree>
    <p:extLst>
      <p:ext uri="{BB962C8B-B14F-4D97-AF65-F5344CB8AC3E}">
        <p14:creationId xmlns:p14="http://schemas.microsoft.com/office/powerpoint/2010/main" val="375760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KŘESŤANSTVÍ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en-US" sz="2400" dirty="0" smtClean="0">
                <a:cs typeface="Arial" charset="0"/>
              </a:rPr>
              <a:t>*</a:t>
            </a:r>
            <a:r>
              <a:rPr lang="cs-CZ" sz="2400" dirty="0" smtClean="0">
                <a:cs typeface="Arial" charset="0"/>
              </a:rPr>
              <a:t> první pol.1. stol.</a:t>
            </a:r>
          </a:p>
          <a:p>
            <a:pPr eaLnBrk="1" hangingPunct="1"/>
            <a:r>
              <a:rPr lang="cs-CZ" sz="2400" dirty="0" smtClean="0">
                <a:cs typeface="Arial" charset="0"/>
              </a:rPr>
              <a:t>název z lat</a:t>
            </a:r>
            <a:r>
              <a:rPr lang="cs-CZ" sz="2400" dirty="0">
                <a:cs typeface="Arial" charset="0"/>
              </a:rPr>
              <a:t>. </a:t>
            </a:r>
            <a:r>
              <a:rPr lang="cs-CZ" sz="2400" dirty="0" err="1" smtClean="0">
                <a:cs typeface="Arial" charset="0"/>
              </a:rPr>
              <a:t>christianus</a:t>
            </a:r>
            <a:r>
              <a:rPr lang="cs-CZ" sz="2400" dirty="0" smtClean="0">
                <a:cs typeface="Arial" charset="0"/>
              </a:rPr>
              <a:t> </a:t>
            </a:r>
          </a:p>
          <a:p>
            <a:pPr marL="0" indent="0" eaLnBrk="1" hangingPunct="1">
              <a:buNone/>
            </a:pPr>
            <a:r>
              <a:rPr lang="cs-CZ" sz="2400" dirty="0" smtClean="0">
                <a:cs typeface="Arial" charset="0"/>
              </a:rPr>
              <a:t>	= přívrženec Kristův</a:t>
            </a:r>
          </a:p>
          <a:p>
            <a:pPr eaLnBrk="1" hangingPunct="1"/>
            <a:r>
              <a:rPr lang="cs-CZ" sz="2400" dirty="0" smtClean="0">
                <a:cs typeface="Arial" charset="0"/>
              </a:rPr>
              <a:t>jeden z východních kultů</a:t>
            </a:r>
          </a:p>
          <a:p>
            <a:pPr eaLnBrk="1" hangingPunct="1"/>
            <a:r>
              <a:rPr lang="cs-CZ" sz="2400" dirty="0" smtClean="0">
                <a:cs typeface="Arial" charset="0"/>
              </a:rPr>
              <a:t>ideál věčné spravedlnosti</a:t>
            </a:r>
          </a:p>
          <a:p>
            <a:pPr eaLnBrk="1" hangingPunct="1"/>
            <a:r>
              <a:rPr lang="cs-CZ" sz="2400" dirty="0" smtClean="0">
                <a:cs typeface="Arial" charset="0"/>
              </a:rPr>
              <a:t>nová křesťanská morálka</a:t>
            </a:r>
          </a:p>
          <a:p>
            <a:pPr eaLnBrk="1" hangingPunct="1"/>
            <a:r>
              <a:rPr lang="cs-CZ" sz="2400" dirty="0" smtClean="0">
                <a:cs typeface="Arial" charset="0"/>
              </a:rPr>
              <a:t>pronásledování křesťanů</a:t>
            </a:r>
          </a:p>
          <a:p>
            <a:pPr eaLnBrk="1" hangingPunct="1"/>
            <a:r>
              <a:rPr lang="cs-CZ" sz="2400" b="1" dirty="0" smtClean="0">
                <a:cs typeface="Arial" charset="0"/>
              </a:rPr>
              <a:t>r. 313 n. l. – Milánský edikt</a:t>
            </a:r>
            <a:r>
              <a:rPr lang="cs-CZ" sz="2400" dirty="0" smtClean="0">
                <a:cs typeface="Arial" charset="0"/>
              </a:rPr>
              <a:t> (= vyhláška) – císař Konstantin</a:t>
            </a:r>
          </a:p>
          <a:p>
            <a:pPr eaLnBrk="1" hangingPunct="1"/>
            <a:endParaRPr lang="en-US" sz="2400" dirty="0" smtClean="0">
              <a:cs typeface="Arial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419600" y="1447800"/>
            <a:ext cx="4572000" cy="5218113"/>
            <a:chOff x="4419600" y="1447800"/>
            <a:chExt cx="4572000" cy="5218113"/>
          </a:xfrm>
        </p:grpSpPr>
        <p:sp>
          <p:nvSpPr>
            <p:cNvPr id="7172" name="Obdélník 1"/>
            <p:cNvSpPr>
              <a:spLocks noChangeArrowheads="1"/>
            </p:cNvSpPr>
            <p:nvPr/>
          </p:nvSpPr>
          <p:spPr bwMode="auto">
            <a:xfrm>
              <a:off x="4419600" y="6019800"/>
              <a:ext cx="457200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cs-CZ" dirty="0" smtClean="0">
                  <a:solidFill>
                    <a:prstClr val="black"/>
                  </a:solidFill>
                </a:rPr>
                <a:t>1. Hlava Konstantinovy kolosální sochy v Kapitolských muzeích v Římě</a:t>
              </a:r>
            </a:p>
          </p:txBody>
        </p:sp>
        <p:pic>
          <p:nvPicPr>
            <p:cNvPr id="7173" name="Picture 7" descr="Soubor:Rome-Capitole-StatueConstantin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7800" y="1447800"/>
              <a:ext cx="3314700" cy="44196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5646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7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Časová periodizace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0020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dirty="0" smtClean="0"/>
              <a:t>2. –  6. stol. – dělí se na dvě období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r>
              <a:rPr lang="cs-CZ" dirty="0" smtClean="0"/>
              <a:t>	</a:t>
            </a:r>
            <a:r>
              <a:rPr lang="cs-CZ" b="1" dirty="0" smtClean="0"/>
              <a:t>I.	2. stol. – počátek 4. stol.</a:t>
            </a:r>
          </a:p>
          <a:p>
            <a:pPr eaLnBrk="1" hangingPunct="1">
              <a:buFontTx/>
              <a:buNone/>
            </a:pPr>
            <a:r>
              <a:rPr lang="cs-CZ" b="1" dirty="0" smtClean="0"/>
              <a:t>	II.	313 n. l. </a:t>
            </a:r>
            <a:r>
              <a:rPr lang="cs-CZ" b="1" dirty="0"/>
              <a:t>– </a:t>
            </a:r>
            <a:r>
              <a:rPr lang="cs-CZ" b="1" dirty="0" smtClean="0"/>
              <a:t>6. stol.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524000" y="3124200"/>
            <a:ext cx="7391400" cy="3429000"/>
            <a:chOff x="1524000" y="3124200"/>
            <a:chExt cx="7391400" cy="3429000"/>
          </a:xfrm>
        </p:grpSpPr>
        <p:pic>
          <p:nvPicPr>
            <p:cNvPr id="8196" name="Picture 6" descr="Soubor:Byzantinischer Mosaizist um 1000 0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8400" y="3124200"/>
              <a:ext cx="2667000" cy="3429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97" name="Obdélník 1"/>
            <p:cNvSpPr>
              <a:spLocks noChangeArrowheads="1"/>
            </p:cNvSpPr>
            <p:nvPr/>
          </p:nvSpPr>
          <p:spPr bwMode="auto">
            <a:xfrm>
              <a:off x="1524000" y="5907088"/>
              <a:ext cx="4572000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cs-CZ" dirty="0" smtClean="0">
                  <a:solidFill>
                    <a:prstClr val="black"/>
                  </a:solidFill>
                </a:rPr>
                <a:t>2. </a:t>
              </a:r>
              <a:r>
                <a:rPr lang="pt-BR" dirty="0" smtClean="0">
                  <a:solidFill>
                    <a:prstClr val="black"/>
                  </a:solidFill>
                </a:rPr>
                <a:t>Portrét Konstantina Velikého na mozaice v chrámu Hagia Sofia</a:t>
              </a:r>
              <a:endParaRPr lang="cs-CZ" dirty="0" smtClea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052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buNone/>
            </a:pPr>
            <a:r>
              <a:rPr lang="cs-CZ" sz="60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ARCHITEKTURA</a:t>
            </a:r>
            <a:endParaRPr lang="cs-CZ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63979" y="3933056"/>
            <a:ext cx="7109639" cy="120032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66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OBDOBÍ</a:t>
            </a:r>
          </a:p>
          <a:p>
            <a:pPr algn="ctr"/>
            <a:r>
              <a:rPr lang="cs-CZ" sz="3600" b="1" dirty="0" smtClean="0">
                <a:ln w="66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</a:t>
            </a:r>
            <a:r>
              <a:rPr lang="cs-CZ" sz="3600" b="1" dirty="0">
                <a:ln w="66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PŘIJETÍM KŘESŤANSTVÍ</a:t>
            </a:r>
          </a:p>
        </p:txBody>
      </p:sp>
    </p:spTree>
    <p:extLst>
      <p:ext uri="{BB962C8B-B14F-4D97-AF65-F5344CB8AC3E}">
        <p14:creationId xmlns:p14="http://schemas.microsoft.com/office/powerpoint/2010/main" val="84297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období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76200" y="1600200"/>
            <a:ext cx="5562600" cy="4525963"/>
          </a:xfrm>
        </p:spPr>
        <p:txBody>
          <a:bodyPr/>
          <a:lstStyle/>
          <a:p>
            <a:pPr eaLnBrk="1" hangingPunct="1"/>
            <a:r>
              <a:rPr lang="cs-CZ" sz="2800" b="1" dirty="0" smtClean="0"/>
              <a:t>katakomby </a:t>
            </a:r>
          </a:p>
          <a:p>
            <a:pPr lvl="1" eaLnBrk="1" hangingPunct="1">
              <a:buFontTx/>
              <a:buNone/>
            </a:pPr>
            <a:r>
              <a:rPr lang="cs-CZ" sz="2400" dirty="0" smtClean="0"/>
              <a:t>= podzemní chodby s výklenky vytesanými do skály v několika patrech nad sebou</a:t>
            </a:r>
          </a:p>
          <a:p>
            <a:pPr lvl="1" eaLnBrk="1" hangingPunct="1">
              <a:buFontTx/>
              <a:buNone/>
            </a:pPr>
            <a:r>
              <a:rPr lang="cs-CZ" sz="2400" dirty="0" smtClean="0"/>
              <a:t>název – </a:t>
            </a:r>
            <a:r>
              <a:rPr lang="cs-CZ" sz="2400" b="1" i="1" dirty="0" err="1" smtClean="0"/>
              <a:t>katakombe</a:t>
            </a:r>
            <a:r>
              <a:rPr lang="cs-CZ" sz="2400" b="1" i="1" dirty="0" smtClean="0"/>
              <a:t> </a:t>
            </a:r>
          </a:p>
          <a:p>
            <a:pPr lvl="1" eaLnBrk="1" hangingPunct="1">
              <a:buFontTx/>
              <a:buNone/>
            </a:pPr>
            <a:r>
              <a:rPr lang="cs-CZ" sz="2400" b="1" i="1" dirty="0"/>
              <a:t>	</a:t>
            </a:r>
            <a:r>
              <a:rPr lang="cs-CZ" sz="2400" dirty="0" smtClean="0"/>
              <a:t>= v prohloubení</a:t>
            </a:r>
          </a:p>
          <a:p>
            <a:pPr lvl="1" eaLnBrk="1" hangingPunct="1">
              <a:buFontTx/>
              <a:buNone/>
            </a:pPr>
            <a:r>
              <a:rPr lang="cs-CZ" sz="2400" dirty="0" smtClean="0"/>
              <a:t>Řím, Palestina, Alexandrie, Sicílie i Neapol…</a:t>
            </a:r>
          </a:p>
          <a:p>
            <a:pPr lvl="1" eaLnBrk="1" hangingPunct="1">
              <a:buFontTx/>
              <a:buNone/>
            </a:pPr>
            <a:r>
              <a:rPr lang="cs-CZ" sz="2400" dirty="0" smtClean="0"/>
              <a:t>např.: </a:t>
            </a:r>
            <a:r>
              <a:rPr lang="cs-CZ" sz="2400" dirty="0" err="1" smtClean="0"/>
              <a:t>Priscilliny</a:t>
            </a:r>
            <a:r>
              <a:rPr lang="cs-CZ" sz="2400" dirty="0" smtClean="0"/>
              <a:t> katakomby v Římě (dále </a:t>
            </a:r>
            <a:r>
              <a:rPr lang="cs-CZ" sz="2400" dirty="0" err="1" smtClean="0"/>
              <a:t>Domicilliny</a:t>
            </a:r>
            <a:r>
              <a:rPr lang="cs-CZ" sz="2400" dirty="0" smtClean="0"/>
              <a:t>, Kalixtovy…)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5735638" y="1416050"/>
            <a:ext cx="3227387" cy="5338763"/>
            <a:chOff x="5735627" y="1415709"/>
            <a:chExt cx="3227398" cy="5338509"/>
          </a:xfrm>
        </p:grpSpPr>
        <p:sp>
          <p:nvSpPr>
            <p:cNvPr id="10245" name="Obdélník 1"/>
            <p:cNvSpPr>
              <a:spLocks noChangeArrowheads="1"/>
            </p:cNvSpPr>
            <p:nvPr/>
          </p:nvSpPr>
          <p:spPr bwMode="auto">
            <a:xfrm>
              <a:off x="5735627" y="5830888"/>
              <a:ext cx="322739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cs-CZ" dirty="0" smtClean="0">
                  <a:solidFill>
                    <a:srgbClr val="000000"/>
                  </a:solidFill>
                </a:rPr>
                <a:t>3. Křesťané vykonávající službu v Kalixtových katakombách</a:t>
              </a:r>
              <a:endParaRPr lang="cs-CZ" dirty="0" smtClean="0">
                <a:solidFill>
                  <a:prstClr val="black"/>
                </a:solidFill>
              </a:endParaRPr>
            </a:p>
          </p:txBody>
        </p:sp>
        <p:pic>
          <p:nvPicPr>
            <p:cNvPr id="10246" name="Picture 6" descr="Soubor:Early-Christians-Worship-in-the-Catacombs-of-Saint-Calixtus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5627" y="1415709"/>
              <a:ext cx="3103562" cy="435133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8642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890588" y="571500"/>
            <a:ext cx="7362825" cy="5715000"/>
            <a:chOff x="890588" y="571500"/>
            <a:chExt cx="7362825" cy="5715000"/>
          </a:xfrm>
        </p:grpSpPr>
        <p:pic>
          <p:nvPicPr>
            <p:cNvPr id="12291" name="Picture 2" descr="File:Naplescatacombs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0588" y="571500"/>
              <a:ext cx="7362825" cy="5715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2" name="TextBox 1"/>
            <p:cNvSpPr txBox="1">
              <a:spLocks noChangeArrowheads="1"/>
            </p:cNvSpPr>
            <p:nvPr/>
          </p:nvSpPr>
          <p:spPr bwMode="auto">
            <a:xfrm>
              <a:off x="7849835" y="5917168"/>
              <a:ext cx="3810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cs-CZ" smtClean="0">
                  <a:solidFill>
                    <a:prstClr val="black"/>
                  </a:solidFill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37892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Kalixtovy katakomby v Římě</a:t>
            </a:r>
            <a:endParaRPr lang="cs-CZ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79512" y="1585184"/>
            <a:ext cx="3580146" cy="4525963"/>
          </a:xfrm>
        </p:spPr>
        <p:txBody>
          <a:bodyPr/>
          <a:lstStyle/>
          <a:p>
            <a:r>
              <a:rPr lang="cs-CZ" sz="2800" dirty="0"/>
              <a:t>obvykle se vykopávaly do </a:t>
            </a:r>
            <a:r>
              <a:rPr lang="cs-CZ" sz="2800" dirty="0" smtClean="0"/>
              <a:t>tufu =  </a:t>
            </a:r>
            <a:r>
              <a:rPr lang="cs-CZ" sz="2800" dirty="0"/>
              <a:t>běžné a snadno opracovatelné horniny, mohly mít i několik pater a dosahovaly hloubky až třiceti metrů</a:t>
            </a:r>
          </a:p>
          <a:p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3767002" y="1598056"/>
            <a:ext cx="4947642" cy="4552885"/>
            <a:chOff x="1352550" y="1628775"/>
            <a:chExt cx="6438900" cy="4871756"/>
          </a:xfrm>
        </p:grpSpPr>
        <p:pic>
          <p:nvPicPr>
            <p:cNvPr id="14339" name="Picture 2" descr="http://upload.wikimedia.org/wikipedia/commons/0/08/Catacombe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2550" y="1628775"/>
              <a:ext cx="6438900" cy="48291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0" name="Obdélník 2"/>
            <p:cNvSpPr>
              <a:spLocks noChangeArrowheads="1"/>
            </p:cNvSpPr>
            <p:nvPr/>
          </p:nvSpPr>
          <p:spPr bwMode="auto">
            <a:xfrm>
              <a:off x="7366905" y="6130644"/>
              <a:ext cx="312737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cs-CZ" dirty="0" smtClean="0">
                  <a:solidFill>
                    <a:prstClr val="black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74144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 Európos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448892"/>
            <a:ext cx="8686800" cy="1116012"/>
          </a:xfrm>
        </p:spPr>
        <p:txBody>
          <a:bodyPr/>
          <a:lstStyle/>
          <a:p>
            <a:pPr eaLnBrk="1" hangingPunct="1"/>
            <a:r>
              <a:rPr lang="cs-CZ" dirty="0"/>
              <a:t>z</a:t>
            </a:r>
            <a:r>
              <a:rPr lang="cs-CZ" dirty="0" smtClean="0"/>
              <a:t>bytky křesťanského kostela v Dura Európos v Sýrii (před r. 256 n. l.)</a:t>
            </a:r>
          </a:p>
          <a:p>
            <a:pPr eaLnBrk="1" hangingPunct="1"/>
            <a:endParaRPr lang="cs-CZ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52537" y="2708920"/>
            <a:ext cx="4175447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cs-CZ" sz="2800" dirty="0" smtClean="0">
                <a:solidFill>
                  <a:prstClr val="black"/>
                </a:solidFill>
              </a:rPr>
              <a:t>první schůzky křesťanů </a:t>
            </a:r>
            <a:r>
              <a:rPr lang="cs-CZ" sz="2800" dirty="0" smtClean="0">
                <a:solidFill>
                  <a:prstClr val="black"/>
                </a:solidFill>
                <a:cs typeface="Arial" charset="0"/>
              </a:rPr>
              <a:t>→ katakomby + školy filosofů a řečníků, soukromé vily a domy bohatých křesťanů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427983" y="2852936"/>
            <a:ext cx="4508789" cy="3368397"/>
            <a:chOff x="4152900" y="2209800"/>
            <a:chExt cx="4762500" cy="3571875"/>
          </a:xfrm>
        </p:grpSpPr>
        <p:pic>
          <p:nvPicPr>
            <p:cNvPr id="15366" name="Picture 6" descr="Soubor:DuraEuropos-Church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2900" y="2209800"/>
              <a:ext cx="4762500" cy="35718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7" name="TextBox 1"/>
            <p:cNvSpPr txBox="1">
              <a:spLocks noChangeArrowheads="1"/>
            </p:cNvSpPr>
            <p:nvPr/>
          </p:nvSpPr>
          <p:spPr bwMode="auto">
            <a:xfrm>
              <a:off x="8568420" y="5412343"/>
              <a:ext cx="3129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cs-CZ" dirty="0" smtClean="0">
                  <a:solidFill>
                    <a:prstClr val="black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3531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27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280789" y="1918853"/>
            <a:ext cx="4867275" cy="3664904"/>
            <a:chOff x="152400" y="1863725"/>
            <a:chExt cx="5181600" cy="3902111"/>
          </a:xfrm>
        </p:grpSpPr>
        <p:pic>
          <p:nvPicPr>
            <p:cNvPr id="16392" name="Picture 4" descr="http://upload.wikimedia.org/wikipedia/commons/4/4d/Dura_Europos_baptistry_overview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" y="1863725"/>
              <a:ext cx="5181600" cy="38862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3" name="TextBox 1"/>
            <p:cNvSpPr txBox="1">
              <a:spLocks noChangeArrowheads="1"/>
            </p:cNvSpPr>
            <p:nvPr/>
          </p:nvSpPr>
          <p:spPr bwMode="auto">
            <a:xfrm>
              <a:off x="183750" y="5396503"/>
              <a:ext cx="312906" cy="369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cs-CZ" dirty="0" smtClean="0">
                  <a:solidFill>
                    <a:prstClr val="black"/>
                  </a:solidFill>
                </a:rPr>
                <a:t>7</a:t>
              </a:r>
            </a:p>
          </p:txBody>
        </p:sp>
      </p:grpSp>
      <p:sp>
        <p:nvSpPr>
          <p:cNvPr id="1638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nteriér domu D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 Eur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</a:t>
            </a:r>
            <a:endParaRPr lang="cs-CZ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0" y="1844824"/>
            <a:ext cx="9036496" cy="4735066"/>
            <a:chOff x="0" y="1844824"/>
            <a:chExt cx="9036496" cy="4735066"/>
          </a:xfrm>
        </p:grpSpPr>
        <p:grpSp>
          <p:nvGrpSpPr>
            <p:cNvPr id="16387" name="Group 4"/>
            <p:cNvGrpSpPr>
              <a:grpSpLocks/>
            </p:cNvGrpSpPr>
            <p:nvPr/>
          </p:nvGrpSpPr>
          <p:grpSpPr bwMode="auto">
            <a:xfrm>
              <a:off x="5503217" y="1844824"/>
              <a:ext cx="3245247" cy="4094597"/>
              <a:chOff x="5486400" y="1676400"/>
              <a:chExt cx="3500438" cy="4260850"/>
            </a:xfrm>
          </p:grpSpPr>
          <p:pic>
            <p:nvPicPr>
              <p:cNvPr id="16390" name="Picture 2" descr="File:Dura Europos domus ecclesiae isometric view.sv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86400" y="1676400"/>
                <a:ext cx="3500438" cy="426085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391" name="TextBox 3"/>
              <p:cNvSpPr txBox="1">
                <a:spLocks noChangeArrowheads="1"/>
              </p:cNvSpPr>
              <p:nvPr/>
            </p:nvSpPr>
            <p:spPr bwMode="auto">
              <a:xfrm>
                <a:off x="8673932" y="5567145"/>
                <a:ext cx="31290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dirty="0" smtClean="0">
                    <a:solidFill>
                      <a:prstClr val="black"/>
                    </a:solidFill>
                  </a:rPr>
                  <a:t>8</a:t>
                </a:r>
              </a:p>
            </p:txBody>
          </p:sp>
        </p:grpSp>
        <p:sp>
          <p:nvSpPr>
            <p:cNvPr id="16389" name="Rectangle 5"/>
            <p:cNvSpPr>
              <a:spLocks noChangeArrowheads="1"/>
            </p:cNvSpPr>
            <p:nvPr/>
          </p:nvSpPr>
          <p:spPr bwMode="auto">
            <a:xfrm>
              <a:off x="0" y="6118225"/>
              <a:ext cx="90364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cs-CZ" sz="2400" dirty="0" smtClean="0">
                  <a:solidFill>
                    <a:prstClr val="black"/>
                  </a:solidFill>
                </a:rPr>
                <a:t>Rekonstrukce baptisteria v Dura Európos, Sýrie, kolem r. 240 n. l.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972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0425"/>
            <a:ext cx="7772400" cy="147002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pPr>
              <a:buNone/>
            </a:pPr>
            <a:r>
              <a:rPr lang="cs-CZ" sz="8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KONEC</a:t>
            </a:r>
            <a:endParaRPr lang="cs-CZ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8309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INTERAKTIVNÍ</a:t>
            </a:r>
            <a:b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ČÁST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05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611560" y="1556792"/>
            <a:ext cx="822960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v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v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v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v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solidFill>
                  <a:prstClr val="black"/>
                </a:solidFill>
              </a:rPr>
              <a:t>Doplňující otázky a úkoly:</a:t>
            </a:r>
          </a:p>
          <a:p>
            <a:pPr marL="0" indent="0">
              <a:buNone/>
            </a:pPr>
            <a:endParaRPr lang="cs-CZ" sz="2000" dirty="0" smtClean="0">
              <a:solidFill>
                <a:prstClr val="black"/>
              </a:solidFill>
            </a:endParaRPr>
          </a:p>
          <a:p>
            <a:pPr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Zařaďte časově období tzv. křesťanské antiky.</a:t>
            </a:r>
          </a:p>
          <a:p>
            <a:pPr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Vysvětlete pojem </a:t>
            </a:r>
            <a:r>
              <a:rPr lang="cs-CZ" sz="2000" i="1" dirty="0" smtClean="0">
                <a:solidFill>
                  <a:prstClr val="black"/>
                </a:solidFill>
              </a:rPr>
              <a:t>křesťanská antika</a:t>
            </a:r>
            <a:r>
              <a:rPr lang="cs-CZ" sz="2000" dirty="0" smtClean="0">
                <a:solidFill>
                  <a:prstClr val="black"/>
                </a:solidFill>
              </a:rPr>
              <a:t>. Jaké jiné označení se užívá pro toto období?</a:t>
            </a:r>
          </a:p>
          <a:p>
            <a:pPr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Jak a kdy vzniklo křesťanství a od čeho je odvozený jeho název?</a:t>
            </a:r>
          </a:p>
          <a:p>
            <a:pPr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Vyhledejte na internetu informace o císaři Konstantinovi Velikém a okolnostech jeho rozhodnutí o uznání křesťanství.</a:t>
            </a:r>
          </a:p>
          <a:p>
            <a:pPr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Co jsou to katakomby a k čemu sloužily? Jaký byl jejich význam pro vznik raně křesťanského umění? Uveďte příklady.</a:t>
            </a:r>
          </a:p>
          <a:p>
            <a:pPr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Najděte na internetu význam pojmů </a:t>
            </a:r>
            <a:r>
              <a:rPr lang="cs-CZ" sz="2000" b="1" i="1" dirty="0" err="1" smtClean="0">
                <a:solidFill>
                  <a:prstClr val="black"/>
                </a:solidFill>
              </a:rPr>
              <a:t>loculus</a:t>
            </a:r>
            <a:r>
              <a:rPr lang="cs-CZ" sz="2000" b="1" i="1" dirty="0" smtClean="0">
                <a:solidFill>
                  <a:prstClr val="black"/>
                </a:solidFill>
              </a:rPr>
              <a:t> </a:t>
            </a:r>
            <a:r>
              <a:rPr lang="cs-CZ" sz="2000" dirty="0" smtClean="0">
                <a:solidFill>
                  <a:prstClr val="black"/>
                </a:solidFill>
              </a:rPr>
              <a:t>a</a:t>
            </a:r>
            <a:r>
              <a:rPr lang="cs-CZ" sz="2000" b="1" i="1" dirty="0" smtClean="0">
                <a:solidFill>
                  <a:prstClr val="black"/>
                </a:solidFill>
              </a:rPr>
              <a:t> </a:t>
            </a:r>
            <a:r>
              <a:rPr lang="cs-CZ" sz="2000" b="1" i="1" dirty="0" err="1" smtClean="0">
                <a:solidFill>
                  <a:prstClr val="black"/>
                </a:solidFill>
              </a:rPr>
              <a:t>cubiculum</a:t>
            </a:r>
            <a:r>
              <a:rPr lang="cs-CZ" sz="2000" b="1" i="1" dirty="0" smtClean="0">
                <a:solidFill>
                  <a:prstClr val="black"/>
                </a:solidFill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Znáte nějaké katakomby v Čechách?</a:t>
            </a:r>
          </a:p>
          <a:p>
            <a:pPr marL="0" indent="0">
              <a:buNone/>
            </a:pPr>
            <a:endParaRPr lang="cs-CZ" sz="1800" b="1" i="1" dirty="0" smtClean="0">
              <a:solidFill>
                <a:prstClr val="black"/>
              </a:solidFill>
            </a:endParaRPr>
          </a:p>
          <a:p>
            <a:pPr>
              <a:buFont typeface="+mj-lt"/>
              <a:buAutoNum type="arabicPeriod"/>
            </a:pPr>
            <a:endParaRPr lang="cs-CZ" sz="1800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Interaktivní úkoly pro žáky: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44076" y="2708920"/>
            <a:ext cx="3397084" cy="52322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fi-FI" sz="2800" dirty="0"/>
              <a:t>Asi 2. až 6. stol. n. l.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576" y="3356992"/>
            <a:ext cx="8085585" cy="954107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fi-FI" sz="2800" dirty="0"/>
              <a:t>Forma umění je antická, ale obsah </a:t>
            </a:r>
            <a:r>
              <a:rPr lang="fi-FI" sz="2800" dirty="0" smtClean="0"/>
              <a:t>křesťanský</a:t>
            </a:r>
            <a:endParaRPr lang="cs-CZ" sz="2800" dirty="0" smtClean="0"/>
          </a:p>
          <a:p>
            <a:r>
              <a:rPr lang="fi-FI" sz="2800" dirty="0" smtClean="0"/>
              <a:t>= </a:t>
            </a:r>
            <a:r>
              <a:rPr lang="fi-FI" sz="2800" dirty="0"/>
              <a:t>raně křesťanské umění, starokřesťanské umění</a:t>
            </a:r>
          </a:p>
        </p:txBody>
      </p:sp>
      <p:sp>
        <p:nvSpPr>
          <p:cNvPr id="8" name="Rectangle 7"/>
          <p:cNvSpPr/>
          <p:nvPr/>
        </p:nvSpPr>
        <p:spPr>
          <a:xfrm>
            <a:off x="195335" y="3789040"/>
            <a:ext cx="8841161" cy="2677656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fi-FI" sz="2800" dirty="0"/>
              <a:t>Křesťanství = monoteistické a univerzální náboženství, vzniklo v první pol.1. </a:t>
            </a:r>
            <a:r>
              <a:rPr lang="fi-FI" sz="2800" dirty="0" smtClean="0"/>
              <a:t>stol.</a:t>
            </a:r>
            <a:endParaRPr lang="cs-CZ" sz="2800" dirty="0" smtClean="0"/>
          </a:p>
          <a:p>
            <a:pPr marL="457200" indent="-457200">
              <a:buFont typeface="Calibri" panose="020F0502020204030204" pitchFamily="34" charset="0"/>
              <a:buChar char="‒"/>
            </a:pPr>
            <a:r>
              <a:rPr lang="fi-FI" sz="2800" dirty="0" smtClean="0"/>
              <a:t>název </a:t>
            </a:r>
            <a:r>
              <a:rPr lang="fi-FI" sz="2800" dirty="0"/>
              <a:t>z lat. christianus = přívrženec </a:t>
            </a:r>
            <a:r>
              <a:rPr lang="fi-FI" sz="2800" dirty="0" smtClean="0"/>
              <a:t>Kristův</a:t>
            </a:r>
            <a:endParaRPr lang="cs-CZ" sz="2800" dirty="0"/>
          </a:p>
          <a:p>
            <a:pPr marL="457200" indent="-457200">
              <a:buFont typeface="Calibri" panose="020F0502020204030204" pitchFamily="34" charset="0"/>
              <a:buChar char="‒"/>
            </a:pPr>
            <a:r>
              <a:rPr lang="fi-FI" sz="2800" dirty="0" smtClean="0"/>
              <a:t>je </a:t>
            </a:r>
            <a:r>
              <a:rPr lang="fi-FI" sz="2800" dirty="0"/>
              <a:t>soustředěno kolem života a učení Ježíše z Nazaretu, kterého chápe jako mesiáše (tj. Krista), spasitele světa, Božího syna…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195335" y="4422591"/>
            <a:ext cx="8841161" cy="2246769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fi-FI" sz="2800" dirty="0"/>
              <a:t>Konstantin Veliký, nebo Konstantin </a:t>
            </a:r>
            <a:r>
              <a:rPr lang="fi-FI" sz="2800" dirty="0" smtClean="0"/>
              <a:t>I.</a:t>
            </a:r>
            <a:endParaRPr lang="cs-CZ" sz="2800" dirty="0" smtClean="0"/>
          </a:p>
          <a:p>
            <a:pPr marL="457200" indent="-457200">
              <a:buFont typeface="Calibri" panose="020F0502020204030204" pitchFamily="34" charset="0"/>
              <a:buChar char="‒"/>
            </a:pPr>
            <a:r>
              <a:rPr lang="fi-FI" sz="2800" dirty="0" smtClean="0"/>
              <a:t>východními </a:t>
            </a:r>
            <a:r>
              <a:rPr lang="fi-FI" sz="2800" dirty="0"/>
              <a:t>křesťany uctívaný jako Svatý </a:t>
            </a:r>
            <a:r>
              <a:rPr lang="fi-FI" sz="2800" dirty="0" smtClean="0"/>
              <a:t>Konstantin</a:t>
            </a:r>
            <a:endParaRPr lang="cs-CZ" sz="2800" dirty="0" smtClean="0"/>
          </a:p>
          <a:p>
            <a:pPr marL="457200" indent="-457200">
              <a:buFont typeface="Calibri" panose="020F0502020204030204" pitchFamily="34" charset="0"/>
              <a:buChar char="‒"/>
            </a:pPr>
            <a:r>
              <a:rPr lang="fi-FI" sz="2800" dirty="0" smtClean="0"/>
              <a:t>od </a:t>
            </a:r>
            <a:r>
              <a:rPr lang="fi-FI" sz="2800" dirty="0"/>
              <a:t>roku 306 římský císař a od roku 324 až do své smrti nezpochybnitelným vládcem celé římské říše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5335" y="5094307"/>
            <a:ext cx="8841161" cy="954107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fi-FI" sz="2800" dirty="0"/>
              <a:t>Podzemní pohřební prostory, používané ve starověku, vždy umístěny mimo město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3621" y="1052736"/>
            <a:ext cx="8841161" cy="3970318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fi-FI" sz="2800" dirty="0"/>
              <a:t>Význam pojmů:</a:t>
            </a:r>
          </a:p>
          <a:p>
            <a:r>
              <a:rPr lang="fi-FI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loculus</a:t>
            </a:r>
            <a:r>
              <a:rPr lang="fi-FI" sz="2800" dirty="0"/>
              <a:t> (lat.) = hrobní výklenky ve stěnách, vysoké asi 40-60 cm a hluboké asi 120-150 cm, někdy to mohly být i velké kamenné komory, do nichž se ukládala těla zabalená do rubášů nebo uložená v kamenných sarkofázích</a:t>
            </a:r>
          </a:p>
          <a:p>
            <a:r>
              <a:rPr lang="fi-FI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cubiculum</a:t>
            </a:r>
            <a:r>
              <a:rPr lang="fi-FI" sz="2800" dirty="0"/>
              <a:t> (lat.) = ložnice, pokoj pro hosty, krychlová komůrka – v katakombách zvláštní hrobka → pohřbena celá rodina nebo společnost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7049" y="1385650"/>
            <a:ext cx="8841161" cy="440120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fi-FI" sz="2800" dirty="0"/>
              <a:t>Katakomby u nás:</a:t>
            </a:r>
          </a:p>
          <a:p>
            <a:r>
              <a:rPr lang="fi-FI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Znojemské katakomby </a:t>
            </a:r>
            <a:r>
              <a:rPr lang="fi-FI" sz="2800" dirty="0"/>
              <a:t>– největší systém podzemních chodeb a sklepů v České republice, je dlouhý téměř 27 km a má až 4 patra, počátek budování chodeb spadá do přelomu 14. a 15. století, sloužily zřejmě k hospodářským účelům – skladování sudů s vínem</a:t>
            </a:r>
          </a:p>
          <a:p>
            <a:r>
              <a:rPr lang="fi-FI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Jihlavské katakomby </a:t>
            </a:r>
            <a:r>
              <a:rPr lang="fi-FI" sz="2800" dirty="0"/>
              <a:t>- systém </a:t>
            </a:r>
            <a:r>
              <a:rPr lang="fi-FI" sz="2800" dirty="0" smtClean="0"/>
              <a:t>podzemních</a:t>
            </a:r>
            <a:r>
              <a:rPr lang="cs-CZ" sz="2800" dirty="0" smtClean="0"/>
              <a:t> chodeb</a:t>
            </a:r>
            <a:r>
              <a:rPr lang="fi-FI" sz="2800" dirty="0" smtClean="0"/>
              <a:t>, </a:t>
            </a:r>
            <a:r>
              <a:rPr lang="fi-FI" sz="2800" dirty="0"/>
              <a:t>rozloha 50 000 m2 a </a:t>
            </a:r>
            <a:r>
              <a:rPr lang="fi-FI" sz="2800" dirty="0" smtClean="0"/>
              <a:t>délk</a:t>
            </a:r>
            <a:r>
              <a:rPr lang="cs-CZ" sz="2800" dirty="0" smtClean="0"/>
              <a:t>a</a:t>
            </a:r>
            <a:r>
              <a:rPr lang="fi-FI" sz="2800" dirty="0" smtClean="0"/>
              <a:t> </a:t>
            </a:r>
            <a:r>
              <a:rPr lang="fi-FI" sz="2800" dirty="0"/>
              <a:t>asi 25 km - po znojemském podzemí druhý nejrozsáhlejší </a:t>
            </a:r>
            <a:r>
              <a:rPr lang="cs-CZ" sz="2800" dirty="0" smtClean="0"/>
              <a:t>systém podzemních chodeb </a:t>
            </a:r>
            <a:r>
              <a:rPr lang="fi-FI" sz="2800" dirty="0" smtClean="0"/>
              <a:t>v </a:t>
            </a:r>
            <a:r>
              <a:rPr lang="fi-FI" sz="2800" dirty="0"/>
              <a:t>České republice</a:t>
            </a:r>
          </a:p>
        </p:txBody>
      </p:sp>
    </p:spTree>
    <p:extLst>
      <p:ext uri="{BB962C8B-B14F-4D97-AF65-F5344CB8AC3E}">
        <p14:creationId xmlns:p14="http://schemas.microsoft.com/office/powerpoint/2010/main" val="339275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Řešení: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3528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 smtClean="0"/>
              <a:t>Poznámka k císaři Konstantinovi:</a:t>
            </a:r>
          </a:p>
          <a:p>
            <a:pPr marL="685800" lvl="1">
              <a:buFont typeface="Arial" panose="020B0604020202020204" pitchFamily="34" charset="0"/>
              <a:buChar char="→"/>
            </a:pPr>
            <a:r>
              <a:rPr lang="cs-CZ" sz="1600" dirty="0" smtClean="0"/>
              <a:t>v </a:t>
            </a:r>
            <a:r>
              <a:rPr lang="cs-CZ" sz="1600" dirty="0"/>
              <a:t>roce 313 vydal Edikt </a:t>
            </a:r>
            <a:r>
              <a:rPr lang="cs-CZ" sz="1600" dirty="0" smtClean="0"/>
              <a:t>milánský (po vítězství v bitvě </a:t>
            </a:r>
            <a:r>
              <a:rPr lang="cs-CZ" sz="1600" dirty="0"/>
              <a:t>u </a:t>
            </a:r>
            <a:r>
              <a:rPr lang="cs-CZ" sz="1600" dirty="0" err="1"/>
              <a:t>Milvijského</a:t>
            </a:r>
            <a:r>
              <a:rPr lang="cs-CZ" sz="1600" dirty="0"/>
              <a:t> mostu v roce </a:t>
            </a:r>
            <a:r>
              <a:rPr lang="cs-CZ" sz="1600" dirty="0" smtClean="0"/>
              <a:t>312) - ukončil </a:t>
            </a:r>
            <a:r>
              <a:rPr lang="cs-CZ" sz="1600" dirty="0"/>
              <a:t>pronásledování křesťanů a zaručil náboženskou svobodu všem obyvatelům </a:t>
            </a:r>
            <a:r>
              <a:rPr lang="cs-CZ" sz="1600" dirty="0" smtClean="0"/>
              <a:t>říše</a:t>
            </a:r>
          </a:p>
          <a:p>
            <a:pPr marL="685800" lvl="1">
              <a:buFont typeface="Arial" panose="020B0604020202020204" pitchFamily="34" charset="0"/>
              <a:buChar char="→"/>
            </a:pPr>
            <a:r>
              <a:rPr lang="cs-CZ" sz="1600" dirty="0" smtClean="0"/>
              <a:t>křesťanství </a:t>
            </a:r>
            <a:r>
              <a:rPr lang="cs-CZ" sz="1600" dirty="0"/>
              <a:t>všestranně podporoval a v roce 325 svolal do města </a:t>
            </a:r>
            <a:r>
              <a:rPr lang="cs-CZ" sz="1600" dirty="0" err="1"/>
              <a:t>Nikaia</a:t>
            </a:r>
            <a:r>
              <a:rPr lang="cs-CZ" sz="1600" dirty="0"/>
              <a:t> první ekumenický </a:t>
            </a:r>
            <a:r>
              <a:rPr lang="cs-CZ" sz="1600" dirty="0" smtClean="0"/>
              <a:t>koncil</a:t>
            </a:r>
          </a:p>
          <a:p>
            <a:pPr marL="685800" lvl="1">
              <a:buFont typeface="Arial" panose="020B0604020202020204" pitchFamily="34" charset="0"/>
              <a:buChar char="→"/>
            </a:pPr>
            <a:r>
              <a:rPr lang="cs-CZ" sz="1600" dirty="0" smtClean="0"/>
              <a:t>v roce </a:t>
            </a:r>
            <a:r>
              <a:rPr lang="cs-CZ" sz="1600" dirty="0"/>
              <a:t>324 se rozhodl přesunout sídlo císařské vlády na východ do řeckého města </a:t>
            </a:r>
            <a:r>
              <a:rPr lang="cs-CZ" sz="1600" dirty="0" err="1" smtClean="0"/>
              <a:t>Byzantion</a:t>
            </a:r>
            <a:r>
              <a:rPr lang="cs-CZ" sz="1600" dirty="0" smtClean="0"/>
              <a:t> - v </a:t>
            </a:r>
            <a:r>
              <a:rPr lang="cs-CZ" sz="1600" dirty="0"/>
              <a:t>roce 330 slavnostně vysvěceno a přejmenováno na Nova Roma („Nový Řím</a:t>
            </a:r>
            <a:r>
              <a:rPr lang="cs-CZ" sz="1600" dirty="0" smtClean="0"/>
              <a:t>“) - po </a:t>
            </a:r>
            <a:r>
              <a:rPr lang="cs-CZ" sz="1600" dirty="0"/>
              <a:t>Konstantinově smrti bylo toto město na jeho počest nazváno Konstantinopol („Konstantinovo město</a:t>
            </a:r>
            <a:r>
              <a:rPr lang="cs-CZ" sz="1600" dirty="0" smtClean="0"/>
              <a:t>“)</a:t>
            </a:r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53556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4"/>
          <p:cNvSpPr>
            <a:spLocks noGrp="1"/>
          </p:cNvSpPr>
          <p:nvPr>
            <p:ph type="title"/>
          </p:nvPr>
        </p:nvSpPr>
        <p:spPr>
          <a:xfrm>
            <a:off x="457200" y="336774"/>
            <a:ext cx="8229600" cy="715962"/>
          </a:xfrm>
        </p:spPr>
        <p:txBody>
          <a:bodyPr/>
          <a:lstStyle/>
          <a:p>
            <a:r>
              <a:rPr lang="cs-CZ" sz="3200" dirty="0" smtClean="0"/>
              <a:t>Citace:</a:t>
            </a:r>
          </a:p>
        </p:txBody>
      </p:sp>
      <p:sp>
        <p:nvSpPr>
          <p:cNvPr id="21507" name="Zástupný symbol pro obsah 5"/>
          <p:cNvSpPr>
            <a:spLocks noGrp="1"/>
          </p:cNvSpPr>
          <p:nvPr>
            <p:ph idx="1"/>
          </p:nvPr>
        </p:nvSpPr>
        <p:spPr>
          <a:xfrm>
            <a:off x="323528" y="1242392"/>
            <a:ext cx="8568952" cy="4130824"/>
          </a:xfrm>
        </p:spPr>
        <p:txBody>
          <a:bodyPr/>
          <a:lstStyle/>
          <a:p>
            <a:pPr>
              <a:buFont typeface="Arial" charset="0"/>
              <a:buAutoNum type="arabicPeriod"/>
            </a:pPr>
            <a:r>
              <a:rPr lang="cs-CZ" sz="1200" b="1" dirty="0"/>
              <a:t>Hlava </a:t>
            </a:r>
            <a:r>
              <a:rPr lang="cs-CZ" sz="1200" b="1" dirty="0" smtClean="0"/>
              <a:t>Konstantina: </a:t>
            </a:r>
            <a:r>
              <a:rPr lang="cs-CZ" sz="1200" dirty="0" smtClean="0"/>
              <a:t>BENOIST, Jean-Christophe. http://cs.wikipedia.org [online]. [cit. 28.1.2013]. Dostupný pod licencí Creative Commons na WWW: </a:t>
            </a:r>
            <a:r>
              <a:rPr lang="cs-CZ" sz="1200" dirty="0" smtClean="0">
                <a:hlinkClick r:id="rId2"/>
              </a:rPr>
              <a:t>http://cs.wikipedia.org/wiki/Soubor:Rome-Capitole-StatueConstantin.jpg</a:t>
            </a:r>
            <a:endParaRPr lang="cs-CZ" sz="1200" dirty="0" smtClean="0"/>
          </a:p>
          <a:p>
            <a:pPr>
              <a:buFont typeface="Arial" charset="0"/>
              <a:buAutoNum type="arabicPeriod"/>
            </a:pPr>
            <a:r>
              <a:rPr lang="cs-CZ" sz="1200" b="1" dirty="0"/>
              <a:t>Portrét Konstantina </a:t>
            </a:r>
            <a:r>
              <a:rPr lang="cs-CZ" sz="1200" b="1" dirty="0" smtClean="0"/>
              <a:t>Velikého: </a:t>
            </a:r>
            <a:r>
              <a:rPr lang="cs-CZ" sz="1200" dirty="0" smtClean="0"/>
              <a:t>THE YORCK PROJECT: 10.000 MEISTERWERKE DER MALEREI. DVD-ROM, 2002. ISBN 3936122202. DISTRIBUTED BY DIRECTMEDIA PUBLISHING GMBH.. http://cs.wikipedia.org [online]. [cit. 28.1.2013]. Dostupný pod licencí public </a:t>
            </a:r>
            <a:r>
              <a:rPr lang="cs-CZ" sz="1200" dirty="0" err="1" smtClean="0"/>
              <a:t>domain</a:t>
            </a:r>
            <a:r>
              <a:rPr lang="cs-CZ" sz="1200" dirty="0" smtClean="0"/>
              <a:t> na WWW: </a:t>
            </a:r>
            <a:r>
              <a:rPr lang="cs-CZ" sz="1200" dirty="0" smtClean="0">
                <a:hlinkClick r:id="rId3"/>
              </a:rPr>
              <a:t>http://cs.wikipedia.org/wiki/Soubor:Byzantinischer_Mosaizist_um_1000_002.jpg</a:t>
            </a:r>
            <a:endParaRPr lang="cs-CZ" sz="1200" dirty="0" smtClean="0"/>
          </a:p>
          <a:p>
            <a:pPr>
              <a:buFont typeface="Arial" charset="0"/>
              <a:buAutoNum type="arabicPeriod"/>
            </a:pPr>
            <a:r>
              <a:rPr lang="cs-CZ" sz="1200" b="1" dirty="0"/>
              <a:t>Křesťané vykonávající službu </a:t>
            </a:r>
            <a:r>
              <a:rPr lang="cs-CZ" sz="1200" b="1" dirty="0" smtClean="0"/>
              <a:t>v Kalixtových katakombách: </a:t>
            </a:r>
            <a:r>
              <a:rPr lang="cs-CZ" sz="1200" dirty="0" smtClean="0"/>
              <a:t>AUTOR NEUVEDEN. http://cs.wikipedia.org [online]. [cit. 28.1.2013]. Dostupný pod licencí public </a:t>
            </a:r>
            <a:r>
              <a:rPr lang="cs-CZ" sz="1200" dirty="0" err="1" smtClean="0"/>
              <a:t>domain</a:t>
            </a:r>
            <a:r>
              <a:rPr lang="cs-CZ" sz="1200" dirty="0" smtClean="0"/>
              <a:t> na WWW: </a:t>
            </a:r>
            <a:r>
              <a:rPr lang="cs-CZ" sz="1200" dirty="0" smtClean="0">
                <a:hlinkClick r:id="rId4"/>
              </a:rPr>
              <a:t>http://cs.wikipedia.org/wiki/Soubor:Early-Christians-Worship-in-the-Catacombs-of-Saint-Calixtus.jpg</a:t>
            </a:r>
            <a:endParaRPr lang="cs-CZ" sz="1200" dirty="0" smtClean="0"/>
          </a:p>
          <a:p>
            <a:pPr>
              <a:buFont typeface="Arial" charset="0"/>
              <a:buAutoNum type="arabicPeriod"/>
            </a:pPr>
            <a:r>
              <a:rPr lang="cs-CZ" sz="1200" b="1" dirty="0" smtClean="0"/>
              <a:t>Kresba interiéru katakomb: </a:t>
            </a:r>
            <a:r>
              <a:rPr lang="cs-CZ" sz="1200" dirty="0" smtClean="0"/>
              <a:t>AUTOR NEUVEDEN. http://commons.wikimedia.org [online]. [cit. 28.1.2013]. Dostupný pod licencí public domain na WWW: </a:t>
            </a:r>
            <a:r>
              <a:rPr lang="cs-CZ" sz="1200" dirty="0" smtClean="0">
                <a:hlinkClick r:id="rId5"/>
              </a:rPr>
              <a:t>http://commons.wikimedia.org/wiki/File:Naplescatacombs.jpg</a:t>
            </a:r>
            <a:endParaRPr lang="cs-CZ" sz="1200" dirty="0" smtClean="0"/>
          </a:p>
          <a:p>
            <a:pPr>
              <a:buFont typeface="Arial" charset="0"/>
              <a:buAutoNum type="arabicPeriod"/>
            </a:pPr>
            <a:r>
              <a:rPr lang="cs-CZ" sz="1200" b="1" dirty="0"/>
              <a:t>Kalixtovy katakomby v </a:t>
            </a:r>
            <a:r>
              <a:rPr lang="cs-CZ" sz="1200" b="1" dirty="0" smtClean="0"/>
              <a:t>Římě: </a:t>
            </a:r>
            <a:r>
              <a:rPr lang="cs-CZ" sz="1200" dirty="0" smtClean="0"/>
              <a:t>GERARD, M. http://cs.wikipedia.org [online]. [cit. 28.1.2013]. Dostupný pod licencí Creative Commons na WWW: </a:t>
            </a:r>
            <a:r>
              <a:rPr lang="cs-CZ" sz="1200" dirty="0" smtClean="0">
                <a:hlinkClick r:id="rId6"/>
              </a:rPr>
              <a:t>http://cs.wikipedia.org/wiki/Soubor:Catacombe.jpg</a:t>
            </a:r>
            <a:endParaRPr lang="cs-CZ" sz="1200" dirty="0" smtClean="0"/>
          </a:p>
          <a:p>
            <a:pPr>
              <a:buFont typeface="Arial" charset="0"/>
              <a:buAutoNum type="arabicPeriod"/>
            </a:pPr>
            <a:r>
              <a:rPr lang="cs-CZ" sz="1200" b="1" dirty="0"/>
              <a:t>Dura </a:t>
            </a:r>
            <a:r>
              <a:rPr lang="cs-CZ" sz="1200" b="1" dirty="0" smtClean="0"/>
              <a:t>Európos: </a:t>
            </a:r>
            <a:r>
              <a:rPr lang="cs-CZ" sz="1200" dirty="0" smtClean="0"/>
              <a:t>HERETIQ. http://cs.wikipedia.org [online]. [cit. 28.1.2013]. Dostupný pod licencí Creative Commons na WWW: </a:t>
            </a:r>
            <a:r>
              <a:rPr lang="cs-CZ" sz="1200" dirty="0" smtClean="0">
                <a:hlinkClick r:id="rId7"/>
              </a:rPr>
              <a:t>http://cs.wikipedia.org/wiki/Soubor:DuraEuropos-Church.jpg</a:t>
            </a:r>
            <a:endParaRPr lang="cs-CZ" sz="1200" dirty="0" smtClean="0"/>
          </a:p>
          <a:p>
            <a:pPr>
              <a:buFont typeface="Arial" charset="0"/>
              <a:buAutoNum type="arabicPeriod"/>
            </a:pPr>
            <a:r>
              <a:rPr lang="cs-CZ" sz="1200" b="1" dirty="0"/>
              <a:t>Interiér domu Dura </a:t>
            </a:r>
            <a:r>
              <a:rPr lang="cs-CZ" sz="1200" b="1" dirty="0" smtClean="0"/>
              <a:t>Európos: </a:t>
            </a:r>
            <a:r>
              <a:rPr lang="cs-CZ" sz="1200" dirty="0" smtClean="0"/>
              <a:t>AUTOR NEUVEDEN. http://commons.wikimedia.org [online]. [cit. 28.1.2013]. Dostupný pod licencí public domain na WWW: </a:t>
            </a:r>
            <a:r>
              <a:rPr lang="cs-CZ" sz="1200" dirty="0" smtClean="0">
                <a:hlinkClick r:id="rId8"/>
              </a:rPr>
              <a:t>http://commons.wikimedia.org/wiki/File:Dura_Europos_baptistry_overview.jpg</a:t>
            </a:r>
            <a:endParaRPr lang="cs-CZ" sz="1200" dirty="0" smtClean="0"/>
          </a:p>
          <a:p>
            <a:pPr>
              <a:buFont typeface="Arial" charset="0"/>
              <a:buAutoNum type="arabicPeriod"/>
            </a:pPr>
            <a:r>
              <a:rPr lang="pt-BR" sz="1200" b="1" dirty="0"/>
              <a:t>Rekonstrukce baptisteria v Dura </a:t>
            </a:r>
            <a:r>
              <a:rPr lang="pt-BR" sz="1200" b="1" dirty="0" smtClean="0"/>
              <a:t>Európos</a:t>
            </a:r>
            <a:r>
              <a:rPr lang="cs-CZ" sz="1200" b="1" dirty="0" smtClean="0"/>
              <a:t>: </a:t>
            </a:r>
            <a:r>
              <a:rPr lang="cs-CZ" sz="1200" dirty="0" smtClean="0"/>
              <a:t>ARSYAS. http://commons.wikimedia.org [online]. [cit. 28.1.2013]. Dostupný pod licencí Creative Commons na WWW: </a:t>
            </a:r>
            <a:r>
              <a:rPr lang="cs-CZ" sz="1200" dirty="0" smtClean="0">
                <a:hlinkClick r:id="rId9"/>
              </a:rPr>
              <a:t>http://commons.wikimedia.org/wiki/File:Dura_Europos_domus_ecclesiae_isometric_view.svg</a:t>
            </a:r>
            <a:endParaRPr lang="cs-CZ" sz="1200" dirty="0" smtClean="0"/>
          </a:p>
          <a:p>
            <a:pPr>
              <a:buFont typeface="+mj-lt"/>
              <a:buAutoNum type="arabicPeriod"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5045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ctrTitle"/>
          </p:nvPr>
        </p:nvSpPr>
        <p:spPr>
          <a:xfrm>
            <a:off x="1143000" y="2913608"/>
            <a:ext cx="6858000" cy="2387600"/>
          </a:xfrm>
        </p:spPr>
        <p:txBody>
          <a:bodyPr/>
          <a:lstStyle/>
          <a:p>
            <a:pPr eaLnBrk="1" hangingPunct="1">
              <a:buNone/>
            </a:pPr>
            <a:r>
              <a:rPr lang="cs-CZ" sz="4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materiál je určen k interaktivní výuce.</a:t>
            </a:r>
          </a:p>
        </p:txBody>
      </p:sp>
    </p:spTree>
    <p:extLst>
      <p:ext uri="{BB962C8B-B14F-4D97-AF65-F5344CB8AC3E}">
        <p14:creationId xmlns:p14="http://schemas.microsoft.com/office/powerpoint/2010/main" val="13978178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ady Office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</TotalTime>
  <Words>1420</Words>
  <Application>Microsoft Office PowerPoint</Application>
  <PresentationFormat>On-screen Show (4:3)</PresentationFormat>
  <Paragraphs>129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Calibri</vt:lpstr>
      <vt:lpstr>Wingdings</vt:lpstr>
      <vt:lpstr>1_Motiv sady Office</vt:lpstr>
      <vt:lpstr>Motiv sady Office</vt:lpstr>
      <vt:lpstr>PowerPoint Presentation</vt:lpstr>
      <vt:lpstr>ANOTACE</vt:lpstr>
      <vt:lpstr>PowerPoint Presentation</vt:lpstr>
      <vt:lpstr>KŘESŤANSKÁ ANTIKA</vt:lpstr>
      <vt:lpstr>Úvod</vt:lpstr>
      <vt:lpstr>KŘESŤANSTVÍ</vt:lpstr>
      <vt:lpstr>Časová periodizace</vt:lpstr>
      <vt:lpstr>ARCHITEKTURA</vt:lpstr>
      <vt:lpstr>I. období</vt:lpstr>
      <vt:lpstr>PowerPoint Presentation</vt:lpstr>
      <vt:lpstr>Kalixtovy katakomby v Římě</vt:lpstr>
      <vt:lpstr> Dura Európos</vt:lpstr>
      <vt:lpstr>Interiér domu Dura Európos</vt:lpstr>
      <vt:lpstr>KONEC</vt:lpstr>
      <vt:lpstr>INTERAKTIVNÍ ČÁST</vt:lpstr>
      <vt:lpstr>Interaktivní úkoly pro žáky:</vt:lpstr>
      <vt:lpstr>Řešení:</vt:lpstr>
      <vt:lpstr>Citace:</vt:lpstr>
      <vt:lpstr>Tento materiál je určen k interaktivní výuce.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KŘESŤANSKÁ ANTIKA</dc:title>
  <dc:creator>mjcv</dc:creator>
  <cp:lastModifiedBy>Marcela Jelínková</cp:lastModifiedBy>
  <cp:revision>84</cp:revision>
  <dcterms:modified xsi:type="dcterms:W3CDTF">2013-05-23T12:53:36Z</dcterms:modified>
</cp:coreProperties>
</file>