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Lst>
  <p:notesMasterIdLst>
    <p:notesMasterId r:id="rId36"/>
  </p:notesMasterIdLst>
  <p:sldIdLst>
    <p:sldId id="319" r:id="rId4"/>
    <p:sldId id="320" r:id="rId5"/>
    <p:sldId id="335" r:id="rId6"/>
    <p:sldId id="257" r:id="rId7"/>
    <p:sldId id="330" r:id="rId8"/>
    <p:sldId id="266" r:id="rId9"/>
    <p:sldId id="294" r:id="rId10"/>
    <p:sldId id="293" r:id="rId11"/>
    <p:sldId id="271" r:id="rId12"/>
    <p:sldId id="273" r:id="rId13"/>
    <p:sldId id="277" r:id="rId14"/>
    <p:sldId id="299" r:id="rId15"/>
    <p:sldId id="301" r:id="rId16"/>
    <p:sldId id="303" r:id="rId17"/>
    <p:sldId id="304" r:id="rId18"/>
    <p:sldId id="296" r:id="rId19"/>
    <p:sldId id="305" r:id="rId20"/>
    <p:sldId id="331" r:id="rId21"/>
    <p:sldId id="311" r:id="rId22"/>
    <p:sldId id="312" r:id="rId23"/>
    <p:sldId id="313" r:id="rId24"/>
    <p:sldId id="314" r:id="rId25"/>
    <p:sldId id="315" r:id="rId26"/>
    <p:sldId id="292" r:id="rId27"/>
    <p:sldId id="300" r:id="rId28"/>
    <p:sldId id="329" r:id="rId29"/>
    <p:sldId id="323" r:id="rId30"/>
    <p:sldId id="324" r:id="rId31"/>
    <p:sldId id="334" r:id="rId32"/>
    <p:sldId id="325" r:id="rId33"/>
    <p:sldId id="333" r:id="rId34"/>
    <p:sldId id="332" r:id="rId3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cela Jelínková" initials="MJ" lastIdx="0" clrIdx="0">
    <p:extLst>
      <p:ext uri="{19B8F6BF-5375-455C-9EA6-DF929625EA0E}">
        <p15:presenceInfo xmlns:p15="http://schemas.microsoft.com/office/powerpoint/2012/main" userId="11ef8979ac7bfe4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0" autoAdjust="0"/>
    <p:restoredTop sz="94660"/>
  </p:normalViewPr>
  <p:slideViewPr>
    <p:cSldViewPr>
      <p:cViewPr varScale="1">
        <p:scale>
          <a:sx n="84" d="100"/>
          <a:sy n="84" d="100"/>
        </p:scale>
        <p:origin x="1518"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59D6EC-174C-4CDC-8A59-06795A7C0199}" type="datetimeFigureOut">
              <a:rPr lang="cs-CZ" smtClean="0"/>
              <a:t>23. 5. 2013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3EAA39-FFB9-4B9A-A66E-106C69A4EBB7}" type="slidenum">
              <a:rPr lang="cs-CZ" smtClean="0"/>
              <a:t>‹#›</a:t>
            </a:fld>
            <a:endParaRPr lang="cs-CZ"/>
          </a:p>
        </p:txBody>
      </p:sp>
    </p:spTree>
    <p:extLst>
      <p:ext uri="{BB962C8B-B14F-4D97-AF65-F5344CB8AC3E}">
        <p14:creationId xmlns:p14="http://schemas.microsoft.com/office/powerpoint/2010/main" val="2165997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dirty="0" smtClean="0"/>
          </a:p>
        </p:txBody>
      </p:sp>
      <p:sp>
        <p:nvSpPr>
          <p:cNvPr id="7172"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Palatino Linotype" pitchFamily="18" charset="0"/>
              </a:defRPr>
            </a:lvl1pPr>
            <a:lvl2pPr marL="742950" indent="-285750">
              <a:defRPr>
                <a:solidFill>
                  <a:schemeClr val="tx1"/>
                </a:solidFill>
                <a:latin typeface="Palatino Linotype" pitchFamily="18" charset="0"/>
              </a:defRPr>
            </a:lvl2pPr>
            <a:lvl3pPr marL="1143000" indent="-228600">
              <a:defRPr>
                <a:solidFill>
                  <a:schemeClr val="tx1"/>
                </a:solidFill>
                <a:latin typeface="Palatino Linotype" pitchFamily="18" charset="0"/>
              </a:defRPr>
            </a:lvl3pPr>
            <a:lvl4pPr marL="1600200" indent="-228600">
              <a:defRPr>
                <a:solidFill>
                  <a:schemeClr val="tx1"/>
                </a:solidFill>
                <a:latin typeface="Palatino Linotype" pitchFamily="18" charset="0"/>
              </a:defRPr>
            </a:lvl4pPr>
            <a:lvl5pPr marL="2057400" indent="-228600">
              <a:defRPr>
                <a:solidFill>
                  <a:schemeClr val="tx1"/>
                </a:solidFill>
                <a:latin typeface="Palatino Linotype" pitchFamily="18" charset="0"/>
              </a:defRPr>
            </a:lvl5pPr>
            <a:lvl6pPr marL="2514600" indent="-228600" fontAlgn="base">
              <a:spcBef>
                <a:spcPct val="0"/>
              </a:spcBef>
              <a:spcAft>
                <a:spcPct val="0"/>
              </a:spcAft>
              <a:defRPr>
                <a:solidFill>
                  <a:schemeClr val="tx1"/>
                </a:solidFill>
                <a:latin typeface="Palatino Linotype" pitchFamily="18" charset="0"/>
              </a:defRPr>
            </a:lvl6pPr>
            <a:lvl7pPr marL="2971800" indent="-228600" fontAlgn="base">
              <a:spcBef>
                <a:spcPct val="0"/>
              </a:spcBef>
              <a:spcAft>
                <a:spcPct val="0"/>
              </a:spcAft>
              <a:defRPr>
                <a:solidFill>
                  <a:schemeClr val="tx1"/>
                </a:solidFill>
                <a:latin typeface="Palatino Linotype" pitchFamily="18" charset="0"/>
              </a:defRPr>
            </a:lvl7pPr>
            <a:lvl8pPr marL="3429000" indent="-228600" fontAlgn="base">
              <a:spcBef>
                <a:spcPct val="0"/>
              </a:spcBef>
              <a:spcAft>
                <a:spcPct val="0"/>
              </a:spcAft>
              <a:defRPr>
                <a:solidFill>
                  <a:schemeClr val="tx1"/>
                </a:solidFill>
                <a:latin typeface="Palatino Linotype" pitchFamily="18" charset="0"/>
              </a:defRPr>
            </a:lvl8pPr>
            <a:lvl9pPr marL="3886200" indent="-228600" fontAlgn="base">
              <a:spcBef>
                <a:spcPct val="0"/>
              </a:spcBef>
              <a:spcAft>
                <a:spcPct val="0"/>
              </a:spcAft>
              <a:defRPr>
                <a:solidFill>
                  <a:schemeClr val="tx1"/>
                </a:solidFill>
                <a:latin typeface="Palatino Linotype" pitchFamily="18" charset="0"/>
              </a:defRPr>
            </a:lvl9pPr>
          </a:lstStyle>
          <a:p>
            <a:pPr fontAlgn="base">
              <a:spcBef>
                <a:spcPct val="0"/>
              </a:spcBef>
              <a:spcAft>
                <a:spcPct val="0"/>
              </a:spcAft>
            </a:pPr>
            <a:fld id="{D00D93C1-466B-4209-ADB6-D4A15A32E196}" type="slidenum">
              <a:rPr lang="cs-CZ">
                <a:latin typeface="Calibri" pitchFamily="34" charset="0"/>
              </a:rPr>
              <a:pPr fontAlgn="base">
                <a:spcBef>
                  <a:spcPct val="0"/>
                </a:spcBef>
                <a:spcAft>
                  <a:spcPct val="0"/>
                </a:spcAft>
              </a:pPr>
              <a:t>1</a:t>
            </a:fld>
            <a:endParaRPr lang="cs-CZ" dirty="0">
              <a:latin typeface="Calibri" pitchFamily="34" charset="0"/>
            </a:endParaRPr>
          </a:p>
        </p:txBody>
      </p:sp>
    </p:spTree>
    <p:extLst>
      <p:ext uri="{BB962C8B-B14F-4D97-AF65-F5344CB8AC3E}">
        <p14:creationId xmlns:p14="http://schemas.microsoft.com/office/powerpoint/2010/main" val="2857026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noAutofit/>
          </a:bodyPr>
          <a:lstStyle>
            <a:lvl1pPr>
              <a:buFont typeface="Wingdings" pitchFamily="2" charset="2"/>
              <a:buChar char="v"/>
              <a:defRPr sz="4800" b="1">
                <a:solidFill>
                  <a:schemeClr val="accent3">
                    <a:lumMod val="50000"/>
                  </a:schemeClr>
                </a:solidFill>
              </a:defRPr>
            </a:lvl1pPr>
          </a:lstStyle>
          <a:p>
            <a:r>
              <a:rPr lang="cs-CZ" dirty="0" smtClean="0"/>
              <a:t>Klepnutím lze upravit styl předlohy nadpisů.</a:t>
            </a:r>
            <a:endParaRPr lang="cs-CZ" dirty="0"/>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Klepnutím lze upravit styl předlohy podnadpisů.</a:t>
            </a:r>
            <a:endParaRPr lang="cs-CZ" dirty="0"/>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4B68CAA-60B9-4ACE-A18A-24E7E05753E4}" type="slidenum">
              <a:rPr lang="cs-CZ"/>
              <a:pPr/>
              <a:t>‹#›</a:t>
            </a:fld>
            <a:endParaRPr lang="cs-CZ"/>
          </a:p>
        </p:txBody>
      </p:sp>
    </p:spTree>
    <p:extLst>
      <p:ext uri="{BB962C8B-B14F-4D97-AF65-F5344CB8AC3E}">
        <p14:creationId xmlns:p14="http://schemas.microsoft.com/office/powerpoint/2010/main" val="2564339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a:buFont typeface="Wingdings" pitchFamily="2" charset="2"/>
              <a:buChar char="v"/>
              <a:defRPr/>
            </a:lvl1pPr>
            <a:lvl2pPr>
              <a:buFont typeface="Wingdings" pitchFamily="2" charset="2"/>
              <a:buChar char="v"/>
              <a:defRPr/>
            </a:lvl2pPr>
            <a:lvl3pPr>
              <a:buFont typeface="Wingdings" pitchFamily="2" charset="2"/>
              <a:buChar char="v"/>
              <a:defRPr/>
            </a:lvl3pPr>
            <a:lvl4pPr>
              <a:buFont typeface="Wingdings" pitchFamily="2" charset="2"/>
              <a:buChar char="v"/>
              <a:defRPr/>
            </a:lvl4pPr>
            <a:lvl5pPr>
              <a:buFont typeface="Wingdings" pitchFamily="2" charset="2"/>
              <a:buChar char="v"/>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78C295D-3F05-4A64-9C41-A9934188D0E3}" type="slidenum">
              <a:rPr lang="cs-CZ"/>
              <a:pPr/>
              <a:t>‹#›</a:t>
            </a:fld>
            <a:endParaRPr lang="cs-CZ"/>
          </a:p>
        </p:txBody>
      </p:sp>
    </p:spTree>
    <p:extLst>
      <p:ext uri="{BB962C8B-B14F-4D97-AF65-F5344CB8AC3E}">
        <p14:creationId xmlns:p14="http://schemas.microsoft.com/office/powerpoint/2010/main" val="87611299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68E3801C-45BA-44F4-96D1-78473B9D6175}" type="slidenum">
              <a:rPr lang="cs-CZ"/>
              <a:pPr/>
              <a:t>‹#›</a:t>
            </a:fld>
            <a:endParaRPr lang="cs-CZ"/>
          </a:p>
        </p:txBody>
      </p:sp>
    </p:spTree>
    <p:extLst>
      <p:ext uri="{BB962C8B-B14F-4D97-AF65-F5344CB8AC3E}">
        <p14:creationId xmlns:p14="http://schemas.microsoft.com/office/powerpoint/2010/main" val="4260425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buFont typeface="Wingdings" pitchFamily="2" charset="2"/>
              <a:buChar char="v"/>
              <a:defRPr sz="2800"/>
            </a:lvl1pPr>
            <a:lvl2pPr>
              <a:buFont typeface="Wingdings" pitchFamily="2" charset="2"/>
              <a:buChar char="v"/>
              <a:defRPr sz="2400"/>
            </a:lvl2pPr>
            <a:lvl3pPr>
              <a:buFont typeface="Wingdings" pitchFamily="2" charset="2"/>
              <a:buChar char="v"/>
              <a:defRPr sz="2000"/>
            </a:lvl3pPr>
            <a:lvl4pPr>
              <a:buFont typeface="Wingdings" pitchFamily="2" charset="2"/>
              <a:buChar char="v"/>
              <a:defRPr sz="1800"/>
            </a:lvl4pPr>
            <a:lvl5pPr>
              <a:buFont typeface="Wingdings" pitchFamily="2" charset="2"/>
              <a:buChar char="v"/>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obsah 3"/>
          <p:cNvSpPr>
            <a:spLocks noGrp="1"/>
          </p:cNvSpPr>
          <p:nvPr>
            <p:ph sz="half" idx="2"/>
          </p:nvPr>
        </p:nvSpPr>
        <p:spPr>
          <a:xfrm>
            <a:off x="4648200" y="1600200"/>
            <a:ext cx="4038600" cy="4525963"/>
          </a:xfrm>
        </p:spPr>
        <p:txBody>
          <a:bodyPr/>
          <a:lstStyle>
            <a:lvl1pPr>
              <a:buFont typeface="Wingdings" pitchFamily="2" charset="2"/>
              <a:buChar char="v"/>
              <a:defRPr sz="2800"/>
            </a:lvl1pPr>
            <a:lvl2pPr>
              <a:buFont typeface="Wingdings" pitchFamily="2" charset="2"/>
              <a:buChar char="v"/>
              <a:defRPr sz="2400"/>
            </a:lvl2pPr>
            <a:lvl3pPr>
              <a:buFont typeface="Wingdings" pitchFamily="2" charset="2"/>
              <a:buChar char="v"/>
              <a:defRPr sz="2000"/>
            </a:lvl3pPr>
            <a:lvl4pPr>
              <a:buFont typeface="Wingdings" pitchFamily="2" charset="2"/>
              <a:buChar char="v"/>
              <a:defRPr sz="1800"/>
            </a:lvl4pPr>
            <a:lvl5pPr>
              <a:buFont typeface="Wingdings" pitchFamily="2" charset="2"/>
              <a:buChar char="v"/>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CF143BA8-4442-40BB-BCEB-E25026BA344A}" type="slidenum">
              <a:rPr lang="cs-CZ"/>
              <a:pPr/>
              <a:t>‹#›</a:t>
            </a:fld>
            <a:endParaRPr lang="cs-CZ"/>
          </a:p>
        </p:txBody>
      </p:sp>
    </p:spTree>
    <p:extLst>
      <p:ext uri="{BB962C8B-B14F-4D97-AF65-F5344CB8AC3E}">
        <p14:creationId xmlns:p14="http://schemas.microsoft.com/office/powerpoint/2010/main" val="270441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obrázky">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531812" y="457200"/>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Klepnutím lze upravit styly předlohy textu.</a:t>
            </a:r>
          </a:p>
        </p:txBody>
      </p:sp>
      <p:sp>
        <p:nvSpPr>
          <p:cNvPr id="5" name="Zástupný symbol pro text 4"/>
          <p:cNvSpPr>
            <a:spLocks noGrp="1"/>
          </p:cNvSpPr>
          <p:nvPr>
            <p:ph type="body" sz="quarter" idx="3"/>
          </p:nvPr>
        </p:nvSpPr>
        <p:spPr>
          <a:xfrm>
            <a:off x="4873625" y="503238"/>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Klepnutím lze upravit styly předlohy textu.</a:t>
            </a:r>
          </a:p>
        </p:txBody>
      </p:sp>
      <p:sp>
        <p:nvSpPr>
          <p:cNvPr id="7"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8"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9" name="Zástupný symbol pro číslo snímku 5"/>
          <p:cNvSpPr>
            <a:spLocks noGrp="1"/>
          </p:cNvSpPr>
          <p:nvPr>
            <p:ph type="sldNum" sz="quarter" idx="12"/>
          </p:nvPr>
        </p:nvSpPr>
        <p:spPr/>
        <p:txBody>
          <a:bodyPr/>
          <a:lstStyle>
            <a:lvl1pPr>
              <a:defRPr/>
            </a:lvl1pPr>
          </a:lstStyle>
          <a:p>
            <a:fld id="{5EA667F1-260B-4ED3-B14E-8BC3FB7E4558}" type="slidenum">
              <a:rPr lang="cs-CZ"/>
              <a:pPr/>
              <a:t>‹#›</a:t>
            </a:fld>
            <a:endParaRPr lang="cs-CZ"/>
          </a:p>
        </p:txBody>
      </p:sp>
    </p:spTree>
    <p:extLst>
      <p:ext uri="{BB962C8B-B14F-4D97-AF65-F5344CB8AC3E}">
        <p14:creationId xmlns:p14="http://schemas.microsoft.com/office/powerpoint/2010/main" val="59447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showMasterPhAnim="0"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effectLst>
                  <a:outerShdw blurRad="38100" dist="38100" dir="2700000" algn="tl">
                    <a:srgbClr val="000000">
                      <a:alpha val="43137"/>
                    </a:srgbClr>
                  </a:outerShdw>
                </a:effectLst>
              </a:defRPr>
            </a:lvl1pPr>
          </a:lstStyle>
          <a:p>
            <a:r>
              <a:rPr lang="cs-CZ" dirty="0" smtClean="0"/>
              <a:t>Klepnutím lze upravit styl předlohy nadpisů.</a:t>
            </a:r>
            <a:endParaRPr lang="cs-CZ" dirty="0"/>
          </a:p>
        </p:txBody>
      </p:sp>
      <p:sp>
        <p:nvSpPr>
          <p:cNvPr id="3"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fld id="{5285DEDD-9FEB-433E-A878-51F6CECAC40A}" type="slidenum">
              <a:rPr lang="cs-CZ"/>
              <a:pPr/>
              <a:t>‹#›</a:t>
            </a:fld>
            <a:endParaRPr lang="cs-CZ"/>
          </a:p>
        </p:txBody>
      </p:sp>
    </p:spTree>
    <p:extLst>
      <p:ext uri="{BB962C8B-B14F-4D97-AF65-F5344CB8AC3E}">
        <p14:creationId xmlns:p14="http://schemas.microsoft.com/office/powerpoint/2010/main" val="3280562992"/>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fld id="{D3EAE7AA-B7CA-4198-A99C-FEAF4C21835D}" type="slidenum">
              <a:rPr lang="cs-CZ"/>
              <a:pPr/>
              <a:t>‹#›</a:t>
            </a:fld>
            <a:endParaRPr lang="cs-CZ"/>
          </a:p>
        </p:txBody>
      </p:sp>
    </p:spTree>
    <p:extLst>
      <p:ext uri="{BB962C8B-B14F-4D97-AF65-F5344CB8AC3E}">
        <p14:creationId xmlns:p14="http://schemas.microsoft.com/office/powerpoint/2010/main" val="594775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E4B043E4-8665-494F-8DE1-6FFB58DC5893}" type="slidenum">
              <a:rPr lang="cs-CZ"/>
              <a:pPr/>
              <a:t>‹#›</a:t>
            </a:fld>
            <a:endParaRPr lang="cs-CZ"/>
          </a:p>
        </p:txBody>
      </p:sp>
    </p:spTree>
    <p:extLst>
      <p:ext uri="{BB962C8B-B14F-4D97-AF65-F5344CB8AC3E}">
        <p14:creationId xmlns:p14="http://schemas.microsoft.com/office/powerpoint/2010/main" val="420567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A366710B-6A25-41D0-9874-7C184929C3AA}" type="slidenum">
              <a:rPr lang="cs-CZ"/>
              <a:pPr/>
              <a:t>‹#›</a:t>
            </a:fld>
            <a:endParaRPr lang="cs-CZ"/>
          </a:p>
        </p:txBody>
      </p:sp>
    </p:spTree>
    <p:extLst>
      <p:ext uri="{BB962C8B-B14F-4D97-AF65-F5344CB8AC3E}">
        <p14:creationId xmlns:p14="http://schemas.microsoft.com/office/powerpoint/2010/main" val="3609234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81F1E78D-4F0E-419F-8A11-BF38B90DB6F0}" type="slidenum">
              <a:rPr lang="cs-CZ"/>
              <a:pPr/>
              <a:t>‹#›</a:t>
            </a:fld>
            <a:endParaRPr lang="cs-CZ"/>
          </a:p>
        </p:txBody>
      </p:sp>
    </p:spTree>
    <p:extLst>
      <p:ext uri="{BB962C8B-B14F-4D97-AF65-F5344CB8AC3E}">
        <p14:creationId xmlns:p14="http://schemas.microsoft.com/office/powerpoint/2010/main" val="2550229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90698EBF-DB21-4D46-A27A-4ACA18D418B7}" type="slidenum">
              <a:rPr lang="cs-CZ"/>
              <a:pPr/>
              <a:t>‹#›</a:t>
            </a:fld>
            <a:endParaRPr lang="cs-CZ"/>
          </a:p>
        </p:txBody>
      </p:sp>
    </p:spTree>
    <p:extLst>
      <p:ext uri="{BB962C8B-B14F-4D97-AF65-F5344CB8AC3E}">
        <p14:creationId xmlns:p14="http://schemas.microsoft.com/office/powerpoint/2010/main" val="3205930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AMS">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024453" y="2096644"/>
            <a:ext cx="7174523" cy="2387600"/>
          </a:xfrm>
        </p:spPr>
        <p:txBody>
          <a:bodyPr anchor="ctr">
            <a:noAutofit/>
          </a:bodyPr>
          <a:lstStyle>
            <a:lvl1pPr algn="ctr">
              <a:defRPr sz="6000" b="1">
                <a:ln w="0" cmpd="sng">
                  <a:solidFill>
                    <a:srgbClr val="C00000"/>
                  </a:solidFill>
                </a:ln>
                <a:solidFill>
                  <a:schemeClr val="accent6">
                    <a:lumMod val="50000"/>
                  </a:schemeClr>
                </a:solidFill>
                <a:effectLst>
                  <a:outerShdw blurRad="60007" dist="200025" dir="15000000" sy="30000" kx="-1800000" algn="bl" rotWithShape="0">
                    <a:prstClr val="black">
                      <a:alpha val="32000"/>
                    </a:prstClr>
                  </a:outerShdw>
                </a:effectLst>
                <a:latin typeface="Arial Black" panose="020B0A04020102020204" pitchFamily="34" charset="0"/>
              </a:defRPr>
            </a:lvl1pPr>
          </a:lstStyle>
          <a:p>
            <a:r>
              <a:rPr lang="cs-CZ" dirty="0" smtClean="0"/>
              <a:t>ARCHITEKTURA</a:t>
            </a:r>
            <a:endParaRPr lang="cs-CZ" dirty="0"/>
          </a:p>
        </p:txBody>
      </p:sp>
      <p:sp>
        <p:nvSpPr>
          <p:cNvPr id="4" name="Date Placeholder 3"/>
          <p:cNvSpPr>
            <a:spLocks noGrp="1"/>
          </p:cNvSpPr>
          <p:nvPr>
            <p:ph type="dt" sz="half" idx="10"/>
          </p:nvPr>
        </p:nvSpPr>
        <p:spPr/>
        <p:txBody>
          <a:bodyPr/>
          <a:lstStyle/>
          <a:p>
            <a:fld id="{D017D23B-DC65-490E-8E0F-66D5662F43FB}" type="datetimeFigureOut">
              <a:rPr lang="cs-CZ" smtClean="0">
                <a:solidFill>
                  <a:prstClr val="black">
                    <a:tint val="75000"/>
                  </a:prstClr>
                </a:solidFill>
              </a:rPr>
              <a:pPr/>
              <a:t>23. 5. 2013</a:t>
            </a:fld>
            <a:endParaRPr lang="cs-CZ">
              <a:solidFill>
                <a:prstClr val="black">
                  <a:tint val="75000"/>
                </a:prstClr>
              </a:solidFill>
            </a:endParaRPr>
          </a:p>
        </p:txBody>
      </p:sp>
      <p:sp>
        <p:nvSpPr>
          <p:cNvPr id="5" name="Footer Placeholder 4"/>
          <p:cNvSpPr>
            <a:spLocks noGrp="1"/>
          </p:cNvSpPr>
          <p:nvPr>
            <p:ph type="ftr" sz="quarter" idx="11"/>
          </p:nvPr>
        </p:nvSpPr>
        <p:spPr/>
        <p:txBody>
          <a:bodyPr/>
          <a:lstStyle/>
          <a:p>
            <a:endParaRPr lang="cs-CZ">
              <a:solidFill>
                <a:prstClr val="black">
                  <a:tint val="75000"/>
                </a:prstClr>
              </a:solidFill>
            </a:endParaRPr>
          </a:p>
        </p:txBody>
      </p:sp>
      <p:sp>
        <p:nvSpPr>
          <p:cNvPr id="6" name="Slide Number Placeholder 5"/>
          <p:cNvSpPr>
            <a:spLocks noGrp="1"/>
          </p:cNvSpPr>
          <p:nvPr>
            <p:ph type="sldNum" sz="quarter" idx="12"/>
          </p:nvPr>
        </p:nvSpPr>
        <p:spPr/>
        <p:txBody>
          <a:bodyPr/>
          <a:lstStyle/>
          <a:p>
            <a:fld id="{900B69C2-6E5D-41D3-AAB0-5F6D8C2F1FF6}"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04246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1000" fill="hold"/>
                                        <p:tgtEl>
                                          <p:spTgt spid="2"/>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noAutofit/>
          </a:bodyPr>
          <a:lstStyle>
            <a:lvl1pPr>
              <a:buFont typeface="Wingdings" pitchFamily="2" charset="2"/>
              <a:buChar char="v"/>
              <a:defRPr sz="4800" b="1">
                <a:solidFill>
                  <a:schemeClr val="accent3">
                    <a:lumMod val="50000"/>
                  </a:schemeClr>
                </a:solidFill>
              </a:defRPr>
            </a:lvl1pPr>
          </a:lstStyle>
          <a:p>
            <a:r>
              <a:rPr lang="cs-CZ" dirty="0" smtClean="0"/>
              <a:t>Klepnutím lze upravit styl předlohy nadpisů.</a:t>
            </a:r>
            <a:endParaRPr lang="cs-CZ" dirty="0"/>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Klepnutím lze upravit styl předlohy podnadpisů.</a:t>
            </a:r>
            <a:endParaRPr lang="cs-CZ" dirty="0"/>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4B68CAA-60B9-4ACE-A18A-24E7E05753E4}" type="slidenum">
              <a:rPr lang="cs-CZ"/>
              <a:pPr/>
              <a:t>‹#›</a:t>
            </a:fld>
            <a:endParaRPr lang="cs-CZ"/>
          </a:p>
        </p:txBody>
      </p:sp>
    </p:spTree>
    <p:extLst>
      <p:ext uri="{BB962C8B-B14F-4D97-AF65-F5344CB8AC3E}">
        <p14:creationId xmlns:p14="http://schemas.microsoft.com/office/powerpoint/2010/main" val="3418557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a:buFont typeface="Wingdings" pitchFamily="2" charset="2"/>
              <a:buChar char="v"/>
              <a:defRPr/>
            </a:lvl1pPr>
            <a:lvl2pPr>
              <a:buFont typeface="Wingdings" pitchFamily="2" charset="2"/>
              <a:buChar char="v"/>
              <a:defRPr/>
            </a:lvl2pPr>
            <a:lvl3pPr>
              <a:buFont typeface="Wingdings" pitchFamily="2" charset="2"/>
              <a:buChar char="v"/>
              <a:defRPr/>
            </a:lvl3pPr>
            <a:lvl4pPr>
              <a:buFont typeface="Wingdings" pitchFamily="2" charset="2"/>
              <a:buChar char="v"/>
              <a:defRPr/>
            </a:lvl4pPr>
            <a:lvl5pPr>
              <a:buFont typeface="Wingdings" pitchFamily="2" charset="2"/>
              <a:buChar char="v"/>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378C295D-3F05-4A64-9C41-A9934188D0E3}" type="slidenum">
              <a:rPr lang="cs-CZ"/>
              <a:pPr/>
              <a:t>‹#›</a:t>
            </a:fld>
            <a:endParaRPr lang="cs-CZ"/>
          </a:p>
        </p:txBody>
      </p:sp>
    </p:spTree>
    <p:extLst>
      <p:ext uri="{BB962C8B-B14F-4D97-AF65-F5344CB8AC3E}">
        <p14:creationId xmlns:p14="http://schemas.microsoft.com/office/powerpoint/2010/main" val="824996149"/>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68E3801C-45BA-44F4-96D1-78473B9D6175}" type="slidenum">
              <a:rPr lang="cs-CZ"/>
              <a:pPr/>
              <a:t>‹#›</a:t>
            </a:fld>
            <a:endParaRPr lang="cs-CZ"/>
          </a:p>
        </p:txBody>
      </p:sp>
    </p:spTree>
    <p:extLst>
      <p:ext uri="{BB962C8B-B14F-4D97-AF65-F5344CB8AC3E}">
        <p14:creationId xmlns:p14="http://schemas.microsoft.com/office/powerpoint/2010/main" val="907251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buFont typeface="Wingdings" pitchFamily="2" charset="2"/>
              <a:buChar char="v"/>
              <a:defRPr sz="2800"/>
            </a:lvl1pPr>
            <a:lvl2pPr>
              <a:buFont typeface="Wingdings" pitchFamily="2" charset="2"/>
              <a:buChar char="v"/>
              <a:defRPr sz="2400"/>
            </a:lvl2pPr>
            <a:lvl3pPr>
              <a:buFont typeface="Wingdings" pitchFamily="2" charset="2"/>
              <a:buChar char="v"/>
              <a:defRPr sz="2000"/>
            </a:lvl3pPr>
            <a:lvl4pPr>
              <a:buFont typeface="Wingdings" pitchFamily="2" charset="2"/>
              <a:buChar char="v"/>
              <a:defRPr sz="1800"/>
            </a:lvl4pPr>
            <a:lvl5pPr>
              <a:buFont typeface="Wingdings" pitchFamily="2" charset="2"/>
              <a:buChar char="v"/>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obsah 3"/>
          <p:cNvSpPr>
            <a:spLocks noGrp="1"/>
          </p:cNvSpPr>
          <p:nvPr>
            <p:ph sz="half" idx="2"/>
          </p:nvPr>
        </p:nvSpPr>
        <p:spPr>
          <a:xfrm>
            <a:off x="4648200" y="1600200"/>
            <a:ext cx="4038600" cy="4525963"/>
          </a:xfrm>
        </p:spPr>
        <p:txBody>
          <a:bodyPr/>
          <a:lstStyle>
            <a:lvl1pPr>
              <a:buFont typeface="Wingdings" pitchFamily="2" charset="2"/>
              <a:buChar char="v"/>
              <a:defRPr sz="2800"/>
            </a:lvl1pPr>
            <a:lvl2pPr>
              <a:buFont typeface="Wingdings" pitchFamily="2" charset="2"/>
              <a:buChar char="v"/>
              <a:defRPr sz="2400"/>
            </a:lvl2pPr>
            <a:lvl3pPr>
              <a:buFont typeface="Wingdings" pitchFamily="2" charset="2"/>
              <a:buChar char="v"/>
              <a:defRPr sz="2000"/>
            </a:lvl3pPr>
            <a:lvl4pPr>
              <a:buFont typeface="Wingdings" pitchFamily="2" charset="2"/>
              <a:buChar char="v"/>
              <a:defRPr sz="1800"/>
            </a:lvl4pPr>
            <a:lvl5pPr>
              <a:buFont typeface="Wingdings" pitchFamily="2" charset="2"/>
              <a:buChar char="v"/>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CF143BA8-4442-40BB-BCEB-E25026BA344A}" type="slidenum">
              <a:rPr lang="cs-CZ"/>
              <a:pPr/>
              <a:t>‹#›</a:t>
            </a:fld>
            <a:endParaRPr lang="cs-CZ"/>
          </a:p>
        </p:txBody>
      </p:sp>
    </p:spTree>
    <p:extLst>
      <p:ext uri="{BB962C8B-B14F-4D97-AF65-F5344CB8AC3E}">
        <p14:creationId xmlns:p14="http://schemas.microsoft.com/office/powerpoint/2010/main" val="760181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 obrázky">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531812" y="457200"/>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Klepnutím lze upravit styly předlohy textu.</a:t>
            </a:r>
          </a:p>
        </p:txBody>
      </p:sp>
      <p:sp>
        <p:nvSpPr>
          <p:cNvPr id="5" name="Zástupný symbol pro text 4"/>
          <p:cNvSpPr>
            <a:spLocks noGrp="1"/>
          </p:cNvSpPr>
          <p:nvPr>
            <p:ph type="body" sz="quarter" idx="3"/>
          </p:nvPr>
        </p:nvSpPr>
        <p:spPr>
          <a:xfrm>
            <a:off x="4873625" y="503238"/>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Klepnutím lze upravit styly předlohy textu.</a:t>
            </a:r>
          </a:p>
        </p:txBody>
      </p:sp>
      <p:sp>
        <p:nvSpPr>
          <p:cNvPr id="7"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8"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9" name="Zástupný symbol pro číslo snímku 5"/>
          <p:cNvSpPr>
            <a:spLocks noGrp="1"/>
          </p:cNvSpPr>
          <p:nvPr>
            <p:ph type="sldNum" sz="quarter" idx="12"/>
          </p:nvPr>
        </p:nvSpPr>
        <p:spPr/>
        <p:txBody>
          <a:bodyPr/>
          <a:lstStyle>
            <a:lvl1pPr>
              <a:defRPr/>
            </a:lvl1pPr>
          </a:lstStyle>
          <a:p>
            <a:fld id="{5EA667F1-260B-4ED3-B14E-8BC3FB7E4558}" type="slidenum">
              <a:rPr lang="cs-CZ"/>
              <a:pPr/>
              <a:t>‹#›</a:t>
            </a:fld>
            <a:endParaRPr lang="cs-CZ"/>
          </a:p>
        </p:txBody>
      </p:sp>
    </p:spTree>
    <p:extLst>
      <p:ext uri="{BB962C8B-B14F-4D97-AF65-F5344CB8AC3E}">
        <p14:creationId xmlns:p14="http://schemas.microsoft.com/office/powerpoint/2010/main" val="6562769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fld id="{5285DEDD-9FEB-433E-A878-51F6CECAC40A}" type="slidenum">
              <a:rPr lang="cs-CZ"/>
              <a:pPr/>
              <a:t>‹#›</a:t>
            </a:fld>
            <a:endParaRPr lang="cs-CZ"/>
          </a:p>
        </p:txBody>
      </p:sp>
    </p:spTree>
    <p:extLst>
      <p:ext uri="{BB962C8B-B14F-4D97-AF65-F5344CB8AC3E}">
        <p14:creationId xmlns:p14="http://schemas.microsoft.com/office/powerpoint/2010/main" val="3172798240"/>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fld id="{D3EAE7AA-B7CA-4198-A99C-FEAF4C21835D}" type="slidenum">
              <a:rPr lang="cs-CZ"/>
              <a:pPr/>
              <a:t>‹#›</a:t>
            </a:fld>
            <a:endParaRPr lang="cs-CZ"/>
          </a:p>
        </p:txBody>
      </p:sp>
    </p:spTree>
    <p:extLst>
      <p:ext uri="{BB962C8B-B14F-4D97-AF65-F5344CB8AC3E}">
        <p14:creationId xmlns:p14="http://schemas.microsoft.com/office/powerpoint/2010/main" val="12919690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E4B043E4-8665-494F-8DE1-6FFB58DC5893}" type="slidenum">
              <a:rPr lang="cs-CZ"/>
              <a:pPr/>
              <a:t>‹#›</a:t>
            </a:fld>
            <a:endParaRPr lang="cs-CZ"/>
          </a:p>
        </p:txBody>
      </p:sp>
    </p:spTree>
    <p:extLst>
      <p:ext uri="{BB962C8B-B14F-4D97-AF65-F5344CB8AC3E}">
        <p14:creationId xmlns:p14="http://schemas.microsoft.com/office/powerpoint/2010/main" val="22937461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fld id="{A366710B-6A25-41D0-9874-7C184929C3AA}" type="slidenum">
              <a:rPr lang="cs-CZ"/>
              <a:pPr/>
              <a:t>‹#›</a:t>
            </a:fld>
            <a:endParaRPr lang="cs-CZ"/>
          </a:p>
        </p:txBody>
      </p:sp>
    </p:spTree>
    <p:extLst>
      <p:ext uri="{BB962C8B-B14F-4D97-AF65-F5344CB8AC3E}">
        <p14:creationId xmlns:p14="http://schemas.microsoft.com/office/powerpoint/2010/main" val="27415406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81F1E78D-4F0E-419F-8A11-BF38B90DB6F0}" type="slidenum">
              <a:rPr lang="cs-CZ"/>
              <a:pPr/>
              <a:t>‹#›</a:t>
            </a:fld>
            <a:endParaRPr lang="cs-CZ"/>
          </a:p>
        </p:txBody>
      </p:sp>
    </p:spTree>
    <p:extLst>
      <p:ext uri="{BB962C8B-B14F-4D97-AF65-F5344CB8AC3E}">
        <p14:creationId xmlns:p14="http://schemas.microsoft.com/office/powerpoint/2010/main" val="30813911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90698EBF-DB21-4D46-A27A-4ACA18D418B7}" type="slidenum">
              <a:rPr lang="cs-CZ"/>
              <a:pPr/>
              <a:t>‹#›</a:t>
            </a:fld>
            <a:endParaRPr lang="cs-CZ"/>
          </a:p>
        </p:txBody>
      </p:sp>
    </p:spTree>
    <p:extLst>
      <p:ext uri="{BB962C8B-B14F-4D97-AF65-F5344CB8AC3E}">
        <p14:creationId xmlns:p14="http://schemas.microsoft.com/office/powerpoint/2010/main" val="11799918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noAutofit/>
          </a:bodyPr>
          <a:lstStyle>
            <a:lvl1pPr>
              <a:buFont typeface="Wingdings" pitchFamily="2" charset="2"/>
              <a:buChar char="v"/>
              <a:defRPr sz="4800" b="1">
                <a:solidFill>
                  <a:schemeClr val="accent3">
                    <a:lumMod val="50000"/>
                  </a:schemeClr>
                </a:solidFill>
              </a:defRPr>
            </a:lvl1pPr>
          </a:lstStyle>
          <a:p>
            <a:r>
              <a:rPr lang="cs-CZ" dirty="0" smtClean="0"/>
              <a:t>Klepnutím lze upravit styl předlohy nadpisů.</a:t>
            </a:r>
            <a:endParaRPr lang="cs-CZ" dirty="0"/>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Klepnutím lze upravit styl předlohy podnadpisů.</a:t>
            </a:r>
            <a:endParaRPr lang="cs-CZ" dirty="0"/>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88127C67-6355-4768-91C2-004DB729E26F}" type="slidenum">
              <a:rPr lang="cs-CZ"/>
              <a:pPr>
                <a:defRPr/>
              </a:pPr>
              <a:t>‹#›</a:t>
            </a:fld>
            <a:endParaRPr lang="cs-CZ"/>
          </a:p>
        </p:txBody>
      </p:sp>
    </p:spTree>
    <p:extLst>
      <p:ext uri="{BB962C8B-B14F-4D97-AF65-F5344CB8AC3E}">
        <p14:creationId xmlns:p14="http://schemas.microsoft.com/office/powerpoint/2010/main" val="26265336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showMasterPhAnim="0" preserve="1" userDrawn="1">
  <p:cSld name="1_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noAutofit/>
          </a:bodyPr>
          <a:lstStyle>
            <a:lvl1pPr>
              <a:buFont typeface="Wingdings" pitchFamily="2" charset="2"/>
              <a:buNone/>
              <a:defRPr sz="4800" b="1">
                <a:solidFill>
                  <a:srgbClr val="7030A0"/>
                </a:solidFill>
                <a:effectLst>
                  <a:outerShdw blurRad="38100" dist="38100" dir="2700000" algn="tl">
                    <a:srgbClr val="000000">
                      <a:alpha val="43137"/>
                    </a:srgbClr>
                  </a:outerShdw>
                </a:effectLst>
              </a:defRPr>
            </a:lvl1pPr>
          </a:lstStyle>
          <a:p>
            <a:r>
              <a:rPr lang="cs-CZ" dirty="0" smtClean="0"/>
              <a:t>Kliknutím lze upravit styl.</a:t>
            </a:r>
            <a:endParaRPr lang="cs-CZ" dirty="0"/>
          </a:p>
        </p:txBody>
      </p:sp>
      <p:sp>
        <p:nvSpPr>
          <p:cNvPr id="3"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pPr>
              <a:defRPr/>
            </a:pPr>
            <a:fld id="{1F8B2726-BEF8-4814-A4BC-A5951BAC8BA9}" type="slidenum">
              <a:rPr lang="cs-CZ"/>
              <a:pPr>
                <a:defRPr/>
              </a:pPr>
              <a:t>‹#›</a:t>
            </a:fld>
            <a:endParaRPr lang="cs-CZ"/>
          </a:p>
        </p:txBody>
      </p:sp>
    </p:spTree>
    <p:extLst>
      <p:ext uri="{BB962C8B-B14F-4D97-AF65-F5344CB8AC3E}">
        <p14:creationId xmlns:p14="http://schemas.microsoft.com/office/powerpoint/2010/main" val="2597299363"/>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showMasterPhAnim="0"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1">
                <a:solidFill>
                  <a:srgbClr val="7030A0"/>
                </a:solidFill>
                <a:effectLst/>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a:buFont typeface="Wingdings" pitchFamily="2" charset="2"/>
              <a:buChar char="v"/>
              <a:defRPr/>
            </a:lvl1pPr>
            <a:lvl2pPr>
              <a:buFont typeface="Wingdings" pitchFamily="2" charset="2"/>
              <a:buChar char="v"/>
              <a:defRPr/>
            </a:lvl2pPr>
            <a:lvl3pPr>
              <a:buFont typeface="Wingdings" pitchFamily="2" charset="2"/>
              <a:buChar char="v"/>
              <a:defRPr/>
            </a:lvl3pPr>
            <a:lvl4pPr>
              <a:buFont typeface="Wingdings" pitchFamily="2" charset="2"/>
              <a:buChar char="v"/>
              <a:defRPr/>
            </a:lvl4pPr>
            <a:lvl5pPr>
              <a:buFont typeface="Wingdings" pitchFamily="2" charset="2"/>
              <a:buChar char="v"/>
              <a:defRPr/>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C78D36CA-049A-4A30-A875-C2316BCB34B1}" type="slidenum">
              <a:rPr lang="cs-CZ"/>
              <a:pPr>
                <a:defRPr/>
              </a:pPr>
              <a:t>‹#›</a:t>
            </a:fld>
            <a:endParaRPr lang="cs-CZ"/>
          </a:p>
        </p:txBody>
      </p:sp>
    </p:spTree>
    <p:extLst>
      <p:ext uri="{BB962C8B-B14F-4D97-AF65-F5344CB8AC3E}">
        <p14:creationId xmlns:p14="http://schemas.microsoft.com/office/powerpoint/2010/main" val="2720287552"/>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3819C90C-5F2E-41FA-8CB0-2A54EFFDF02C}" type="slidenum">
              <a:rPr lang="cs-CZ"/>
              <a:pPr>
                <a:defRPr/>
              </a:pPr>
              <a:t>‹#›</a:t>
            </a:fld>
            <a:endParaRPr lang="cs-CZ"/>
          </a:p>
        </p:txBody>
      </p:sp>
    </p:spTree>
    <p:extLst>
      <p:ext uri="{BB962C8B-B14F-4D97-AF65-F5344CB8AC3E}">
        <p14:creationId xmlns:p14="http://schemas.microsoft.com/office/powerpoint/2010/main" val="34726408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buFont typeface="Wingdings" pitchFamily="2" charset="2"/>
              <a:buChar char="v"/>
              <a:defRPr sz="2800"/>
            </a:lvl1pPr>
            <a:lvl2pPr>
              <a:buFont typeface="Wingdings" pitchFamily="2" charset="2"/>
              <a:buChar char="v"/>
              <a:defRPr sz="2400"/>
            </a:lvl2pPr>
            <a:lvl3pPr>
              <a:buFont typeface="Wingdings" pitchFamily="2" charset="2"/>
              <a:buChar char="v"/>
              <a:defRPr sz="2000"/>
            </a:lvl3pPr>
            <a:lvl4pPr>
              <a:buFont typeface="Wingdings" pitchFamily="2" charset="2"/>
              <a:buChar char="v"/>
              <a:defRPr sz="1800"/>
            </a:lvl4pPr>
            <a:lvl5pPr>
              <a:buFont typeface="Wingdings" pitchFamily="2" charset="2"/>
              <a:buChar char="v"/>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obsah 3"/>
          <p:cNvSpPr>
            <a:spLocks noGrp="1"/>
          </p:cNvSpPr>
          <p:nvPr>
            <p:ph sz="half" idx="2"/>
          </p:nvPr>
        </p:nvSpPr>
        <p:spPr>
          <a:xfrm>
            <a:off x="4648200" y="1600200"/>
            <a:ext cx="4038600" cy="4525963"/>
          </a:xfrm>
        </p:spPr>
        <p:txBody>
          <a:bodyPr/>
          <a:lstStyle>
            <a:lvl1pPr>
              <a:buFont typeface="Wingdings" pitchFamily="2" charset="2"/>
              <a:buChar char="v"/>
              <a:defRPr sz="2800"/>
            </a:lvl1pPr>
            <a:lvl2pPr>
              <a:buFont typeface="Wingdings" pitchFamily="2" charset="2"/>
              <a:buChar char="v"/>
              <a:defRPr sz="2400"/>
            </a:lvl2pPr>
            <a:lvl3pPr>
              <a:buFont typeface="Wingdings" pitchFamily="2" charset="2"/>
              <a:buChar char="v"/>
              <a:defRPr sz="2000"/>
            </a:lvl3pPr>
            <a:lvl4pPr>
              <a:buFont typeface="Wingdings" pitchFamily="2" charset="2"/>
              <a:buChar char="v"/>
              <a:defRPr sz="1800"/>
            </a:lvl4pPr>
            <a:lvl5pPr>
              <a:buFont typeface="Wingdings" pitchFamily="2" charset="2"/>
              <a:buChar char="v"/>
              <a:defRPr sz="1800"/>
            </a:lvl5pPr>
            <a:lvl6pPr>
              <a:defRPr sz="1800"/>
            </a:lvl6pPr>
            <a:lvl7pPr>
              <a:defRPr sz="1800"/>
            </a:lvl7pPr>
            <a:lvl8pPr>
              <a:defRPr sz="1800"/>
            </a:lvl8pPr>
            <a:lvl9pPr>
              <a:defRPr sz="1800"/>
            </a:lvl9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A4C594F1-6748-4A27-B238-E892E2D46053}" type="slidenum">
              <a:rPr lang="cs-CZ"/>
              <a:pPr>
                <a:defRPr/>
              </a:pPr>
              <a:t>‹#›</a:t>
            </a:fld>
            <a:endParaRPr lang="cs-CZ"/>
          </a:p>
        </p:txBody>
      </p:sp>
    </p:spTree>
    <p:extLst>
      <p:ext uri="{BB962C8B-B14F-4D97-AF65-F5344CB8AC3E}">
        <p14:creationId xmlns:p14="http://schemas.microsoft.com/office/powerpoint/2010/main" val="27059581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obrázky">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531812" y="457200"/>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Klepnutím lze upravit styly předlohy textu.</a:t>
            </a:r>
          </a:p>
        </p:txBody>
      </p:sp>
      <p:sp>
        <p:nvSpPr>
          <p:cNvPr id="5" name="Zástupný symbol pro text 4"/>
          <p:cNvSpPr>
            <a:spLocks noGrp="1"/>
          </p:cNvSpPr>
          <p:nvPr>
            <p:ph type="body" sz="quarter" idx="3"/>
          </p:nvPr>
        </p:nvSpPr>
        <p:spPr>
          <a:xfrm>
            <a:off x="4873625" y="503238"/>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D604CB36-6C0F-4221-A4FD-8C8BB7750DAA}" type="slidenum">
              <a:rPr lang="cs-CZ"/>
              <a:pPr>
                <a:defRPr/>
              </a:pPr>
              <a:t>‹#›</a:t>
            </a:fld>
            <a:endParaRPr lang="cs-CZ"/>
          </a:p>
        </p:txBody>
      </p:sp>
    </p:spTree>
    <p:extLst>
      <p:ext uri="{BB962C8B-B14F-4D97-AF65-F5344CB8AC3E}">
        <p14:creationId xmlns:p14="http://schemas.microsoft.com/office/powerpoint/2010/main" val="16015434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showMasterPhAnim="0"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4"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5" name="Zástupný symbol pro číslo snímku 5"/>
          <p:cNvSpPr>
            <a:spLocks noGrp="1"/>
          </p:cNvSpPr>
          <p:nvPr>
            <p:ph type="sldNum" sz="quarter" idx="12"/>
          </p:nvPr>
        </p:nvSpPr>
        <p:spPr/>
        <p:txBody>
          <a:bodyPr/>
          <a:lstStyle>
            <a:lvl1pPr>
              <a:defRPr/>
            </a:lvl1pPr>
          </a:lstStyle>
          <a:p>
            <a:pPr>
              <a:defRPr/>
            </a:pPr>
            <a:fld id="{5CB024D4-04D0-4D04-A967-72F05253E0C4}" type="slidenum">
              <a:rPr lang="cs-CZ"/>
              <a:pPr>
                <a:defRPr/>
              </a:pPr>
              <a:t>‹#›</a:t>
            </a:fld>
            <a:endParaRPr lang="cs-CZ"/>
          </a:p>
        </p:txBody>
      </p:sp>
    </p:spTree>
    <p:extLst>
      <p:ext uri="{BB962C8B-B14F-4D97-AF65-F5344CB8AC3E}">
        <p14:creationId xmlns:p14="http://schemas.microsoft.com/office/powerpoint/2010/main" val="3313460190"/>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3"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4" name="Zástupný symbol pro číslo snímku 5"/>
          <p:cNvSpPr>
            <a:spLocks noGrp="1"/>
          </p:cNvSpPr>
          <p:nvPr>
            <p:ph type="sldNum" sz="quarter" idx="12"/>
          </p:nvPr>
        </p:nvSpPr>
        <p:spPr/>
        <p:txBody>
          <a:bodyPr/>
          <a:lstStyle>
            <a:lvl1pPr>
              <a:defRPr/>
            </a:lvl1pPr>
          </a:lstStyle>
          <a:p>
            <a:pPr>
              <a:defRPr/>
            </a:pPr>
            <a:fld id="{0C17597F-855E-4629-8D60-3CF87A24C9A6}" type="slidenum">
              <a:rPr lang="cs-CZ"/>
              <a:pPr>
                <a:defRPr/>
              </a:pPr>
              <a:t>‹#›</a:t>
            </a:fld>
            <a:endParaRPr lang="cs-CZ"/>
          </a:p>
        </p:txBody>
      </p:sp>
    </p:spTree>
    <p:extLst>
      <p:ext uri="{BB962C8B-B14F-4D97-AF65-F5344CB8AC3E}">
        <p14:creationId xmlns:p14="http://schemas.microsoft.com/office/powerpoint/2010/main" val="37823684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83E23EC7-A1C1-4428-ACA0-3ADEF3A1F508}" type="slidenum">
              <a:rPr lang="cs-CZ"/>
              <a:pPr>
                <a:defRPr/>
              </a:pPr>
              <a:t>‹#›</a:t>
            </a:fld>
            <a:endParaRPr lang="cs-CZ"/>
          </a:p>
        </p:txBody>
      </p:sp>
    </p:spTree>
    <p:extLst>
      <p:ext uri="{BB962C8B-B14F-4D97-AF65-F5344CB8AC3E}">
        <p14:creationId xmlns:p14="http://schemas.microsoft.com/office/powerpoint/2010/main" val="7638083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6"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7" name="Zástupný symbol pro číslo snímku 5"/>
          <p:cNvSpPr>
            <a:spLocks noGrp="1"/>
          </p:cNvSpPr>
          <p:nvPr>
            <p:ph type="sldNum" sz="quarter" idx="12"/>
          </p:nvPr>
        </p:nvSpPr>
        <p:spPr/>
        <p:txBody>
          <a:bodyPr/>
          <a:lstStyle>
            <a:lvl1pPr>
              <a:defRPr/>
            </a:lvl1pPr>
          </a:lstStyle>
          <a:p>
            <a:pPr>
              <a:defRPr/>
            </a:pPr>
            <a:fld id="{B7C702C6-872B-40F8-B1BA-2F5E440056FE}" type="slidenum">
              <a:rPr lang="cs-CZ"/>
              <a:pPr>
                <a:defRPr/>
              </a:pPr>
              <a:t>‹#›</a:t>
            </a:fld>
            <a:endParaRPr lang="cs-CZ"/>
          </a:p>
        </p:txBody>
      </p:sp>
    </p:spTree>
    <p:extLst>
      <p:ext uri="{BB962C8B-B14F-4D97-AF65-F5344CB8AC3E}">
        <p14:creationId xmlns:p14="http://schemas.microsoft.com/office/powerpoint/2010/main" val="30256699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B39EEE81-FE84-4132-B621-151D102F4593}" type="slidenum">
              <a:rPr lang="cs-CZ"/>
              <a:pPr>
                <a:defRPr/>
              </a:pPr>
              <a:t>‹#›</a:t>
            </a:fld>
            <a:endParaRPr lang="cs-CZ"/>
          </a:p>
        </p:txBody>
      </p:sp>
    </p:spTree>
    <p:extLst>
      <p:ext uri="{BB962C8B-B14F-4D97-AF65-F5344CB8AC3E}">
        <p14:creationId xmlns:p14="http://schemas.microsoft.com/office/powerpoint/2010/main" val="13406852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lvl1pPr>
              <a:defRPr/>
            </a:lvl1pPr>
          </a:lstStyle>
          <a:p>
            <a:pPr>
              <a:defRPr/>
            </a:pPr>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D5D9A55F-352A-4C32-BD92-819D5D9E0B30}" type="slidenum">
              <a:rPr lang="cs-CZ"/>
              <a:pPr>
                <a:defRPr/>
              </a:pPr>
              <a:t>‹#›</a:t>
            </a:fld>
            <a:endParaRPr lang="cs-CZ"/>
          </a:p>
        </p:txBody>
      </p:sp>
    </p:spTree>
    <p:extLst>
      <p:ext uri="{BB962C8B-B14F-4D97-AF65-F5344CB8AC3E}">
        <p14:creationId xmlns:p14="http://schemas.microsoft.com/office/powerpoint/2010/main" val="2356189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90000"/>
              </a:schemeClr>
            </a:gs>
            <a:gs pos="100000">
              <a:schemeClr val="bg2">
                <a:shade val="30000"/>
                <a:satMod val="2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3"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fontAlgn="base">
              <a:spcBef>
                <a:spcPct val="0"/>
              </a:spcBef>
              <a:spcAft>
                <a:spcPct val="0"/>
              </a:spcAft>
              <a:defRPr/>
            </a:pPr>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fontAlgn="base">
              <a:spcBef>
                <a:spcPct val="0"/>
              </a:spcBef>
              <a:spcAft>
                <a:spcPct val="0"/>
              </a:spcAft>
              <a:defRPr/>
            </a:pP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fontAlgn="base">
              <a:spcBef>
                <a:spcPct val="0"/>
              </a:spcBef>
              <a:spcAft>
                <a:spcPct val="0"/>
              </a:spcAft>
            </a:pPr>
            <a:fld id="{69FD0AF8-4A57-4848-B8E8-A190CAFE9413}" type="slidenum">
              <a:rPr lang="cs-CZ" smtClean="0"/>
              <a:pPr fontAlgn="base">
                <a:spcBef>
                  <a:spcPct val="0"/>
                </a:spcBef>
                <a:spcAft>
                  <a:spcPct val="0"/>
                </a:spcAft>
              </a:pPr>
              <a:t>‹#›</a:t>
            </a:fld>
            <a:endParaRPr lang="cs-CZ" smtClean="0"/>
          </a:p>
        </p:txBody>
      </p:sp>
    </p:spTree>
    <p:extLst>
      <p:ext uri="{BB962C8B-B14F-4D97-AF65-F5344CB8AC3E}">
        <p14:creationId xmlns:p14="http://schemas.microsoft.com/office/powerpoint/2010/main" val="4262338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7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3">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5">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Arial" charset="0"/>
        </a:defRPr>
      </a:lvl6pPr>
      <a:lvl7pPr marL="914400" algn="ctr" rtl="0" fontAlgn="base">
        <a:spcBef>
          <a:spcPct val="0"/>
        </a:spcBef>
        <a:spcAft>
          <a:spcPct val="0"/>
        </a:spcAft>
        <a:defRPr sz="4400">
          <a:solidFill>
            <a:schemeClr val="tx1"/>
          </a:solidFill>
          <a:latin typeface="Arial" charset="0"/>
        </a:defRPr>
      </a:lvl7pPr>
      <a:lvl8pPr marL="1371600" algn="ctr" rtl="0" fontAlgn="base">
        <a:spcBef>
          <a:spcPct val="0"/>
        </a:spcBef>
        <a:spcAft>
          <a:spcPct val="0"/>
        </a:spcAft>
        <a:defRPr sz="4400">
          <a:solidFill>
            <a:schemeClr val="tx1"/>
          </a:solidFill>
          <a:latin typeface="Arial" charset="0"/>
        </a:defRPr>
      </a:lvl8pPr>
      <a:lvl9pPr marL="1828800" algn="ctr"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3"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fontAlgn="base">
              <a:spcBef>
                <a:spcPct val="0"/>
              </a:spcBef>
              <a:spcAft>
                <a:spcPct val="0"/>
              </a:spcAft>
              <a:defRPr/>
            </a:pPr>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fontAlgn="base">
              <a:spcBef>
                <a:spcPct val="0"/>
              </a:spcBef>
              <a:spcAft>
                <a:spcPct val="0"/>
              </a:spcAft>
              <a:defRPr/>
            </a:pP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fontAlgn="base">
              <a:spcBef>
                <a:spcPct val="0"/>
              </a:spcBef>
              <a:spcAft>
                <a:spcPct val="0"/>
              </a:spcAft>
            </a:pPr>
            <a:fld id="{69FD0AF8-4A57-4848-B8E8-A190CAFE9413}" type="slidenum">
              <a:rPr lang="cs-CZ" smtClean="0"/>
              <a:pPr fontAlgn="base">
                <a:spcBef>
                  <a:spcPct val="0"/>
                </a:spcBef>
                <a:spcAft>
                  <a:spcPct val="0"/>
                </a:spcAft>
              </a:pPr>
              <a:t>‹#›</a:t>
            </a:fld>
            <a:endParaRPr lang="cs-CZ" smtClean="0"/>
          </a:p>
        </p:txBody>
      </p:sp>
    </p:spTree>
    <p:extLst>
      <p:ext uri="{BB962C8B-B14F-4D97-AF65-F5344CB8AC3E}">
        <p14:creationId xmlns:p14="http://schemas.microsoft.com/office/powerpoint/2010/main" val="25114487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7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3">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5">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Arial" charset="0"/>
        </a:defRPr>
      </a:lvl6pPr>
      <a:lvl7pPr marL="914400" algn="ctr" rtl="0" fontAlgn="base">
        <a:spcBef>
          <a:spcPct val="0"/>
        </a:spcBef>
        <a:spcAft>
          <a:spcPct val="0"/>
        </a:spcAft>
        <a:defRPr sz="4400">
          <a:solidFill>
            <a:schemeClr val="tx1"/>
          </a:solidFill>
          <a:latin typeface="Arial" charset="0"/>
        </a:defRPr>
      </a:lvl7pPr>
      <a:lvl8pPr marL="1371600" algn="ctr" rtl="0" fontAlgn="base">
        <a:spcBef>
          <a:spcPct val="0"/>
        </a:spcBef>
        <a:spcAft>
          <a:spcPct val="0"/>
        </a:spcAft>
        <a:defRPr sz="4400">
          <a:solidFill>
            <a:schemeClr val="tx1"/>
          </a:solidFill>
          <a:latin typeface="Arial" charset="0"/>
        </a:defRPr>
      </a:lvl8pPr>
      <a:lvl9pPr marL="1828800" algn="ctr"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90000"/>
              </a:schemeClr>
            </a:gs>
            <a:gs pos="100000">
              <a:schemeClr val="bg2">
                <a:shade val="30000"/>
                <a:satMod val="2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3"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fontAlgn="base">
              <a:spcBef>
                <a:spcPct val="0"/>
              </a:spcBef>
              <a:spcAft>
                <a:spcPct val="0"/>
              </a:spcAft>
              <a:defRPr/>
            </a:pPr>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fontAlgn="base">
              <a:spcBef>
                <a:spcPct val="0"/>
              </a:spcBef>
              <a:spcAft>
                <a:spcPct val="0"/>
              </a:spcAft>
              <a:defRPr/>
            </a:pPr>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fontAlgn="base">
              <a:spcBef>
                <a:spcPct val="0"/>
              </a:spcBef>
              <a:spcAft>
                <a:spcPct val="0"/>
              </a:spcAft>
              <a:defRPr/>
            </a:pPr>
            <a:fld id="{E105932A-4114-4A48-A605-55194793E0CB}" type="slidenum">
              <a:rPr lang="cs-CZ"/>
              <a:pPr fontAlgn="base">
                <a:spcBef>
                  <a:spcPct val="0"/>
                </a:spcBef>
                <a:spcAft>
                  <a:spcPct val="0"/>
                </a:spcAft>
                <a:defRPr/>
              </a:pPr>
              <a:t>‹#›</a:t>
            </a:fld>
            <a:endParaRPr lang="cs-CZ"/>
          </a:p>
        </p:txBody>
      </p:sp>
    </p:spTree>
    <p:extLst>
      <p:ext uri="{BB962C8B-B14F-4D97-AF65-F5344CB8AC3E}">
        <p14:creationId xmlns:p14="http://schemas.microsoft.com/office/powerpoint/2010/main" val="250813391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1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1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3">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 lvl="5">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20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Arial" charset="0"/>
        </a:defRPr>
      </a:lvl6pPr>
      <a:lvl7pPr marL="914400" algn="ctr" rtl="0" fontAlgn="base">
        <a:spcBef>
          <a:spcPct val="0"/>
        </a:spcBef>
        <a:spcAft>
          <a:spcPct val="0"/>
        </a:spcAft>
        <a:defRPr sz="4400">
          <a:solidFill>
            <a:schemeClr val="tx1"/>
          </a:solidFill>
          <a:latin typeface="Arial" charset="0"/>
        </a:defRPr>
      </a:lvl7pPr>
      <a:lvl8pPr marL="1371600" algn="ctr" rtl="0" fontAlgn="base">
        <a:spcBef>
          <a:spcPct val="0"/>
        </a:spcBef>
        <a:spcAft>
          <a:spcPct val="0"/>
        </a:spcAft>
        <a:defRPr sz="4400">
          <a:solidFill>
            <a:schemeClr val="tx1"/>
          </a:solidFill>
          <a:latin typeface="Arial" charset="0"/>
        </a:defRPr>
      </a:lvl8pPr>
      <a:lvl9pPr marL="1828800" algn="ctr"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en.wikipedia.org/wiki/File:Roma_San_Paolo_fuori_le_mura_BW_1.JPG"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gif"/><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hyperlink" Target="http://commons.wikimedia.org/wiki/File:Apostoleion.jpg" TargetMode="External"/><Relationship Id="rId13" Type="http://schemas.openxmlformats.org/officeDocument/2006/relationships/hyperlink" Target="http://en.wikipedia.org/wiki/File:Roma_San_Paolo_fuori_le_mura_BW_1.JPG" TargetMode="External"/><Relationship Id="rId3" Type="http://schemas.openxmlformats.org/officeDocument/2006/relationships/hyperlink" Target="http://cs.wikipedia.org/wiki/Soubor:Greek_cross.svg" TargetMode="External"/><Relationship Id="rId7" Type="http://schemas.openxmlformats.org/officeDocument/2006/relationships/hyperlink" Target="http://fast10.vsb.cz/studijni-materialy/zsaa/pict/009rane_krest/rk002.jpg" TargetMode="External"/><Relationship Id="rId12" Type="http://schemas.openxmlformats.org/officeDocument/2006/relationships/hyperlink" Target="http://www.liturgie.ch/ds/dcms/sites/lich/portal/artikel.html?f_action=show_article&amp;f_article_id=134" TargetMode="External"/><Relationship Id="rId2" Type="http://schemas.openxmlformats.org/officeDocument/2006/relationships/hyperlink" Target="http://cs.wikipedia.org/wiki/Soubor:Christian_cross.svg" TargetMode="External"/><Relationship Id="rId1" Type="http://schemas.openxmlformats.org/officeDocument/2006/relationships/slideLayout" Target="../slideLayouts/slideLayout2.xml"/><Relationship Id="rId6" Type="http://schemas.openxmlformats.org/officeDocument/2006/relationships/hyperlink" Target="http://cs.wikipedia.org/wiki/Soubor:San_Paolo_Fuori_le_Mura_Rome_plan.jpg" TargetMode="External"/><Relationship Id="rId11" Type="http://schemas.openxmlformats.org/officeDocument/2006/relationships/hyperlink" Target="http://cs.wikipedia.org/wiki/Soubor:Transept.png" TargetMode="External"/><Relationship Id="rId5" Type="http://schemas.openxmlformats.org/officeDocument/2006/relationships/hyperlink" Target="http://cs.wikipedia.org/wiki/Soubor:Peter's_Cross.svg" TargetMode="External"/><Relationship Id="rId10" Type="http://schemas.openxmlformats.org/officeDocument/2006/relationships/hyperlink" Target="http://www.sps-ul.cz/doku.php/rany_stredovek" TargetMode="External"/><Relationship Id="rId4" Type="http://schemas.openxmlformats.org/officeDocument/2006/relationships/hyperlink" Target="http://cs.wikipedia.org/wiki/Soubor:Saint_Andrew's_cross.svg" TargetMode="External"/><Relationship Id="rId9" Type="http://schemas.openxmlformats.org/officeDocument/2006/relationships/hyperlink" Target="http://en.wikipedia.org/wiki/File:Basilica_di_San_Pietro_1450.jpg" TargetMode="External"/><Relationship Id="rId14" Type="http://schemas.openxmlformats.org/officeDocument/2006/relationships/hyperlink" Target="http://cs.wikipedia.org/wiki/Soubor:Lazio_Roma_SMariaMaggiore2_tango7174.jpg"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en.wikipedia.org/wiki/File:Santa_Costanza_Interior.jpg" TargetMode="External"/><Relationship Id="rId3" Type="http://schemas.openxmlformats.org/officeDocument/2006/relationships/hyperlink" Target="http://commons.wikimedia.org/wiki/File:Lateran_Baptisterium.jpg" TargetMode="External"/><Relationship Id="rId7" Type="http://schemas.openxmlformats.org/officeDocument/2006/relationships/hyperlink" Target="http://en.wikipedia.org/wiki/File:S_Costanza_-_facciata_1160930.JPG" TargetMode="External"/><Relationship Id="rId2" Type="http://schemas.openxmlformats.org/officeDocument/2006/relationships/hyperlink" Target="http://commons.wikimedia.org/wiki/File:Dehio_7_Rome_Lateran_Battisterio_Section.jpg" TargetMode="External"/><Relationship Id="rId1" Type="http://schemas.openxmlformats.org/officeDocument/2006/relationships/slideLayout" Target="../slideLayouts/slideLayout2.xml"/><Relationship Id="rId6" Type="http://schemas.openxmlformats.org/officeDocument/2006/relationships/hyperlink" Target="http://www.essential-humanities.net/western-art/western-architecture/roman-architecture/#.USn--aUreuI" TargetMode="External"/><Relationship Id="rId5" Type="http://schemas.openxmlformats.org/officeDocument/2006/relationships/hyperlink" Target="http://cs.wikipedia.org/wiki/Soubor:Basilica_st_Giovani_in_Laterano_2011_4.jpg" TargetMode="External"/><Relationship Id="rId10" Type="http://schemas.openxmlformats.org/officeDocument/2006/relationships/hyperlink" Target="http://cs.wikipedia.org/wiki/Soubor:Ravnna-gallaplacidia.jpg" TargetMode="External"/><Relationship Id="rId4" Type="http://schemas.openxmlformats.org/officeDocument/2006/relationships/hyperlink" Target="http://commons.wikimedia.org/wiki/File:Roma-san_giovanni03.jpg" TargetMode="External"/><Relationship Id="rId9" Type="http://schemas.openxmlformats.org/officeDocument/2006/relationships/hyperlink" Target="http://commons.wikimedia.org/wiki/File:Mausoleum_Constantinae.jpg"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19.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29.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19.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9.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1.jpg"/></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9.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1.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693211747"/>
              </p:ext>
            </p:extLst>
          </p:nvPr>
        </p:nvGraphicFramePr>
        <p:xfrm>
          <a:off x="614363" y="2816225"/>
          <a:ext cx="8137525" cy="2692657"/>
        </p:xfrm>
        <a:graphic>
          <a:graphicData uri="http://schemas.openxmlformats.org/drawingml/2006/table">
            <a:tbl>
              <a:tblPr firstRow="1" bandRow="1">
                <a:tableStyleId>{5C22544A-7EE6-4342-B048-85BDC9FD1C3A}</a:tableStyleId>
              </a:tblPr>
              <a:tblGrid>
                <a:gridCol w="1941088"/>
                <a:gridCol w="6196437"/>
              </a:tblGrid>
              <a:tr h="8639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Mgr. Marcela Jelínková</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VY_32_INOVACE_05A_18</a:t>
                      </a:r>
                      <a:r>
                        <a:rPr lang="cs-CZ" sz="1800" b="1" kern="1200" dirty="0" smtClean="0">
                          <a:solidFill>
                            <a:srgbClr val="2C3036"/>
                          </a:solidFill>
                          <a:latin typeface="Calibri" pitchFamily="34" charset="0"/>
                          <a:ea typeface="+mn-ea"/>
                          <a:cs typeface="+mn-cs"/>
                        </a:rPr>
                        <a:t>_ Křesťanská</a:t>
                      </a:r>
                      <a:r>
                        <a:rPr lang="cs-CZ" sz="1800" b="1" kern="1200" baseline="0" dirty="0" smtClean="0">
                          <a:solidFill>
                            <a:srgbClr val="2C3036"/>
                          </a:solidFill>
                          <a:latin typeface="Calibri" pitchFamily="34" charset="0"/>
                          <a:ea typeface="+mn-ea"/>
                          <a:cs typeface="+mn-cs"/>
                        </a:rPr>
                        <a:t> antika II</a:t>
                      </a: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Historie umění </a:t>
                      </a:r>
                      <a:r>
                        <a:rPr lang="cs-CZ" sz="1800" b="1" kern="1200" dirty="0" smtClean="0">
                          <a:solidFill>
                            <a:srgbClr val="2C3036"/>
                          </a:solidFill>
                          <a:latin typeface="Calibri" pitchFamily="34" charset="0"/>
                          <a:ea typeface="+mn-ea"/>
                          <a:cs typeface="+mn-cs"/>
                        </a:rPr>
                        <a:t>starověku</a:t>
                      </a:r>
                      <a:endParaRPr lang="cs-CZ" sz="1800" b="1" kern="1200" dirty="0" smtClean="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01.01.2013</a:t>
                      </a:r>
                      <a:endParaRPr lang="cs-CZ" sz="1800" b="1" kern="1200" dirty="0">
                        <a:solidFill>
                          <a:srgbClr val="2C3036"/>
                        </a:solidFill>
                        <a:latin typeface="Calibri" pitchFamily="34" charset="0"/>
                        <a:ea typeface="+mn-ea"/>
                        <a:cs typeface="+mn-cs"/>
                      </a:endParaRPr>
                    </a:p>
                  </a:txBody>
                  <a:tcPr marL="91447" marR="91447" marT="45712" marB="45712" anchor="ctr"/>
                </a:tc>
              </a:tr>
            </a:tbl>
          </a:graphicData>
        </a:graphic>
      </p:graphicFrame>
      <p:pic>
        <p:nvPicPr>
          <p:cNvPr id="3097"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46362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922114"/>
          </a:xfrm>
        </p:spPr>
        <p:txBody>
          <a:bodyPr/>
          <a:lstStyle/>
          <a:p>
            <a:r>
              <a:rPr lang="cs-CZ" sz="3200" dirty="0"/>
              <a:t>ANOTACE</a:t>
            </a:r>
            <a:endParaRPr lang="cs-CZ" dirty="0"/>
          </a:p>
        </p:txBody>
      </p:sp>
      <p:sp>
        <p:nvSpPr>
          <p:cNvPr id="3" name="Zástupný symbol pro obsah 2"/>
          <p:cNvSpPr>
            <a:spLocks noGrp="1"/>
          </p:cNvSpPr>
          <p:nvPr>
            <p:ph idx="1"/>
          </p:nvPr>
        </p:nvSpPr>
        <p:spPr>
          <a:xfrm>
            <a:off x="251520" y="908720"/>
            <a:ext cx="8784976" cy="5256584"/>
          </a:xfrm>
        </p:spPr>
        <p:txBody>
          <a:bodyPr/>
          <a:lstStyle/>
          <a:p>
            <a:pPr marL="0" indent="0">
              <a:buNone/>
            </a:pPr>
            <a:r>
              <a:rPr lang="cs-CZ" sz="1400" dirty="0"/>
              <a:t>Prezentace je </a:t>
            </a:r>
            <a:r>
              <a:rPr lang="cs-CZ" sz="1400" dirty="0" smtClean="0"/>
              <a:t>určena </a:t>
            </a:r>
            <a:r>
              <a:rPr lang="cs-CZ" sz="1400" dirty="0"/>
              <a:t>pro výklad, opakování a upevnění nového tématu z historie umění s motivačními úkoly pro interaktivní zapojení žáků do vyučovacího procesu.</a:t>
            </a:r>
          </a:p>
          <a:p>
            <a:pPr marL="0" indent="0">
              <a:buNone/>
            </a:pPr>
            <a:r>
              <a:rPr lang="cs-CZ" sz="1400" dirty="0" smtClean="0"/>
              <a:t>Jejím obsahem je názorný výklad historie umění, věnovaný období přechodu antické kultury </a:t>
            </a:r>
            <a:r>
              <a:rPr lang="cs-CZ" sz="1400" dirty="0"/>
              <a:t>do </a:t>
            </a:r>
            <a:r>
              <a:rPr lang="cs-CZ" sz="1400" dirty="0" smtClean="0"/>
              <a:t>středověké, kdy tzv. „křesťanská antika“ tvoří důležitý mezník pro pochopení myšlení středověkého člověka a zvrat ve vývoji umělecké formy.</a:t>
            </a:r>
          </a:p>
          <a:p>
            <a:pPr marL="0" indent="0">
              <a:buNone/>
            </a:pPr>
            <a:r>
              <a:rPr lang="cs-CZ" sz="1400" dirty="0" smtClean="0"/>
              <a:t>Je zaměřená na problematiku vývoje starokřesťanské architektury v návaznosti na antické tradice ve druhém období po uznání křesťanství, kdy začaly vznikat monumentální sakrální stavby.</a:t>
            </a:r>
          </a:p>
          <a:p>
            <a:pPr marL="0" indent="0">
              <a:buNone/>
            </a:pPr>
            <a:r>
              <a:rPr lang="cs-CZ" sz="1400" dirty="0" smtClean="0"/>
              <a:t>Součástí prezentace </a:t>
            </a:r>
            <a:r>
              <a:rPr lang="cs-CZ" sz="1400" dirty="0" smtClean="0"/>
              <a:t>je v </a:t>
            </a:r>
            <a:r>
              <a:rPr lang="cs-CZ" sz="1400" dirty="0" smtClean="0"/>
              <a:t>jejím závěru </a:t>
            </a:r>
            <a:r>
              <a:rPr lang="cs-CZ" sz="1400" dirty="0" smtClean="0"/>
              <a:t>část s </a:t>
            </a:r>
            <a:r>
              <a:rPr lang="cs-CZ" sz="1400" dirty="0" smtClean="0"/>
              <a:t>úkoly a pracovními </a:t>
            </a:r>
            <a:r>
              <a:rPr lang="cs-CZ" sz="1400" dirty="0"/>
              <a:t>listy </a:t>
            </a:r>
            <a:r>
              <a:rPr lang="cs-CZ" sz="1400" dirty="0" smtClean="0"/>
              <a:t>pro </a:t>
            </a:r>
            <a:r>
              <a:rPr lang="cs-CZ" sz="1400" dirty="0"/>
              <a:t>interaktivní zapojení </a:t>
            </a:r>
            <a:r>
              <a:rPr lang="cs-CZ" sz="1400" dirty="0" smtClean="0"/>
              <a:t>žáků, která </a:t>
            </a:r>
            <a:r>
              <a:rPr lang="cs-CZ" sz="1400" dirty="0" smtClean="0"/>
              <a:t>slouží </a:t>
            </a:r>
            <a:r>
              <a:rPr lang="cs-CZ" sz="1400" dirty="0"/>
              <a:t>k doplnění a procvičení učiva</a:t>
            </a:r>
            <a:r>
              <a:rPr lang="cs-CZ" sz="1400" dirty="0" smtClean="0"/>
              <a:t>.</a:t>
            </a:r>
          </a:p>
          <a:p>
            <a:pPr marL="0" indent="0">
              <a:buNone/>
            </a:pPr>
            <a:r>
              <a:rPr lang="cs-CZ" sz="1400" dirty="0" smtClean="0"/>
              <a:t>V úvodu si žáci krátce připomenou znalosti z předcházející hodiny o raně křesťanské architektuře v prvním období. Odpovídají na otázky k probranému učivu a klikem na snímek si ověřují správnost odpovědi </a:t>
            </a:r>
            <a:r>
              <a:rPr lang="pt-BR" sz="1400" dirty="0"/>
              <a:t>(</a:t>
            </a:r>
            <a:r>
              <a:rPr lang="pt-BR" sz="1400" dirty="0" smtClean="0"/>
              <a:t>viz</a:t>
            </a:r>
            <a:r>
              <a:rPr lang="cs-CZ" sz="1400" dirty="0" smtClean="0"/>
              <a:t>. snímek </a:t>
            </a:r>
            <a:r>
              <a:rPr lang="pt-BR" sz="1400" dirty="0" smtClean="0"/>
              <a:t>č.</a:t>
            </a:r>
            <a:r>
              <a:rPr lang="cs-CZ" sz="1400" dirty="0" smtClean="0"/>
              <a:t> </a:t>
            </a:r>
            <a:r>
              <a:rPr lang="pt-BR" sz="1400" dirty="0" smtClean="0"/>
              <a:t>4)</a:t>
            </a:r>
            <a:r>
              <a:rPr lang="cs-CZ" sz="1400" dirty="0" smtClean="0"/>
              <a:t>. Potom následuje výklad nové látky a na závěr hodiny je zařazena interaktivní část s pracovními listy pro prozkoušení a zopakování nového učiva (viz snímky č. 26 až 31). Tato část může být využita pro ústní nebo písemné ověřování znalostí žáků. Úkolem žáků je na snímku č. 28 určit obrázky nebo jejich části označené čísly a správně je pojmenovat. Odpovědi si zkontrolují na snímku č. 29. Snímek č. 30 je variací předchozího úkolu. Žáci na interaktivní tabuli spojují pojmy pomocí elektronického pera nebo fixu s odpovídajícími vyobrazeními a kontrolují si odpovědi pomocí animace na snímku č. 31.</a:t>
            </a:r>
          </a:p>
          <a:p>
            <a:pPr marL="0" indent="0">
              <a:buNone/>
            </a:pPr>
            <a:r>
              <a:rPr lang="cs-CZ" sz="1400" dirty="0" smtClean="0"/>
              <a:t>Na tuto prezentaci navazuje další tematický celek – starokřesťanské malířství a sochařství.</a:t>
            </a:r>
          </a:p>
          <a:p>
            <a:pPr marL="0" indent="0">
              <a:buNone/>
            </a:pPr>
            <a:r>
              <a:rPr lang="cs-CZ" sz="1400" dirty="0" smtClean="0"/>
              <a:t>Látka je určena pro studenty 1. ročníku čtyřletého a 2. ročníku šestiletého </a:t>
            </a:r>
            <a:r>
              <a:rPr lang="cs-CZ" sz="1400" dirty="0"/>
              <a:t>gymnázia</a:t>
            </a:r>
            <a:r>
              <a:rPr lang="cs-CZ" sz="1400" dirty="0" smtClean="0"/>
              <a:t>.</a:t>
            </a:r>
            <a:endParaRPr lang="cs-CZ" sz="1400" b="1" dirty="0" smtClean="0"/>
          </a:p>
          <a:p>
            <a:pPr marL="0" indent="0">
              <a:buNone/>
            </a:pPr>
            <a:r>
              <a:rPr lang="cs-CZ" sz="1400" b="1" dirty="0" smtClean="0"/>
              <a:t>Vzdělávací cíle:</a:t>
            </a:r>
          </a:p>
          <a:p>
            <a:pPr lvl="1">
              <a:buFont typeface="Wingdings" panose="05000000000000000000" pitchFamily="2" charset="2"/>
              <a:buChar char="Ø"/>
            </a:pPr>
            <a:r>
              <a:rPr lang="cs-CZ" sz="1400" dirty="0" smtClean="0"/>
              <a:t>seznámit žáky se základními tendencemi vývoje umění v tomto období a vysvětlit příčiny procesu změn v pojetí světa a jeho ztvárňování</a:t>
            </a:r>
          </a:p>
          <a:p>
            <a:pPr lvl="1">
              <a:buFont typeface="Wingdings" panose="05000000000000000000" pitchFamily="2" charset="2"/>
              <a:buChar char="Ø"/>
            </a:pPr>
            <a:r>
              <a:rPr lang="cs-CZ" sz="1400" dirty="0" smtClean="0"/>
              <a:t>doplnit </a:t>
            </a:r>
            <a:r>
              <a:rPr lang="cs-CZ" sz="1400" dirty="0"/>
              <a:t>poznatky o historických souvislostech v tomto období v návaznosti na mezipředmětové vztahy (</a:t>
            </a:r>
            <a:r>
              <a:rPr lang="cs-CZ" sz="1400" dirty="0" smtClean="0"/>
              <a:t>D, ČJ, </a:t>
            </a:r>
            <a:r>
              <a:rPr lang="cs-CZ" sz="1400" dirty="0"/>
              <a:t>ZSV)</a:t>
            </a:r>
          </a:p>
          <a:p>
            <a:pPr lvl="1">
              <a:buFont typeface="Wingdings" panose="05000000000000000000" pitchFamily="2" charset="2"/>
              <a:buChar char="Ø"/>
            </a:pPr>
            <a:r>
              <a:rPr lang="cs-CZ" sz="1400" dirty="0" smtClean="0"/>
              <a:t>rozšířit slovní zásobu žáků o nové pojmy z oboru archite</a:t>
            </a:r>
            <a:r>
              <a:rPr lang="cs-CZ" sz="1500" dirty="0" smtClean="0"/>
              <a:t>ktury</a:t>
            </a:r>
          </a:p>
        </p:txBody>
      </p:sp>
    </p:spTree>
    <p:extLst>
      <p:ext uri="{BB962C8B-B14F-4D97-AF65-F5344CB8AC3E}">
        <p14:creationId xmlns:p14="http://schemas.microsoft.com/office/powerpoint/2010/main" val="10958820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blipFill dpi="0" rotWithShape="1">
          <a:blip r:embed="rId2">
            <a:lum/>
          </a:blip>
          <a:srcRect/>
          <a:stretch>
            <a:fillRect t="-15000" b="-15000"/>
          </a:stretch>
        </a:blipFill>
        <a:effectLst/>
      </p:bgPr>
    </p:bg>
    <p:spTree>
      <p:nvGrpSpPr>
        <p:cNvPr id="1" name=""/>
        <p:cNvGrpSpPr/>
        <p:nvPr/>
      </p:nvGrpSpPr>
      <p:grpSpPr>
        <a:xfrm>
          <a:off x="0" y="0"/>
          <a:ext cx="0" cy="0"/>
          <a:chOff x="0" y="0"/>
          <a:chExt cx="0" cy="0"/>
        </a:xfrm>
      </p:grpSpPr>
      <p:sp>
        <p:nvSpPr>
          <p:cNvPr id="10242" name="TextBox 5"/>
          <p:cNvSpPr txBox="1">
            <a:spLocks noChangeArrowheads="1"/>
          </p:cNvSpPr>
          <p:nvPr/>
        </p:nvSpPr>
        <p:spPr bwMode="auto">
          <a:xfrm>
            <a:off x="8610600" y="6507163"/>
            <a:ext cx="4413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0" fontAlgn="base" hangingPunct="0">
              <a:spcBef>
                <a:spcPct val="0"/>
              </a:spcBef>
              <a:spcAft>
                <a:spcPct val="0"/>
              </a:spcAft>
              <a:buFontTx/>
              <a:buNone/>
            </a:pPr>
            <a:r>
              <a:rPr lang="cs-CZ" sz="1800" smtClean="0">
                <a:solidFill>
                  <a:prstClr val="white"/>
                </a:solidFill>
              </a:rPr>
              <a:t>10</a:t>
            </a:r>
          </a:p>
        </p:txBody>
      </p:sp>
      <p:sp>
        <p:nvSpPr>
          <p:cNvPr id="9" name="Rectangle 8"/>
          <p:cNvSpPr/>
          <p:nvPr/>
        </p:nvSpPr>
        <p:spPr>
          <a:xfrm>
            <a:off x="914400" y="1941255"/>
            <a:ext cx="7308411" cy="3785652"/>
          </a:xfrm>
          <a:prstGeom prst="rect">
            <a:avLst/>
          </a:prstGeom>
          <a:noFill/>
        </p:spPr>
        <p:txBody>
          <a:bodyPr wrap="none">
            <a:spAutoFit/>
            <a:scene3d>
              <a:camera prst="orthographicFront"/>
              <a:lightRig rig="harsh" dir="t"/>
            </a:scene3d>
            <a:sp3d extrusionH="57150" prstMaterial="matte">
              <a:bevelT w="63500" h="12700" prst="angle"/>
              <a:contourClr>
                <a:schemeClr val="bg1">
                  <a:lumMod val="65000"/>
                </a:schemeClr>
              </a:contourClr>
            </a:sp3d>
          </a:bodyPr>
          <a:lstStyle/>
          <a:p>
            <a:pPr algn="ctr" eaLnBrk="0" fontAlgn="base" hangingPunct="0">
              <a:spcBef>
                <a:spcPct val="0"/>
              </a:spcBef>
              <a:spcAft>
                <a:spcPct val="0"/>
              </a:spcAft>
              <a:defRPr/>
            </a:pPr>
            <a:r>
              <a:rPr lang="cs-CZ" sz="8000" b="1" dirty="0">
                <a:ln w="28575">
                  <a:solidFill>
                    <a:srgbClr val="8E5C32"/>
                  </a:solidFill>
                </a:ln>
                <a:solidFill>
                  <a:srgbClr val="E7BC29"/>
                </a:solidFill>
                <a:effectLst>
                  <a:glow rad="139700">
                    <a:prstClr val="black">
                      <a:alpha val="40000"/>
                    </a:prstClr>
                  </a:glow>
                </a:effectLst>
              </a:rPr>
              <a:t>KŘESŤANSKÁ</a:t>
            </a:r>
          </a:p>
          <a:p>
            <a:pPr algn="ctr" eaLnBrk="0" fontAlgn="base" hangingPunct="0">
              <a:spcBef>
                <a:spcPct val="0"/>
              </a:spcBef>
              <a:spcAft>
                <a:spcPct val="0"/>
              </a:spcAft>
              <a:defRPr/>
            </a:pPr>
            <a:r>
              <a:rPr lang="cs-CZ" sz="8000" b="1" dirty="0">
                <a:ln w="28575">
                  <a:solidFill>
                    <a:srgbClr val="8E5C32"/>
                  </a:solidFill>
                </a:ln>
                <a:solidFill>
                  <a:srgbClr val="E7BC29"/>
                </a:solidFill>
                <a:effectLst>
                  <a:glow rad="139700">
                    <a:prstClr val="black">
                      <a:alpha val="40000"/>
                    </a:prstClr>
                  </a:glow>
                </a:effectLst>
              </a:rPr>
              <a:t> </a:t>
            </a:r>
            <a:r>
              <a:rPr lang="cs-CZ" sz="8000" b="1" dirty="0" smtClean="0">
                <a:ln w="28575">
                  <a:solidFill>
                    <a:srgbClr val="8E5C32"/>
                  </a:solidFill>
                </a:ln>
                <a:solidFill>
                  <a:srgbClr val="E7BC29"/>
                </a:solidFill>
                <a:effectLst>
                  <a:glow rad="139700">
                    <a:prstClr val="black">
                      <a:alpha val="40000"/>
                    </a:prstClr>
                  </a:glow>
                </a:effectLst>
              </a:rPr>
              <a:t>ANTIKA</a:t>
            </a:r>
          </a:p>
          <a:p>
            <a:pPr algn="ctr" eaLnBrk="0" fontAlgn="base" hangingPunct="0">
              <a:spcBef>
                <a:spcPct val="0"/>
              </a:spcBef>
              <a:spcAft>
                <a:spcPct val="0"/>
              </a:spcAft>
              <a:defRPr/>
            </a:pPr>
            <a:r>
              <a:rPr lang="cs-CZ" sz="8000" b="1" dirty="0" smtClean="0">
                <a:ln w="28575">
                  <a:solidFill>
                    <a:srgbClr val="8E5C32"/>
                  </a:solidFill>
                </a:ln>
                <a:solidFill>
                  <a:srgbClr val="E7BC29"/>
                </a:solidFill>
                <a:effectLst>
                  <a:glow rad="139700">
                    <a:prstClr val="black">
                      <a:alpha val="40000"/>
                    </a:prstClr>
                  </a:glow>
                </a:effectLst>
              </a:rPr>
              <a:t>II</a:t>
            </a:r>
            <a:endParaRPr lang="cs-CZ" sz="8000" b="1" dirty="0">
              <a:ln w="28575">
                <a:solidFill>
                  <a:srgbClr val="8E5C32"/>
                </a:solidFill>
              </a:ln>
              <a:solidFill>
                <a:srgbClr val="E7BC29"/>
              </a:solidFill>
              <a:effectLst>
                <a:glow rad="139700">
                  <a:prstClr val="black">
                    <a:alpha val="40000"/>
                  </a:prstClr>
                </a:glow>
              </a:effectLst>
            </a:endParaRPr>
          </a:p>
        </p:txBody>
      </p:sp>
    </p:spTree>
    <p:extLst>
      <p:ext uri="{BB962C8B-B14F-4D97-AF65-F5344CB8AC3E}">
        <p14:creationId xmlns:p14="http://schemas.microsoft.com/office/powerpoint/2010/main" val="24381239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par>
                          <p:cTn id="10" fill="hold">
                            <p:stCondLst>
                              <p:cond delay="500"/>
                            </p:stCondLst>
                            <p:childTnLst>
                              <p:par>
                                <p:cTn id="11" presetID="21" presetClass="entr" presetSubtype="1" fill="hold"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wheel(1)">
                                      <p:cBhvr>
                                        <p:cTn id="13" dur="1000"/>
                                        <p:tgtEl>
                                          <p:spTgt spid="9">
                                            <p:txEl>
                                              <p:pRg st="0" end="0"/>
                                            </p:txEl>
                                          </p:spTgt>
                                        </p:tgtEl>
                                      </p:cBhvr>
                                    </p:animEffect>
                                  </p:childTnLst>
                                </p:cTn>
                              </p:par>
                              <p:par>
                                <p:cTn id="14" presetID="21" presetClass="entr" presetSubtype="1" fill="hold" nodeType="withEffect">
                                  <p:stCondLst>
                                    <p:cond delay="250"/>
                                  </p:stCondLst>
                                  <p:childTnLst>
                                    <p:set>
                                      <p:cBhvr>
                                        <p:cTn id="15" dur="1" fill="hold">
                                          <p:stCondLst>
                                            <p:cond delay="0"/>
                                          </p:stCondLst>
                                        </p:cTn>
                                        <p:tgtEl>
                                          <p:spTgt spid="9">
                                            <p:txEl>
                                              <p:pRg st="1" end="1"/>
                                            </p:txEl>
                                          </p:spTgt>
                                        </p:tgtEl>
                                        <p:attrNameLst>
                                          <p:attrName>style.visibility</p:attrName>
                                        </p:attrNameLst>
                                      </p:cBhvr>
                                      <p:to>
                                        <p:strVal val="visible"/>
                                      </p:to>
                                    </p:set>
                                    <p:animEffect transition="in" filter="wheel(1)">
                                      <p:cBhvr>
                                        <p:cTn id="16" dur="1000"/>
                                        <p:tgtEl>
                                          <p:spTgt spid="9">
                                            <p:txEl>
                                              <p:pRg st="1" end="1"/>
                                            </p:txEl>
                                          </p:spTgt>
                                        </p:tgtEl>
                                      </p:cBhvr>
                                    </p:animEffect>
                                  </p:childTnLst>
                                </p:cTn>
                              </p:par>
                              <p:par>
                                <p:cTn id="17" presetID="21" presetClass="entr" presetSubtype="1" fill="hold" nodeType="withEffect">
                                  <p:stCondLst>
                                    <p:cond delay="250"/>
                                  </p:stCondLst>
                                  <p:childTnLst>
                                    <p:set>
                                      <p:cBhvr>
                                        <p:cTn id="18" dur="1" fill="hold">
                                          <p:stCondLst>
                                            <p:cond delay="0"/>
                                          </p:stCondLst>
                                        </p:cTn>
                                        <p:tgtEl>
                                          <p:spTgt spid="9">
                                            <p:txEl>
                                              <p:pRg st="2" end="2"/>
                                            </p:txEl>
                                          </p:spTgt>
                                        </p:tgtEl>
                                        <p:attrNameLst>
                                          <p:attrName>style.visibility</p:attrName>
                                        </p:attrNameLst>
                                      </p:cBhvr>
                                      <p:to>
                                        <p:strVal val="visible"/>
                                      </p:to>
                                    </p:set>
                                    <p:animEffect transition="in" filter="wheel(1)">
                                      <p:cBhvr>
                                        <p:cTn id="19" dur="10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cs-CZ" sz="4800" b="1" dirty="0" smtClean="0">
                <a:solidFill>
                  <a:srgbClr val="C00000"/>
                </a:solidFill>
              </a:rPr>
              <a:t>Úvod - opakování</a:t>
            </a:r>
          </a:p>
        </p:txBody>
      </p:sp>
      <p:sp>
        <p:nvSpPr>
          <p:cNvPr id="6147" name="Rectangle 3"/>
          <p:cNvSpPr>
            <a:spLocks noGrp="1" noChangeArrowheads="1"/>
          </p:cNvSpPr>
          <p:nvPr>
            <p:ph idx="1"/>
          </p:nvPr>
        </p:nvSpPr>
        <p:spPr>
          <a:xfrm>
            <a:off x="457200" y="1639341"/>
            <a:ext cx="8229600" cy="4525963"/>
          </a:xfrm>
        </p:spPr>
        <p:txBody>
          <a:bodyPr rtlCol="0">
            <a:noAutofit/>
          </a:bodyPr>
          <a:lstStyle/>
          <a:p>
            <a:pPr marL="514350" indent="-514350" eaLnBrk="1" fontAlgn="auto" hangingPunct="1">
              <a:spcAft>
                <a:spcPts val="0"/>
              </a:spcAft>
              <a:buFont typeface="+mj-lt"/>
              <a:buAutoNum type="arabicPeriod"/>
              <a:defRPr/>
            </a:pPr>
            <a:r>
              <a:rPr lang="cs-CZ" dirty="0" smtClean="0"/>
              <a:t>Jaký jiný název se používá pro označení období tzv. křesťanské antiky?</a:t>
            </a:r>
          </a:p>
          <a:p>
            <a:pPr marL="514350" indent="-514350" eaLnBrk="1" fontAlgn="auto" hangingPunct="1">
              <a:spcAft>
                <a:spcPts val="0"/>
              </a:spcAft>
              <a:buFont typeface="+mj-lt"/>
              <a:buAutoNum type="arabicPeriod"/>
              <a:defRPr/>
            </a:pPr>
            <a:r>
              <a:rPr lang="cs-CZ" dirty="0" smtClean="0"/>
              <a:t>V jaké době se rozvíjelo nejstarší křesťanské umění a proč se dělí na dvě období?</a:t>
            </a:r>
          </a:p>
          <a:p>
            <a:pPr marL="514350" indent="-514350" eaLnBrk="1" fontAlgn="auto" hangingPunct="1">
              <a:spcAft>
                <a:spcPts val="0"/>
              </a:spcAft>
              <a:buFont typeface="+mj-lt"/>
              <a:buAutoNum type="arabicPeriod"/>
              <a:defRPr/>
            </a:pPr>
            <a:r>
              <a:rPr lang="cs-CZ" dirty="0" smtClean="0"/>
              <a:t>Kdy a kým bylo zrovnoprávněno křesťanství?</a:t>
            </a:r>
          </a:p>
          <a:p>
            <a:pPr marL="514350" indent="-514350" eaLnBrk="1" fontAlgn="auto" hangingPunct="1">
              <a:spcAft>
                <a:spcPts val="0"/>
              </a:spcAft>
              <a:buFont typeface="+mj-lt"/>
              <a:buAutoNum type="arabicPeriod"/>
              <a:defRPr/>
            </a:pPr>
            <a:r>
              <a:rPr lang="cs-CZ" dirty="0" smtClean="0"/>
              <a:t>Kde lze nalézt první památky křesťanského umění. Uveďte příklady.</a:t>
            </a:r>
          </a:p>
        </p:txBody>
      </p:sp>
      <p:sp>
        <p:nvSpPr>
          <p:cNvPr id="2" name="Rectangle 1"/>
          <p:cNvSpPr/>
          <p:nvPr/>
        </p:nvSpPr>
        <p:spPr>
          <a:xfrm>
            <a:off x="251520" y="2780928"/>
            <a:ext cx="8712968" cy="584775"/>
          </a:xfrm>
          <a:prstGeom prst="rect">
            <a:avLst/>
          </a:prstGeo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r>
              <a:rPr lang="cs-CZ" sz="3200" dirty="0"/>
              <a:t>Raně křesťanské nebo starokřesťanské umění</a:t>
            </a:r>
          </a:p>
        </p:txBody>
      </p:sp>
      <p:sp>
        <p:nvSpPr>
          <p:cNvPr id="6" name="Rectangle 5"/>
          <p:cNvSpPr/>
          <p:nvPr/>
        </p:nvSpPr>
        <p:spPr>
          <a:xfrm>
            <a:off x="1144759" y="4269550"/>
            <a:ext cx="6926490" cy="1077218"/>
          </a:xfrm>
          <a:prstGeom prst="rect">
            <a:avLst/>
          </a:prstGeo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r>
              <a:rPr lang="cs-CZ" sz="3200" dirty="0" smtClean="0"/>
              <a:t>Asi </a:t>
            </a:r>
            <a:r>
              <a:rPr lang="cs-CZ" sz="3200" dirty="0"/>
              <a:t>od 2. do 6. stol. n. l. - dělení v závislosti na povolení </a:t>
            </a:r>
            <a:r>
              <a:rPr lang="cs-CZ" sz="3200" dirty="0" smtClean="0"/>
              <a:t>křesťanství</a:t>
            </a:r>
            <a:endParaRPr lang="cs-CZ" sz="3200" dirty="0"/>
          </a:p>
        </p:txBody>
      </p:sp>
      <p:sp>
        <p:nvSpPr>
          <p:cNvPr id="7" name="Rectangle 6"/>
          <p:cNvSpPr/>
          <p:nvPr/>
        </p:nvSpPr>
        <p:spPr>
          <a:xfrm>
            <a:off x="1547664" y="5626695"/>
            <a:ext cx="6091538" cy="1077218"/>
          </a:xfrm>
          <a:prstGeom prst="rect">
            <a:avLst/>
          </a:prstGeo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r>
              <a:rPr lang="cs-CZ" sz="3200" dirty="0" smtClean="0"/>
              <a:t>V </a:t>
            </a:r>
            <a:r>
              <a:rPr lang="cs-CZ" sz="3200" dirty="0"/>
              <a:t>roce 313 n. l. – </a:t>
            </a:r>
            <a:r>
              <a:rPr lang="cs-CZ" sz="3200" dirty="0" smtClean="0"/>
              <a:t>Milánský edikt – císař Konstantin</a:t>
            </a:r>
          </a:p>
        </p:txBody>
      </p:sp>
      <p:sp>
        <p:nvSpPr>
          <p:cNvPr id="8" name="Rectangle 7"/>
          <p:cNvSpPr/>
          <p:nvPr/>
        </p:nvSpPr>
        <p:spPr>
          <a:xfrm>
            <a:off x="1043608" y="4269550"/>
            <a:ext cx="7027641" cy="1077218"/>
          </a:xfrm>
          <a:prstGeom prst="rect">
            <a:avLst/>
          </a:prstGeo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r>
              <a:rPr lang="cs-CZ" sz="3200" dirty="0"/>
              <a:t>Katakomby – např. </a:t>
            </a:r>
            <a:r>
              <a:rPr lang="cs-CZ" sz="3200" dirty="0" err="1"/>
              <a:t>Priscilliny</a:t>
            </a:r>
            <a:r>
              <a:rPr lang="cs-CZ" sz="3200" dirty="0"/>
              <a:t>, </a:t>
            </a:r>
            <a:r>
              <a:rPr lang="cs-CZ" sz="3200" dirty="0" err="1"/>
              <a:t>Domitilliny</a:t>
            </a:r>
            <a:r>
              <a:rPr lang="cs-CZ" sz="3200" dirty="0"/>
              <a:t>, </a:t>
            </a:r>
            <a:r>
              <a:rPr lang="cs-CZ" sz="3200" dirty="0" err="1"/>
              <a:t>Kalixtovy</a:t>
            </a:r>
            <a:r>
              <a:rPr lang="cs-CZ" sz="3200" dirty="0"/>
              <a:t>…</a:t>
            </a:r>
          </a:p>
        </p:txBody>
      </p:sp>
    </p:spTree>
    <p:extLst>
      <p:ext uri="{BB962C8B-B14F-4D97-AF65-F5344CB8AC3E}">
        <p14:creationId xmlns:p14="http://schemas.microsoft.com/office/powerpoint/2010/main" val="3757603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animEffect transition="in" filter="fade">
                                      <p:cBhvr>
                                        <p:cTn id="17" dur="500"/>
                                        <p:tgtEl>
                                          <p:spTgt spid="6147">
                                            <p:txEl>
                                              <p:pRg st="1" end="1"/>
                                            </p:txEl>
                                          </p:spTgt>
                                        </p:tgtEl>
                                      </p:cBhvr>
                                    </p:animEffect>
                                  </p:childTnLst>
                                </p:cTn>
                              </p:par>
                              <p:par>
                                <p:cTn id="18" presetID="1" presetClass="exit" presetSubtype="0" fill="hold" grpId="1" nodeType="withEffect">
                                  <p:stCondLst>
                                    <p:cond delay="0"/>
                                  </p:stCondLst>
                                  <p:childTnLst>
                                    <p:set>
                                      <p:cBhvr>
                                        <p:cTn id="19" dur="1" fill="hold">
                                          <p:stCondLst>
                                            <p:cond delay="0"/>
                                          </p:stCondLst>
                                        </p:cTn>
                                        <p:tgtEl>
                                          <p:spTgt spid="2"/>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147">
                                            <p:txEl>
                                              <p:pRg st="2" end="2"/>
                                            </p:txEl>
                                          </p:spTgt>
                                        </p:tgtEl>
                                        <p:attrNameLst>
                                          <p:attrName>style.visibility</p:attrName>
                                        </p:attrNameLst>
                                      </p:cBhvr>
                                      <p:to>
                                        <p:strVal val="visible"/>
                                      </p:to>
                                    </p:set>
                                    <p:animEffect transition="in" filter="fade">
                                      <p:cBhvr>
                                        <p:cTn id="29" dur="500"/>
                                        <p:tgtEl>
                                          <p:spTgt spid="6147">
                                            <p:txEl>
                                              <p:pRg st="2" end="2"/>
                                            </p:txEl>
                                          </p:spTgt>
                                        </p:tgtEl>
                                      </p:cBhvr>
                                    </p:animEffect>
                                  </p:childTnLst>
                                </p:cTn>
                              </p:par>
                              <p:par>
                                <p:cTn id="30" presetID="1" presetClass="exit" presetSubtype="0" fill="hold" grpId="1" nodeType="withEffect">
                                  <p:stCondLst>
                                    <p:cond delay="0"/>
                                  </p:stCondLst>
                                  <p:childTnLst>
                                    <p:set>
                                      <p:cBhvr>
                                        <p:cTn id="31" dur="1" fill="hold">
                                          <p:stCondLst>
                                            <p:cond delay="0"/>
                                          </p:stCondLst>
                                        </p:cTn>
                                        <p:tgtEl>
                                          <p:spTgt spid="6"/>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147">
                                            <p:txEl>
                                              <p:pRg st="3" end="3"/>
                                            </p:txEl>
                                          </p:spTgt>
                                        </p:tgtEl>
                                        <p:attrNameLst>
                                          <p:attrName>style.visibility</p:attrName>
                                        </p:attrNameLst>
                                      </p:cBhvr>
                                      <p:to>
                                        <p:strVal val="visible"/>
                                      </p:to>
                                    </p:set>
                                    <p:animEffect transition="in" filter="fade">
                                      <p:cBhvr>
                                        <p:cTn id="41" dur="500"/>
                                        <p:tgtEl>
                                          <p:spTgt spid="6147">
                                            <p:txEl>
                                              <p:pRg st="3" end="3"/>
                                            </p:txEl>
                                          </p:spTgt>
                                        </p:tgtEl>
                                      </p:cBhvr>
                                    </p:animEffect>
                                  </p:childTnLst>
                                </p:cTn>
                              </p:par>
                              <p:par>
                                <p:cTn id="42" presetID="1" presetClass="exit" presetSubtype="0" fill="hold" grpId="1" nodeType="withEffect">
                                  <p:stCondLst>
                                    <p:cond delay="0"/>
                                  </p:stCondLst>
                                  <p:childTnLst>
                                    <p:set>
                                      <p:cBhvr>
                                        <p:cTn id="43" dur="1" fill="hold">
                                          <p:stCondLst>
                                            <p:cond delay="0"/>
                                          </p:stCondLst>
                                        </p:cTn>
                                        <p:tgtEl>
                                          <p:spTgt spid="7"/>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fade">
                                      <p:cBhvr>
                                        <p:cTn id="4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uiExpand="1" build="p"/>
      <p:bldP spid="2" grpId="0" animBg="1"/>
      <p:bldP spid="2" grpId="1" animBg="1"/>
      <p:bldP spid="6" grpId="0" animBg="1"/>
      <p:bldP spid="6" grpId="1" animBg="1"/>
      <p:bldP spid="7" grpId="0" animBg="1"/>
      <p:bldP spid="7" grpId="1"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buNone/>
            </a:pPr>
            <a:r>
              <a:rPr lang="cs-CZ" sz="6000" dirty="0" smtClean="0">
                <a:ln>
                  <a:solidFill>
                    <a:schemeClr val="accent2">
                      <a:lumMod val="50000"/>
                    </a:schemeClr>
                  </a:solidFill>
                </a:ln>
                <a:solidFill>
                  <a:schemeClr val="accent2">
                    <a:lumMod val="50000"/>
                  </a:schemeClr>
                </a:solidFill>
                <a:effectLst>
                  <a:outerShdw blurRad="38100" dist="38100" dir="2700000" algn="tl">
                    <a:srgbClr val="000000">
                      <a:alpha val="43137"/>
                    </a:srgbClr>
                  </a:outerShdw>
                </a:effectLst>
              </a:rPr>
              <a:t>ARCHITEKTURA</a:t>
            </a:r>
            <a:endParaRPr lang="cs-CZ" dirty="0">
              <a:ln>
                <a:solidFill>
                  <a:schemeClr val="accent2">
                    <a:lumMod val="50000"/>
                  </a:schemeClr>
                </a:solidFill>
              </a:ln>
              <a:solidFill>
                <a:schemeClr val="accent2">
                  <a:lumMod val="50000"/>
                </a:schemeClr>
              </a:solidFill>
              <a:effectLst>
                <a:outerShdw blurRad="38100" dist="38100" dir="2700000" algn="tl">
                  <a:srgbClr val="000000">
                    <a:alpha val="43137"/>
                  </a:srgbClr>
                </a:outerShdw>
              </a:effectLst>
            </a:endParaRPr>
          </a:p>
        </p:txBody>
      </p:sp>
      <p:sp>
        <p:nvSpPr>
          <p:cNvPr id="2" name="Rectangle 1"/>
          <p:cNvSpPr/>
          <p:nvPr/>
        </p:nvSpPr>
        <p:spPr>
          <a:xfrm>
            <a:off x="1564112" y="3933056"/>
            <a:ext cx="6109365" cy="1200329"/>
          </a:xfrm>
          <a:prstGeom prst="rect">
            <a:avLst/>
          </a:prstGeom>
          <a:noFill/>
          <a:ln>
            <a:noFill/>
          </a:ln>
        </p:spPr>
        <p:txBody>
          <a:bodyPr wrap="none" lIns="91440" tIns="45720" rIns="91440" bIns="45720">
            <a:spAutoFit/>
          </a:bodyPr>
          <a:lstStyle/>
          <a:p>
            <a:pPr algn="ctr"/>
            <a:r>
              <a:rPr lang="cs-CZ" sz="3600" b="1" dirty="0" smtClean="0">
                <a:ln w="6600">
                  <a:solidFill>
                    <a:schemeClr val="accent3">
                      <a:lumMod val="50000"/>
                    </a:schemeClr>
                  </a:solidFill>
                  <a:prstDash val="solid"/>
                </a:ln>
                <a:solidFill>
                  <a:srgbClr val="C00000"/>
                </a:solidFill>
                <a:effectLst>
                  <a:outerShdw blurRad="38100" dist="38100" dir="2700000" algn="tl">
                    <a:srgbClr val="000000">
                      <a:alpha val="43137"/>
                    </a:srgbClr>
                  </a:outerShdw>
                </a:effectLst>
              </a:rPr>
              <a:t>DRUHÉ</a:t>
            </a:r>
            <a:r>
              <a:rPr lang="cs-CZ" sz="3600" b="1" cap="none" spc="0" dirty="0" smtClean="0">
                <a:ln w="6600">
                  <a:solidFill>
                    <a:schemeClr val="accent3">
                      <a:lumMod val="50000"/>
                    </a:schemeClr>
                  </a:solidFill>
                  <a:prstDash val="solid"/>
                </a:ln>
                <a:solidFill>
                  <a:srgbClr val="C00000"/>
                </a:solidFill>
                <a:effectLst>
                  <a:outerShdw blurRad="38100" dist="38100" dir="2700000" algn="tl">
                    <a:srgbClr val="000000">
                      <a:alpha val="43137"/>
                    </a:srgbClr>
                  </a:outerShdw>
                </a:effectLst>
              </a:rPr>
              <a:t> OBDOBÍ</a:t>
            </a:r>
          </a:p>
          <a:p>
            <a:pPr algn="ctr"/>
            <a:r>
              <a:rPr lang="cs-CZ" sz="3600" b="1" cap="none" spc="0" dirty="0" smtClean="0">
                <a:ln w="6600">
                  <a:solidFill>
                    <a:schemeClr val="accent3">
                      <a:lumMod val="50000"/>
                    </a:schemeClr>
                  </a:solidFill>
                  <a:prstDash val="solid"/>
                </a:ln>
                <a:solidFill>
                  <a:srgbClr val="C00000"/>
                </a:solidFill>
                <a:effectLst>
                  <a:outerShdw blurRad="38100" dist="38100" dir="2700000" algn="tl">
                    <a:srgbClr val="000000">
                      <a:alpha val="43137"/>
                    </a:srgbClr>
                  </a:outerShdw>
                </a:effectLst>
              </a:rPr>
              <a:t>PO UZNÁNÍ KŘESŤANSTV</a:t>
            </a:r>
            <a:r>
              <a:rPr lang="cs-CZ" sz="3600" b="1" dirty="0">
                <a:ln w="6600">
                  <a:solidFill>
                    <a:schemeClr val="accent3">
                      <a:lumMod val="50000"/>
                    </a:schemeClr>
                  </a:solidFill>
                  <a:prstDash val="solid"/>
                </a:ln>
                <a:solidFill>
                  <a:srgbClr val="C00000"/>
                </a:solidFill>
                <a:effectLst>
                  <a:outerShdw dist="38100" dir="2700000" algn="tl" rotWithShape="0">
                    <a:schemeClr val="accent2"/>
                  </a:outerShdw>
                </a:effectLst>
              </a:rPr>
              <a:t>Í</a:t>
            </a:r>
            <a:endParaRPr lang="cs-CZ" sz="3600" b="1" cap="none" spc="0" dirty="0">
              <a:ln w="6600">
                <a:solidFill>
                  <a:schemeClr val="accent3">
                    <a:lumMod val="50000"/>
                  </a:schemeClr>
                </a:solidFill>
                <a:prstDash val="solid"/>
              </a:ln>
              <a:solidFill>
                <a:srgbClr val="C00000"/>
              </a:solidFill>
              <a:effectLst>
                <a:outerShdw dist="38100" dir="2700000" algn="tl" rotWithShape="0">
                  <a:schemeClr val="accent2"/>
                </a:outerShdw>
              </a:effectLst>
            </a:endParaRPr>
          </a:p>
        </p:txBody>
      </p:sp>
    </p:spTree>
    <p:extLst>
      <p:ext uri="{BB962C8B-B14F-4D97-AF65-F5344CB8AC3E}">
        <p14:creationId xmlns:p14="http://schemas.microsoft.com/office/powerpoint/2010/main" val="503156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22" presetClass="entr" presetSubtype="4"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cs-CZ" b="1" dirty="0" smtClean="0">
                <a:solidFill>
                  <a:srgbClr val="C00000"/>
                </a:solidFill>
              </a:rPr>
              <a:t>Charakteristika</a:t>
            </a:r>
          </a:p>
        </p:txBody>
      </p:sp>
      <p:sp>
        <p:nvSpPr>
          <p:cNvPr id="15363" name="Rectangle 3"/>
          <p:cNvSpPr>
            <a:spLocks noGrp="1" noChangeArrowheads="1"/>
          </p:cNvSpPr>
          <p:nvPr>
            <p:ph idx="1"/>
          </p:nvPr>
        </p:nvSpPr>
        <p:spPr/>
        <p:txBody>
          <a:bodyPr/>
          <a:lstStyle/>
          <a:p>
            <a:pPr marL="0" indent="0" eaLnBrk="1" hangingPunct="1">
              <a:lnSpc>
                <a:spcPct val="90000"/>
              </a:lnSpc>
              <a:buNone/>
            </a:pPr>
            <a:r>
              <a:rPr lang="cs-CZ" dirty="0" smtClean="0"/>
              <a:t>po roce 313 n. l. – rozvoj monumentální architektury</a:t>
            </a:r>
          </a:p>
          <a:p>
            <a:pPr eaLnBrk="1" hangingPunct="1">
              <a:lnSpc>
                <a:spcPct val="90000"/>
              </a:lnSpc>
            </a:pPr>
            <a:r>
              <a:rPr lang="cs-CZ" dirty="0" smtClean="0"/>
              <a:t>chrám </a:t>
            </a:r>
          </a:p>
          <a:p>
            <a:pPr lvl="1" eaLnBrk="1" hangingPunct="1">
              <a:lnSpc>
                <a:spcPct val="90000"/>
              </a:lnSpc>
            </a:pPr>
            <a:r>
              <a:rPr lang="cs-CZ" dirty="0" smtClean="0"/>
              <a:t>bazilika </a:t>
            </a:r>
          </a:p>
          <a:p>
            <a:pPr lvl="2" eaLnBrk="1" hangingPunct="1">
              <a:lnSpc>
                <a:spcPct val="90000"/>
              </a:lnSpc>
              <a:buSzPct val="114000"/>
              <a:buFont typeface="Arial Unicode MS" panose="020B0604020202020204" pitchFamily="34" charset="-128"/>
              <a:buChar char="→"/>
            </a:pPr>
            <a:r>
              <a:rPr lang="cs-CZ" dirty="0" smtClean="0"/>
              <a:t> z </a:t>
            </a:r>
            <a:r>
              <a:rPr lang="cs-CZ" dirty="0" err="1" smtClean="0"/>
              <a:t>řec</a:t>
            </a:r>
            <a:r>
              <a:rPr lang="cs-CZ" dirty="0" smtClean="0"/>
              <a:t>.</a:t>
            </a:r>
            <a:r>
              <a:rPr lang="cs-CZ" i="1" dirty="0" smtClean="0"/>
              <a:t> </a:t>
            </a:r>
            <a:r>
              <a:rPr lang="cs-CZ" i="1" dirty="0" err="1" smtClean="0"/>
              <a:t>bazileos</a:t>
            </a:r>
            <a:r>
              <a:rPr lang="cs-CZ" i="1" dirty="0" smtClean="0"/>
              <a:t> </a:t>
            </a:r>
            <a:r>
              <a:rPr lang="cs-CZ" dirty="0" smtClean="0"/>
              <a:t>= král, soudce, velekněz</a:t>
            </a:r>
          </a:p>
          <a:p>
            <a:pPr lvl="1" eaLnBrk="1" hangingPunct="1">
              <a:lnSpc>
                <a:spcPct val="90000"/>
              </a:lnSpc>
            </a:pPr>
            <a:r>
              <a:rPr lang="cs-CZ" dirty="0" smtClean="0"/>
              <a:t>centrála</a:t>
            </a:r>
          </a:p>
          <a:p>
            <a:pPr lvl="2" eaLnBrk="1" hangingPunct="1">
              <a:lnSpc>
                <a:spcPct val="90000"/>
              </a:lnSpc>
              <a:buSzPct val="107000"/>
              <a:buFont typeface="Arial Unicode MS" panose="020B0604020202020204" pitchFamily="34" charset="-128"/>
              <a:buChar char="→"/>
            </a:pPr>
            <a:r>
              <a:rPr lang="cs-CZ" dirty="0" smtClean="0"/>
              <a:t> půdorys kruhu, </a:t>
            </a:r>
            <a:r>
              <a:rPr lang="cs-CZ" dirty="0" err="1" smtClean="0"/>
              <a:t>oktogonu</a:t>
            </a:r>
            <a:r>
              <a:rPr lang="cs-CZ" dirty="0" smtClean="0"/>
              <a:t>, řeckého kříže</a:t>
            </a:r>
          </a:p>
          <a:p>
            <a:pPr eaLnBrk="1" hangingPunct="1">
              <a:lnSpc>
                <a:spcPct val="90000"/>
              </a:lnSpc>
            </a:pPr>
            <a:r>
              <a:rPr lang="cs-CZ" dirty="0" smtClean="0"/>
              <a:t>baptisterium</a:t>
            </a:r>
          </a:p>
          <a:p>
            <a:pPr lvl="2" eaLnBrk="1" hangingPunct="1">
              <a:lnSpc>
                <a:spcPct val="90000"/>
              </a:lnSpc>
              <a:buSzPct val="107000"/>
              <a:buFont typeface="Arial Unicode MS" panose="020B0604020202020204" pitchFamily="34" charset="-128"/>
              <a:buChar char="→"/>
            </a:pPr>
            <a:r>
              <a:rPr lang="cs-CZ" i="1" dirty="0" smtClean="0"/>
              <a:t>z </a:t>
            </a:r>
            <a:r>
              <a:rPr lang="cs-CZ" i="1" dirty="0" err="1" smtClean="0"/>
              <a:t>řec</a:t>
            </a:r>
            <a:r>
              <a:rPr lang="cs-CZ" i="1" dirty="0" smtClean="0"/>
              <a:t>. </a:t>
            </a:r>
            <a:r>
              <a:rPr lang="cs-CZ" i="1" dirty="0" err="1" smtClean="0"/>
              <a:t>baptizien</a:t>
            </a:r>
            <a:r>
              <a:rPr lang="cs-CZ" i="1" dirty="0" smtClean="0"/>
              <a:t> </a:t>
            </a:r>
            <a:r>
              <a:rPr lang="cs-CZ" dirty="0" smtClean="0"/>
              <a:t>= ponořit</a:t>
            </a:r>
            <a:endParaRPr lang="cs-CZ" i="1" dirty="0" smtClean="0"/>
          </a:p>
        </p:txBody>
      </p:sp>
    </p:spTree>
    <p:extLst>
      <p:ext uri="{BB962C8B-B14F-4D97-AF65-F5344CB8AC3E}">
        <p14:creationId xmlns:p14="http://schemas.microsoft.com/office/powerpoint/2010/main" val="5641829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5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5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fade">
                                      <p:cBhvr>
                                        <p:cTn id="32" dur="500"/>
                                        <p:tgtEl>
                                          <p:spTgt spid="1536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363">
                                            <p:txEl>
                                              <p:pRg st="6" end="6"/>
                                            </p:txEl>
                                          </p:spTgt>
                                        </p:tgtEl>
                                        <p:attrNameLst>
                                          <p:attrName>style.visibility</p:attrName>
                                        </p:attrNameLst>
                                      </p:cBhvr>
                                      <p:to>
                                        <p:strVal val="visible"/>
                                      </p:to>
                                    </p:set>
                                    <p:animEffect transition="in" filter="fade">
                                      <p:cBhvr>
                                        <p:cTn id="37" dur="500"/>
                                        <p:tgtEl>
                                          <p:spTgt spid="15363">
                                            <p:txEl>
                                              <p:pRg st="6" end="6"/>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5363">
                                            <p:txEl>
                                              <p:pRg st="7" end="7"/>
                                            </p:txEl>
                                          </p:spTgt>
                                        </p:tgtEl>
                                        <p:attrNameLst>
                                          <p:attrName>style.visibility</p:attrName>
                                        </p:attrNameLst>
                                      </p:cBhvr>
                                      <p:to>
                                        <p:strVal val="visible"/>
                                      </p:to>
                                    </p:set>
                                    <p:animEffect transition="in" filter="fade">
                                      <p:cBhvr>
                                        <p:cTn id="40" dur="500"/>
                                        <p:tgtEl>
                                          <p:spTgt spid="153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Zástupný symbol pro text 3"/>
          <p:cNvSpPr>
            <a:spLocks noGrp="1"/>
          </p:cNvSpPr>
          <p:nvPr>
            <p:ph type="body" idx="1"/>
          </p:nvPr>
        </p:nvSpPr>
        <p:spPr>
          <a:xfrm>
            <a:off x="323528" y="3645024"/>
            <a:ext cx="4040188" cy="639762"/>
          </a:xfrm>
        </p:spPr>
        <p:txBody>
          <a:bodyPr/>
          <a:lstStyle/>
          <a:p>
            <a:r>
              <a:rPr lang="cs-CZ" dirty="0"/>
              <a:t>Ondřejský </a:t>
            </a:r>
            <a:r>
              <a:rPr lang="cs-CZ" dirty="0" smtClean="0"/>
              <a:t>kříž</a:t>
            </a:r>
            <a:endParaRPr lang="cs-CZ" dirty="0"/>
          </a:p>
        </p:txBody>
      </p:sp>
      <p:sp>
        <p:nvSpPr>
          <p:cNvPr id="5" name="Zástupný symbol pro text 4"/>
          <p:cNvSpPr>
            <a:spLocks noGrp="1"/>
          </p:cNvSpPr>
          <p:nvPr>
            <p:ph type="body" sz="quarter" idx="3"/>
          </p:nvPr>
        </p:nvSpPr>
        <p:spPr>
          <a:xfrm>
            <a:off x="4873625" y="845022"/>
            <a:ext cx="4041775" cy="639762"/>
          </a:xfrm>
        </p:spPr>
        <p:txBody>
          <a:bodyPr/>
          <a:lstStyle/>
          <a:p>
            <a:r>
              <a:rPr lang="cs-CZ" dirty="0" smtClean="0"/>
              <a:t>Řecký kříž</a:t>
            </a:r>
            <a:endParaRPr lang="cs-CZ" dirty="0"/>
          </a:p>
        </p:txBody>
      </p:sp>
      <p:sp>
        <p:nvSpPr>
          <p:cNvPr id="10" name="Zástupný symbol pro text 3"/>
          <p:cNvSpPr txBox="1">
            <a:spLocks/>
          </p:cNvSpPr>
          <p:nvPr/>
        </p:nvSpPr>
        <p:spPr bwMode="auto">
          <a:xfrm>
            <a:off x="275298" y="764704"/>
            <a:ext cx="4040188"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marL="0" indent="0" algn="ctr" rtl="0" eaLnBrk="0" fontAlgn="base" hangingPunct="0">
              <a:spcBef>
                <a:spcPct val="20000"/>
              </a:spcBef>
              <a:spcAft>
                <a:spcPct val="0"/>
              </a:spcAft>
              <a:buFont typeface="Arial" charset="0"/>
              <a:buNone/>
              <a:defRPr sz="2400" b="1" kern="1200">
                <a:solidFill>
                  <a:schemeClr val="tx1"/>
                </a:solidFill>
                <a:latin typeface="+mn-lt"/>
                <a:ea typeface="+mn-ea"/>
                <a:cs typeface="+mn-cs"/>
              </a:defRPr>
            </a:lvl1pPr>
            <a:lvl2pPr marL="457200" indent="0" algn="l" rtl="0" eaLnBrk="0" fontAlgn="base" hangingPunct="0">
              <a:spcBef>
                <a:spcPct val="20000"/>
              </a:spcBef>
              <a:spcAft>
                <a:spcPct val="0"/>
              </a:spcAft>
              <a:buFont typeface="Arial" charset="0"/>
              <a:buNone/>
              <a:defRPr sz="2000" b="1" kern="1200">
                <a:solidFill>
                  <a:schemeClr val="tx1"/>
                </a:solidFill>
                <a:latin typeface="+mn-lt"/>
                <a:ea typeface="+mn-ea"/>
                <a:cs typeface="+mn-cs"/>
              </a:defRPr>
            </a:lvl2pPr>
            <a:lvl3pPr marL="914400" indent="0" algn="l" rtl="0" eaLnBrk="0" fontAlgn="base" hangingPunct="0">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eaLnBrk="0" fontAlgn="base" hangingPunct="0">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eaLnBrk="0" fontAlgn="base" hangingPunct="0">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s-CZ" dirty="0" smtClean="0"/>
              <a:t>Latinský kříž</a:t>
            </a:r>
            <a:endParaRPr lang="cs-CZ" dirty="0"/>
          </a:p>
        </p:txBody>
      </p:sp>
      <p:sp>
        <p:nvSpPr>
          <p:cNvPr id="12" name="Zástupný symbol pro text 3"/>
          <p:cNvSpPr txBox="1">
            <a:spLocks/>
          </p:cNvSpPr>
          <p:nvPr/>
        </p:nvSpPr>
        <p:spPr bwMode="auto">
          <a:xfrm>
            <a:off x="4882256" y="3645024"/>
            <a:ext cx="4040188"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marL="0" indent="0" algn="ctr" rtl="0" eaLnBrk="0" fontAlgn="base" hangingPunct="0">
              <a:spcBef>
                <a:spcPct val="20000"/>
              </a:spcBef>
              <a:spcAft>
                <a:spcPct val="0"/>
              </a:spcAft>
              <a:buFont typeface="Arial" charset="0"/>
              <a:buNone/>
              <a:defRPr sz="2400" b="1" kern="1200">
                <a:solidFill>
                  <a:schemeClr val="tx1"/>
                </a:solidFill>
                <a:latin typeface="+mn-lt"/>
                <a:ea typeface="+mn-ea"/>
                <a:cs typeface="+mn-cs"/>
              </a:defRPr>
            </a:lvl1pPr>
            <a:lvl2pPr marL="457200" indent="0" algn="l" rtl="0" eaLnBrk="0" fontAlgn="base" hangingPunct="0">
              <a:spcBef>
                <a:spcPct val="20000"/>
              </a:spcBef>
              <a:spcAft>
                <a:spcPct val="0"/>
              </a:spcAft>
              <a:buFont typeface="Arial" charset="0"/>
              <a:buNone/>
              <a:defRPr sz="2000" b="1" kern="1200">
                <a:solidFill>
                  <a:schemeClr val="tx1"/>
                </a:solidFill>
                <a:latin typeface="+mn-lt"/>
                <a:ea typeface="+mn-ea"/>
                <a:cs typeface="+mn-cs"/>
              </a:defRPr>
            </a:lvl2pPr>
            <a:lvl3pPr marL="914400" indent="0" algn="l" rtl="0" eaLnBrk="0" fontAlgn="base" hangingPunct="0">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eaLnBrk="0" fontAlgn="base" hangingPunct="0">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eaLnBrk="0" fontAlgn="base" hangingPunct="0">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s-CZ" dirty="0" smtClean="0"/>
              <a:t>Svatopetrský kříž</a:t>
            </a:r>
            <a:endParaRPr lang="cs-CZ" dirty="0"/>
          </a:p>
        </p:txBody>
      </p:sp>
      <p:sp>
        <p:nvSpPr>
          <p:cNvPr id="15" name="Zástupný symbol pro text 3"/>
          <p:cNvSpPr txBox="1">
            <a:spLocks/>
          </p:cNvSpPr>
          <p:nvPr/>
        </p:nvSpPr>
        <p:spPr bwMode="auto">
          <a:xfrm>
            <a:off x="2535870" y="213223"/>
            <a:ext cx="4040188" cy="63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marL="0" indent="0" algn="ctr" rtl="0" eaLnBrk="0" fontAlgn="base" hangingPunct="0">
              <a:spcBef>
                <a:spcPct val="20000"/>
              </a:spcBef>
              <a:spcAft>
                <a:spcPct val="0"/>
              </a:spcAft>
              <a:buFont typeface="Arial" charset="0"/>
              <a:buNone/>
              <a:defRPr sz="2400" b="1" kern="1200">
                <a:solidFill>
                  <a:schemeClr val="tx1"/>
                </a:solidFill>
                <a:latin typeface="+mn-lt"/>
                <a:ea typeface="+mn-ea"/>
                <a:cs typeface="+mn-cs"/>
              </a:defRPr>
            </a:lvl1pPr>
            <a:lvl2pPr marL="457200" indent="0" algn="l" rtl="0" eaLnBrk="0" fontAlgn="base" hangingPunct="0">
              <a:spcBef>
                <a:spcPct val="20000"/>
              </a:spcBef>
              <a:spcAft>
                <a:spcPct val="0"/>
              </a:spcAft>
              <a:buFont typeface="Arial" charset="0"/>
              <a:buNone/>
              <a:defRPr sz="2000" b="1" kern="1200">
                <a:solidFill>
                  <a:schemeClr val="tx1"/>
                </a:solidFill>
                <a:latin typeface="+mn-lt"/>
                <a:ea typeface="+mn-ea"/>
                <a:cs typeface="+mn-cs"/>
              </a:defRPr>
            </a:lvl2pPr>
            <a:lvl3pPr marL="914400" indent="0" algn="l" rtl="0" eaLnBrk="0" fontAlgn="base" hangingPunct="0">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eaLnBrk="0" fontAlgn="base" hangingPunct="0">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eaLnBrk="0" fontAlgn="base" hangingPunct="0">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s-CZ" sz="3600" dirty="0" smtClean="0">
                <a:solidFill>
                  <a:schemeClr val="accent4">
                    <a:lumMod val="50000"/>
                  </a:schemeClr>
                </a:solidFill>
                <a:effectLst>
                  <a:outerShdw blurRad="38100" dist="38100" dir="2700000" algn="tl">
                    <a:srgbClr val="000000">
                      <a:alpha val="43137"/>
                    </a:srgbClr>
                  </a:outerShdw>
                </a:effectLst>
              </a:rPr>
              <a:t>Typy křížů</a:t>
            </a:r>
            <a:endParaRPr lang="cs-CZ" sz="3600" dirty="0">
              <a:solidFill>
                <a:schemeClr val="accent4">
                  <a:lumMod val="50000"/>
                </a:schemeClr>
              </a:solidFill>
              <a:effectLst>
                <a:outerShdw blurRad="38100" dist="38100" dir="2700000" algn="tl">
                  <a:srgbClr val="000000">
                    <a:alpha val="43137"/>
                  </a:srgbClr>
                </a:outerShdw>
              </a:effectLst>
            </a:endParaRPr>
          </a:p>
        </p:txBody>
      </p:sp>
      <p:grpSp>
        <p:nvGrpSpPr>
          <p:cNvPr id="2" name="Skupina 1"/>
          <p:cNvGrpSpPr/>
          <p:nvPr/>
        </p:nvGrpSpPr>
        <p:grpSpPr>
          <a:xfrm>
            <a:off x="1619672" y="1517388"/>
            <a:ext cx="2271156" cy="1911612"/>
            <a:chOff x="1619672" y="1517388"/>
            <a:chExt cx="2271156" cy="1911612"/>
          </a:xfrm>
          <a:scene3d>
            <a:camera prst="orthographicFront">
              <a:rot lat="0" lon="0" rev="0"/>
            </a:camera>
            <a:lightRig rig="balanced" dir="t">
              <a:rot lat="0" lon="0" rev="8700000"/>
            </a:lightRig>
          </a:scene3d>
        </p:grpSpPr>
        <p:pic>
          <p:nvPicPr>
            <p:cNvPr id="4915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672" y="1517388"/>
              <a:ext cx="1368152" cy="1911612"/>
            </a:xfrm>
            <a:prstGeom prst="rect">
              <a:avLst/>
            </a:prstGeom>
            <a:noFill/>
            <a:ln>
              <a:noFill/>
            </a:ln>
            <a:effectLst>
              <a:outerShdw blurRad="44450" dist="27940" dir="5400000" algn="ctr">
                <a:srgbClr val="000000">
                  <a:alpha val="32000"/>
                </a:srgbClr>
              </a:outerShdw>
            </a:effectLst>
            <a:sp3d>
              <a:bevelT w="190500" h="381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ovéPole 8"/>
            <p:cNvSpPr txBox="1"/>
            <p:nvPr/>
          </p:nvSpPr>
          <p:spPr>
            <a:xfrm>
              <a:off x="3577922" y="3059668"/>
              <a:ext cx="312906" cy="369332"/>
            </a:xfrm>
            <a:prstGeom prst="rect">
              <a:avLst/>
            </a:prstGeom>
            <a:noFill/>
            <a:ln>
              <a:noFill/>
            </a:ln>
            <a:effectLst>
              <a:outerShdw blurRad="44450" dist="27940" dir="5400000" algn="ctr">
                <a:srgbClr val="000000">
                  <a:alpha val="32000"/>
                </a:srgbClr>
              </a:outerShdw>
            </a:effectLst>
            <a:sp3d>
              <a:bevelT w="190500" h="38100"/>
            </a:sp3d>
          </p:spPr>
          <p:txBody>
            <a:bodyPr wrap="none" rtlCol="0">
              <a:spAutoFit/>
            </a:bodyPr>
            <a:lstStyle/>
            <a:p>
              <a:r>
                <a:rPr lang="cs-CZ" dirty="0"/>
                <a:t>1</a:t>
              </a:r>
            </a:p>
          </p:txBody>
        </p:sp>
      </p:grpSp>
      <p:grpSp>
        <p:nvGrpSpPr>
          <p:cNvPr id="3" name="Skupina 2"/>
          <p:cNvGrpSpPr/>
          <p:nvPr/>
        </p:nvGrpSpPr>
        <p:grpSpPr>
          <a:xfrm>
            <a:off x="6009712" y="1713951"/>
            <a:ext cx="2106456" cy="1715049"/>
            <a:chOff x="6009712" y="1713951"/>
            <a:chExt cx="2106456" cy="1715049"/>
          </a:xfrm>
          <a:scene3d>
            <a:camera prst="orthographicFront">
              <a:rot lat="0" lon="0" rev="0"/>
            </a:camera>
            <a:lightRig rig="balanced" dir="t">
              <a:rot lat="0" lon="0" rev="8700000"/>
            </a:lightRig>
          </a:scene3d>
        </p:grpSpPr>
        <p:pic>
          <p:nvPicPr>
            <p:cNvPr id="491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9712" y="1713951"/>
              <a:ext cx="1715049" cy="1715049"/>
            </a:xfrm>
            <a:prstGeom prst="rect">
              <a:avLst/>
            </a:prstGeom>
            <a:noFill/>
            <a:ln>
              <a:noFill/>
            </a:ln>
            <a:effectLst>
              <a:outerShdw blurRad="44450" dist="27940" dir="5400000" algn="ctr">
                <a:srgbClr val="000000">
                  <a:alpha val="32000"/>
                </a:srgbClr>
              </a:outerShdw>
            </a:effectLst>
            <a:sp3d>
              <a:bevelT w="190500" h="381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extovéPole 16"/>
            <p:cNvSpPr txBox="1"/>
            <p:nvPr/>
          </p:nvSpPr>
          <p:spPr>
            <a:xfrm>
              <a:off x="7803262" y="3059668"/>
              <a:ext cx="312906" cy="369332"/>
            </a:xfrm>
            <a:prstGeom prst="rect">
              <a:avLst/>
            </a:prstGeom>
            <a:noFill/>
            <a:ln>
              <a:noFill/>
            </a:ln>
            <a:effectLst>
              <a:outerShdw blurRad="44450" dist="27940" dir="5400000" algn="ctr">
                <a:srgbClr val="000000">
                  <a:alpha val="32000"/>
                </a:srgbClr>
              </a:outerShdw>
            </a:effectLst>
            <a:sp3d>
              <a:bevelT w="190500" h="38100"/>
            </a:sp3d>
          </p:spPr>
          <p:txBody>
            <a:bodyPr wrap="none" rtlCol="0">
              <a:spAutoFit/>
            </a:bodyPr>
            <a:lstStyle/>
            <a:p>
              <a:r>
                <a:rPr lang="cs-CZ" dirty="0"/>
                <a:t>2</a:t>
              </a:r>
            </a:p>
          </p:txBody>
        </p:sp>
      </p:grpSp>
      <p:grpSp>
        <p:nvGrpSpPr>
          <p:cNvPr id="7" name="Skupina 6"/>
          <p:cNvGrpSpPr/>
          <p:nvPr/>
        </p:nvGrpSpPr>
        <p:grpSpPr>
          <a:xfrm>
            <a:off x="6009713" y="4441650"/>
            <a:ext cx="2106455" cy="2102059"/>
            <a:chOff x="6009713" y="4441650"/>
            <a:chExt cx="2106455" cy="2102059"/>
          </a:xfrm>
          <a:scene3d>
            <a:camera prst="orthographicFront">
              <a:rot lat="0" lon="0" rev="0"/>
            </a:camera>
            <a:lightRig rig="balanced" dir="t">
              <a:rot lat="0" lon="0" rev="8700000"/>
            </a:lightRig>
          </a:scene3d>
        </p:grpSpPr>
        <p:pic>
          <p:nvPicPr>
            <p:cNvPr id="49159" name="Picture 7" descr="Soubor:Peter's Cross.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09713" y="4441650"/>
              <a:ext cx="1501471" cy="2102059"/>
            </a:xfrm>
            <a:prstGeom prst="rect">
              <a:avLst/>
            </a:prstGeom>
            <a:noFill/>
            <a:ln>
              <a:noFill/>
            </a:ln>
            <a:effectLst>
              <a:outerShdw blurRad="44450" dist="27940" dir="5400000" algn="ctr">
                <a:srgbClr val="000000">
                  <a:alpha val="32000"/>
                </a:srgbClr>
              </a:outerShdw>
            </a:effectLst>
            <a:sp3d>
              <a:bevelT w="190500" h="38100"/>
            </a:sp3d>
            <a:extLst>
              <a:ext uri="{909E8E84-426E-40DD-AFC4-6F175D3DCCD1}">
                <a14:hiddenFill xmlns:a14="http://schemas.microsoft.com/office/drawing/2010/main">
                  <a:solidFill>
                    <a:srgbClr val="FFFFFF"/>
                  </a:solidFill>
                </a14:hiddenFill>
              </a:ext>
            </a:extLst>
          </p:spPr>
        </p:pic>
        <p:sp>
          <p:nvSpPr>
            <p:cNvPr id="18" name="TextovéPole 17"/>
            <p:cNvSpPr txBox="1"/>
            <p:nvPr/>
          </p:nvSpPr>
          <p:spPr>
            <a:xfrm>
              <a:off x="7803262" y="6036373"/>
              <a:ext cx="312906" cy="369332"/>
            </a:xfrm>
            <a:prstGeom prst="rect">
              <a:avLst/>
            </a:prstGeom>
            <a:noFill/>
            <a:ln>
              <a:noFill/>
            </a:ln>
            <a:effectLst>
              <a:outerShdw blurRad="44450" dist="27940" dir="5400000" algn="ctr">
                <a:srgbClr val="000000">
                  <a:alpha val="32000"/>
                </a:srgbClr>
              </a:outerShdw>
            </a:effectLst>
            <a:sp3d>
              <a:bevelT w="190500" h="38100"/>
            </a:sp3d>
          </p:spPr>
          <p:txBody>
            <a:bodyPr wrap="none" rtlCol="0">
              <a:spAutoFit/>
            </a:bodyPr>
            <a:lstStyle/>
            <a:p>
              <a:r>
                <a:rPr lang="cs-CZ" dirty="0"/>
                <a:t>4</a:t>
              </a:r>
            </a:p>
          </p:txBody>
        </p:sp>
      </p:grpSp>
      <p:grpSp>
        <p:nvGrpSpPr>
          <p:cNvPr id="6" name="Skupina 5"/>
          <p:cNvGrpSpPr/>
          <p:nvPr/>
        </p:nvGrpSpPr>
        <p:grpSpPr>
          <a:xfrm>
            <a:off x="1403648" y="4682299"/>
            <a:ext cx="2487180" cy="1843045"/>
            <a:chOff x="1115616" y="4700590"/>
            <a:chExt cx="2487180" cy="1843045"/>
          </a:xfrm>
        </p:grpSpPr>
        <p:pic>
          <p:nvPicPr>
            <p:cNvPr id="49157" name="Picture 5" descr="Soubor:Saint Andrew's cross.sv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5616" y="4700590"/>
              <a:ext cx="1843044" cy="1843045"/>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19" name="TextovéPole 18"/>
            <p:cNvSpPr txBox="1"/>
            <p:nvPr/>
          </p:nvSpPr>
          <p:spPr>
            <a:xfrm>
              <a:off x="3127945" y="6054664"/>
              <a:ext cx="474851" cy="369332"/>
            </a:xfrm>
            <a:prstGeom prst="rect">
              <a:avLst/>
            </a:prstGeom>
            <a:noFill/>
          </p:spPr>
          <p:txBody>
            <a:bodyPr wrap="square" rtlCol="0">
              <a:spAutoFit/>
            </a:bodyPr>
            <a:lstStyle/>
            <a:p>
              <a:pPr algn="ctr"/>
              <a:r>
                <a:rPr lang="cs-CZ" dirty="0"/>
                <a:t>3</a:t>
              </a:r>
            </a:p>
          </p:txBody>
        </p:sp>
      </p:grpSp>
    </p:spTree>
    <p:extLst>
      <p:ext uri="{BB962C8B-B14F-4D97-AF65-F5344CB8AC3E}">
        <p14:creationId xmlns:p14="http://schemas.microsoft.com/office/powerpoint/2010/main" val="3564481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text 1"/>
          <p:cNvSpPr>
            <a:spLocks noGrp="1"/>
          </p:cNvSpPr>
          <p:nvPr>
            <p:ph type="body" idx="1"/>
          </p:nvPr>
        </p:nvSpPr>
        <p:spPr>
          <a:xfrm>
            <a:off x="395536" y="476672"/>
            <a:ext cx="4040188" cy="639762"/>
          </a:xfrm>
        </p:spPr>
        <p:txBody>
          <a:bodyPr/>
          <a:lstStyle/>
          <a:p>
            <a:r>
              <a:rPr lang="cs-CZ" sz="2800" dirty="0" smtClean="0"/>
              <a:t>Bazilika</a:t>
            </a:r>
            <a:endParaRPr lang="cs-CZ" dirty="0"/>
          </a:p>
        </p:txBody>
      </p:sp>
      <p:sp>
        <p:nvSpPr>
          <p:cNvPr id="3" name="Zástupný symbol pro text 2"/>
          <p:cNvSpPr>
            <a:spLocks noGrp="1"/>
          </p:cNvSpPr>
          <p:nvPr>
            <p:ph type="body" sz="quarter" idx="3"/>
          </p:nvPr>
        </p:nvSpPr>
        <p:spPr>
          <a:xfrm>
            <a:off x="4860032" y="476672"/>
            <a:ext cx="3615959" cy="639762"/>
          </a:xfrm>
        </p:spPr>
        <p:txBody>
          <a:bodyPr/>
          <a:lstStyle/>
          <a:p>
            <a:r>
              <a:rPr lang="cs-CZ" sz="2800" dirty="0" smtClean="0"/>
              <a:t>Centrála</a:t>
            </a:r>
            <a:endParaRPr lang="cs-CZ" dirty="0"/>
          </a:p>
        </p:txBody>
      </p:sp>
      <p:grpSp>
        <p:nvGrpSpPr>
          <p:cNvPr id="12" name="Skupina 11"/>
          <p:cNvGrpSpPr/>
          <p:nvPr/>
        </p:nvGrpSpPr>
        <p:grpSpPr>
          <a:xfrm>
            <a:off x="5520910" y="3903387"/>
            <a:ext cx="2287560" cy="2593872"/>
            <a:chOff x="5520910" y="3903387"/>
            <a:chExt cx="2287560" cy="2593872"/>
          </a:xfrm>
        </p:grpSpPr>
        <p:pic>
          <p:nvPicPr>
            <p:cNvPr id="4" name="Picture 2" descr="File:Apostole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0910" y="3903387"/>
              <a:ext cx="2287560" cy="25938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ovéPole 7"/>
            <p:cNvSpPr txBox="1"/>
            <p:nvPr/>
          </p:nvSpPr>
          <p:spPr>
            <a:xfrm>
              <a:off x="7465098" y="3913176"/>
              <a:ext cx="312906" cy="369332"/>
            </a:xfrm>
            <a:prstGeom prst="rect">
              <a:avLst/>
            </a:prstGeom>
            <a:noFill/>
          </p:spPr>
          <p:txBody>
            <a:bodyPr wrap="none" rtlCol="0">
              <a:spAutoFit/>
            </a:bodyPr>
            <a:lstStyle/>
            <a:p>
              <a:r>
                <a:rPr lang="cs-CZ" dirty="0" smtClean="0"/>
                <a:t>7</a:t>
              </a:r>
              <a:endParaRPr lang="cs-CZ" dirty="0"/>
            </a:p>
          </p:txBody>
        </p:sp>
      </p:grpSp>
      <p:grpSp>
        <p:nvGrpSpPr>
          <p:cNvPr id="7" name="Skupina 6"/>
          <p:cNvGrpSpPr/>
          <p:nvPr/>
        </p:nvGrpSpPr>
        <p:grpSpPr>
          <a:xfrm>
            <a:off x="5292080" y="1340768"/>
            <a:ext cx="2745220" cy="2304256"/>
            <a:chOff x="5292080" y="1340768"/>
            <a:chExt cx="2745220" cy="2304256"/>
          </a:xfrm>
        </p:grpSpPr>
        <p:pic>
          <p:nvPicPr>
            <p:cNvPr id="5" name="Picture 2" descr="http://fast10.vsb.cz/studijni-materialy/zsaa/pict/009rane_krest/rk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340768"/>
              <a:ext cx="2745220" cy="23042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7715478" y="1364346"/>
              <a:ext cx="312906" cy="369332"/>
            </a:xfrm>
            <a:prstGeom prst="rect">
              <a:avLst/>
            </a:prstGeom>
            <a:noFill/>
          </p:spPr>
          <p:txBody>
            <a:bodyPr wrap="none" rtlCol="0">
              <a:spAutoFit/>
            </a:bodyPr>
            <a:lstStyle/>
            <a:p>
              <a:r>
                <a:rPr lang="cs-CZ" dirty="0" smtClean="0"/>
                <a:t>6</a:t>
              </a:r>
              <a:endParaRPr lang="cs-CZ" dirty="0"/>
            </a:p>
          </p:txBody>
        </p:sp>
      </p:grpSp>
      <p:grpSp>
        <p:nvGrpSpPr>
          <p:cNvPr id="11" name="Skupina 10"/>
          <p:cNvGrpSpPr/>
          <p:nvPr/>
        </p:nvGrpSpPr>
        <p:grpSpPr>
          <a:xfrm>
            <a:off x="1547664" y="1627439"/>
            <a:ext cx="1728192" cy="4488848"/>
            <a:chOff x="1547664" y="1627439"/>
            <a:chExt cx="1728192" cy="4488848"/>
          </a:xfrm>
        </p:grpSpPr>
        <p:pic>
          <p:nvPicPr>
            <p:cNvPr id="1026" name="Picture 2" descr="Soubor:San Paolo Fuori le Mura Rome pl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168017" y="3008448"/>
              <a:ext cx="4487486" cy="17281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TextovéPole 9"/>
            <p:cNvSpPr txBox="1"/>
            <p:nvPr/>
          </p:nvSpPr>
          <p:spPr>
            <a:xfrm>
              <a:off x="2962950" y="1627439"/>
              <a:ext cx="312906" cy="369332"/>
            </a:xfrm>
            <a:prstGeom prst="rect">
              <a:avLst/>
            </a:prstGeom>
            <a:noFill/>
          </p:spPr>
          <p:txBody>
            <a:bodyPr wrap="none" rtlCol="0">
              <a:spAutoFit/>
            </a:bodyPr>
            <a:lstStyle/>
            <a:p>
              <a:r>
                <a:rPr lang="cs-CZ" dirty="0" smtClean="0"/>
                <a:t>5</a:t>
              </a:r>
              <a:endParaRPr lang="cs-CZ" dirty="0"/>
            </a:p>
          </p:txBody>
        </p:sp>
      </p:grpSp>
    </p:spTree>
    <p:extLst>
      <p:ext uri="{BB962C8B-B14F-4D97-AF65-F5344CB8AC3E}">
        <p14:creationId xmlns:p14="http://schemas.microsoft.com/office/powerpoint/2010/main" val="17937895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8" name="Skupina 7"/>
          <p:cNvGrpSpPr/>
          <p:nvPr/>
        </p:nvGrpSpPr>
        <p:grpSpPr>
          <a:xfrm>
            <a:off x="4211960" y="2192218"/>
            <a:ext cx="4773339" cy="2930764"/>
            <a:chOff x="4211960" y="2192218"/>
            <a:chExt cx="4773339" cy="2930764"/>
          </a:xfrm>
        </p:grpSpPr>
        <p:pic>
          <p:nvPicPr>
            <p:cNvPr id="21508" name="Picture 4" descr="http://saintpetersbasilica.org/Plans/HWBrewer189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2192218"/>
              <a:ext cx="4773339" cy="29307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9" name="TextovéPole 18"/>
            <p:cNvSpPr txBox="1"/>
            <p:nvPr/>
          </p:nvSpPr>
          <p:spPr>
            <a:xfrm>
              <a:off x="8651582" y="2199874"/>
              <a:ext cx="312906" cy="369332"/>
            </a:xfrm>
            <a:prstGeom prst="rect">
              <a:avLst/>
            </a:prstGeom>
            <a:noFill/>
          </p:spPr>
          <p:txBody>
            <a:bodyPr wrap="none" rtlCol="0">
              <a:spAutoFit/>
            </a:bodyPr>
            <a:lstStyle/>
            <a:p>
              <a:r>
                <a:rPr lang="cs-CZ" dirty="0"/>
                <a:t>8</a:t>
              </a:r>
            </a:p>
          </p:txBody>
        </p:sp>
      </p:grpSp>
      <p:sp>
        <p:nvSpPr>
          <p:cNvPr id="16386" name="Rectangle 2"/>
          <p:cNvSpPr>
            <a:spLocks noGrp="1" noChangeArrowheads="1"/>
          </p:cNvSpPr>
          <p:nvPr>
            <p:ph type="title"/>
          </p:nvPr>
        </p:nvSpPr>
        <p:spPr/>
        <p:txBody>
          <a:bodyPr/>
          <a:lstStyle/>
          <a:p>
            <a:pPr eaLnBrk="1" hangingPunct="1"/>
            <a:r>
              <a:rPr lang="cs-CZ" sz="4800" b="1" dirty="0" smtClean="0">
                <a:solidFill>
                  <a:srgbClr val="00B050"/>
                </a:solidFill>
                <a:effectLst>
                  <a:outerShdw blurRad="38100" dist="38100" dir="2700000" algn="tl">
                    <a:srgbClr val="000000">
                      <a:alpha val="43137"/>
                    </a:srgbClr>
                  </a:outerShdw>
                </a:effectLst>
              </a:rPr>
              <a:t>Bazilika</a:t>
            </a:r>
            <a:endParaRPr lang="cs-CZ" b="1" dirty="0" smtClean="0">
              <a:solidFill>
                <a:srgbClr val="00B050"/>
              </a:solidFill>
              <a:effectLst>
                <a:outerShdw blurRad="38100" dist="38100" dir="2700000" algn="tl">
                  <a:srgbClr val="000000">
                    <a:alpha val="43137"/>
                  </a:srgbClr>
                </a:outerShdw>
              </a:effectLst>
            </a:endParaRPr>
          </a:p>
        </p:txBody>
      </p:sp>
      <p:sp>
        <p:nvSpPr>
          <p:cNvPr id="16387" name="Rectangle 3"/>
          <p:cNvSpPr>
            <a:spLocks noGrp="1" noChangeArrowheads="1"/>
          </p:cNvSpPr>
          <p:nvPr>
            <p:ph sz="half" idx="1"/>
          </p:nvPr>
        </p:nvSpPr>
        <p:spPr>
          <a:xfrm>
            <a:off x="152400" y="1219200"/>
            <a:ext cx="4419600" cy="3200400"/>
          </a:xfrm>
        </p:spPr>
        <p:txBody>
          <a:bodyPr/>
          <a:lstStyle/>
          <a:p>
            <a:pPr eaLnBrk="1" hangingPunct="1">
              <a:buFontTx/>
              <a:buNone/>
            </a:pPr>
            <a:r>
              <a:rPr lang="cs-CZ" dirty="0" smtClean="0"/>
              <a:t>3 části</a:t>
            </a:r>
          </a:p>
          <a:p>
            <a:pPr eaLnBrk="1" hangingPunct="1"/>
            <a:r>
              <a:rPr lang="cs-CZ" b="1" dirty="0" smtClean="0"/>
              <a:t>atrium </a:t>
            </a:r>
          </a:p>
          <a:p>
            <a:pPr lvl="1" eaLnBrk="1" hangingPunct="1"/>
            <a:r>
              <a:rPr lang="cs-CZ" dirty="0" smtClean="0"/>
              <a:t>čtvercový dvůr se sloupovým ochozem a studnou uprostřed</a:t>
            </a:r>
          </a:p>
          <a:p>
            <a:pPr eaLnBrk="1" hangingPunct="1"/>
            <a:r>
              <a:rPr lang="cs-CZ" b="1" dirty="0" smtClean="0"/>
              <a:t>nartex</a:t>
            </a:r>
          </a:p>
          <a:p>
            <a:pPr lvl="1" eaLnBrk="1" hangingPunct="1"/>
            <a:r>
              <a:rPr lang="cs-CZ" dirty="0" smtClean="0"/>
              <a:t>předsíň pro dosud nekřtěné</a:t>
            </a:r>
          </a:p>
          <a:p>
            <a:pPr eaLnBrk="1" hangingPunct="1"/>
            <a:r>
              <a:rPr lang="cs-CZ" b="1" dirty="0" smtClean="0"/>
              <a:t>vlastní bazilika</a:t>
            </a:r>
          </a:p>
          <a:p>
            <a:pPr lvl="1" eaLnBrk="1" hangingPunct="1"/>
            <a:r>
              <a:rPr lang="cs-CZ" dirty="0" smtClean="0"/>
              <a:t>prostorné shromaždiště k bohoslužbám</a:t>
            </a:r>
          </a:p>
        </p:txBody>
      </p:sp>
      <p:cxnSp>
        <p:nvCxnSpPr>
          <p:cNvPr id="7" name="Přímá spojovací šipka 6"/>
          <p:cNvCxnSpPr/>
          <p:nvPr/>
        </p:nvCxnSpPr>
        <p:spPr>
          <a:xfrm>
            <a:off x="1828800" y="1981200"/>
            <a:ext cx="5047456" cy="1809750"/>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0" name="Přímá spojovací šipka 9"/>
          <p:cNvCxnSpPr/>
          <p:nvPr/>
        </p:nvCxnSpPr>
        <p:spPr>
          <a:xfrm>
            <a:off x="1828800" y="3657600"/>
            <a:ext cx="5911552" cy="266700"/>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3" name="Přímá spojovací šipka 12"/>
          <p:cNvCxnSpPr/>
          <p:nvPr/>
        </p:nvCxnSpPr>
        <p:spPr>
          <a:xfrm flipV="1">
            <a:off x="3200400" y="2819400"/>
            <a:ext cx="2955776" cy="2133600"/>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344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500"/>
                                        <p:tgtEl>
                                          <p:spTgt spid="16386"/>
                                        </p:tgtEl>
                                      </p:cBhvr>
                                    </p:animEffect>
                                  </p:childTnLst>
                                </p:cTn>
                              </p:par>
                            </p:childTnLst>
                          </p:cTn>
                        </p:par>
                        <p:par>
                          <p:cTn id="8" fill="hold" nodeType="withGroup">
                            <p:stCondLst>
                              <p:cond delay="500"/>
                            </p:stCondLst>
                            <p:childTnLst>
                              <p:par>
                                <p:cTn id="9" presetID="2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6387">
                                            <p:txEl>
                                              <p:pRg st="0" end="0"/>
                                            </p:txEl>
                                          </p:spTgt>
                                        </p:tgtEl>
                                        <p:attrNameLst>
                                          <p:attrName>style.visibility</p:attrName>
                                        </p:attrNameLst>
                                      </p:cBhvr>
                                      <p:to>
                                        <p:strVal val="visible"/>
                                      </p:to>
                                    </p:set>
                                    <p:animEffect transition="in" filter="fade">
                                      <p:cBhvr>
                                        <p:cTn id="16" dur="500"/>
                                        <p:tgtEl>
                                          <p:spTgt spid="16387">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6387">
                                            <p:txEl>
                                              <p:pRg st="1" end="1"/>
                                            </p:txEl>
                                          </p:spTgt>
                                        </p:tgtEl>
                                        <p:attrNameLst>
                                          <p:attrName>style.visibility</p:attrName>
                                        </p:attrNameLst>
                                      </p:cBhvr>
                                      <p:to>
                                        <p:strVal val="visible"/>
                                      </p:to>
                                    </p:set>
                                    <p:animEffect transition="in" filter="fade">
                                      <p:cBhvr>
                                        <p:cTn id="21" dur="500"/>
                                        <p:tgtEl>
                                          <p:spTgt spid="16387">
                                            <p:txEl>
                                              <p:pRg st="1" end="1"/>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6387">
                                            <p:txEl>
                                              <p:pRg st="2" end="2"/>
                                            </p:txEl>
                                          </p:spTgt>
                                        </p:tgtEl>
                                        <p:attrNameLst>
                                          <p:attrName>style.visibility</p:attrName>
                                        </p:attrNameLst>
                                      </p:cBhvr>
                                      <p:to>
                                        <p:strVal val="visible"/>
                                      </p:to>
                                    </p:set>
                                    <p:animEffect transition="in" filter="fade">
                                      <p:cBhvr>
                                        <p:cTn id="24" dur="500"/>
                                        <p:tgtEl>
                                          <p:spTgt spid="16387">
                                            <p:txEl>
                                              <p:pRg st="2" end="2"/>
                                            </p:txEl>
                                          </p:spTgt>
                                        </p:tgtEl>
                                      </p:cBhvr>
                                    </p:animEffect>
                                  </p:childTnLst>
                                </p:cTn>
                              </p:par>
                              <p:par>
                                <p:cTn id="25" presetID="55"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p:cTn id="27" dur="500" fill="hold"/>
                                        <p:tgtEl>
                                          <p:spTgt spid="7"/>
                                        </p:tgtEl>
                                        <p:attrNameLst>
                                          <p:attrName>ppt_w</p:attrName>
                                        </p:attrNameLst>
                                      </p:cBhvr>
                                      <p:tavLst>
                                        <p:tav tm="0">
                                          <p:val>
                                            <p:strVal val="#ppt_w*0.70"/>
                                          </p:val>
                                        </p:tav>
                                        <p:tav tm="100000">
                                          <p:val>
                                            <p:strVal val="#ppt_w"/>
                                          </p:val>
                                        </p:tav>
                                      </p:tavLst>
                                    </p:anim>
                                    <p:anim calcmode="lin" valueType="num">
                                      <p:cBhvr>
                                        <p:cTn id="28" dur="500" fill="hold"/>
                                        <p:tgtEl>
                                          <p:spTgt spid="7"/>
                                        </p:tgtEl>
                                        <p:attrNameLst>
                                          <p:attrName>ppt_h</p:attrName>
                                        </p:attrNameLst>
                                      </p:cBhvr>
                                      <p:tavLst>
                                        <p:tav tm="0">
                                          <p:val>
                                            <p:strVal val="#ppt_h"/>
                                          </p:val>
                                        </p:tav>
                                        <p:tav tm="100000">
                                          <p:val>
                                            <p:strVal val="#ppt_h"/>
                                          </p:val>
                                        </p:tav>
                                      </p:tavLst>
                                    </p:anim>
                                    <p:animEffect transition="in" filter="fade">
                                      <p:cBhvr>
                                        <p:cTn id="29" dur="5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6387">
                                            <p:txEl>
                                              <p:pRg st="3" end="3"/>
                                            </p:txEl>
                                          </p:spTgt>
                                        </p:tgtEl>
                                        <p:attrNameLst>
                                          <p:attrName>style.visibility</p:attrName>
                                        </p:attrNameLst>
                                      </p:cBhvr>
                                      <p:to>
                                        <p:strVal val="visible"/>
                                      </p:to>
                                    </p:set>
                                    <p:animEffect transition="in" filter="fade">
                                      <p:cBhvr>
                                        <p:cTn id="34" dur="500"/>
                                        <p:tgtEl>
                                          <p:spTgt spid="16387">
                                            <p:txEl>
                                              <p:pRg st="3" end="3"/>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6387">
                                            <p:txEl>
                                              <p:pRg st="4" end="4"/>
                                            </p:txEl>
                                          </p:spTgt>
                                        </p:tgtEl>
                                        <p:attrNameLst>
                                          <p:attrName>style.visibility</p:attrName>
                                        </p:attrNameLst>
                                      </p:cBhvr>
                                      <p:to>
                                        <p:strVal val="visible"/>
                                      </p:to>
                                    </p:set>
                                    <p:animEffect transition="in" filter="fade">
                                      <p:cBhvr>
                                        <p:cTn id="37" dur="500"/>
                                        <p:tgtEl>
                                          <p:spTgt spid="16387">
                                            <p:txEl>
                                              <p:pRg st="4" end="4"/>
                                            </p:txEl>
                                          </p:spTgt>
                                        </p:tgtEl>
                                      </p:cBhvr>
                                    </p:animEffect>
                                  </p:childTnLst>
                                </p:cTn>
                              </p:par>
                              <p:par>
                                <p:cTn id="38" presetID="55" presetClass="entr" presetSubtype="0" fill="hold" nodeType="with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p:cTn id="40" dur="500" fill="hold"/>
                                        <p:tgtEl>
                                          <p:spTgt spid="10"/>
                                        </p:tgtEl>
                                        <p:attrNameLst>
                                          <p:attrName>ppt_w</p:attrName>
                                        </p:attrNameLst>
                                      </p:cBhvr>
                                      <p:tavLst>
                                        <p:tav tm="0">
                                          <p:val>
                                            <p:strVal val="#ppt_w*0.70"/>
                                          </p:val>
                                        </p:tav>
                                        <p:tav tm="100000">
                                          <p:val>
                                            <p:strVal val="#ppt_w"/>
                                          </p:val>
                                        </p:tav>
                                      </p:tavLst>
                                    </p:anim>
                                    <p:anim calcmode="lin" valueType="num">
                                      <p:cBhvr>
                                        <p:cTn id="41" dur="500" fill="hold"/>
                                        <p:tgtEl>
                                          <p:spTgt spid="10"/>
                                        </p:tgtEl>
                                        <p:attrNameLst>
                                          <p:attrName>ppt_h</p:attrName>
                                        </p:attrNameLst>
                                      </p:cBhvr>
                                      <p:tavLst>
                                        <p:tav tm="0">
                                          <p:val>
                                            <p:strVal val="#ppt_h"/>
                                          </p:val>
                                        </p:tav>
                                        <p:tav tm="100000">
                                          <p:val>
                                            <p:strVal val="#ppt_h"/>
                                          </p:val>
                                        </p:tav>
                                      </p:tavLst>
                                    </p:anim>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387">
                                            <p:txEl>
                                              <p:pRg st="5" end="5"/>
                                            </p:txEl>
                                          </p:spTgt>
                                        </p:tgtEl>
                                        <p:attrNameLst>
                                          <p:attrName>style.visibility</p:attrName>
                                        </p:attrNameLst>
                                      </p:cBhvr>
                                      <p:to>
                                        <p:strVal val="visible"/>
                                      </p:to>
                                    </p:set>
                                    <p:animEffect transition="in" filter="fade">
                                      <p:cBhvr>
                                        <p:cTn id="47" dur="500"/>
                                        <p:tgtEl>
                                          <p:spTgt spid="16387">
                                            <p:txEl>
                                              <p:pRg st="5" end="5"/>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387">
                                            <p:txEl>
                                              <p:pRg st="6" end="6"/>
                                            </p:txEl>
                                          </p:spTgt>
                                        </p:tgtEl>
                                        <p:attrNameLst>
                                          <p:attrName>style.visibility</p:attrName>
                                        </p:attrNameLst>
                                      </p:cBhvr>
                                      <p:to>
                                        <p:strVal val="visible"/>
                                      </p:to>
                                    </p:set>
                                    <p:animEffect transition="in" filter="fade">
                                      <p:cBhvr>
                                        <p:cTn id="50" dur="500"/>
                                        <p:tgtEl>
                                          <p:spTgt spid="16387">
                                            <p:txEl>
                                              <p:pRg st="6" end="6"/>
                                            </p:txEl>
                                          </p:spTgt>
                                        </p:tgtEl>
                                      </p:cBhvr>
                                    </p:animEffect>
                                  </p:childTnLst>
                                </p:cTn>
                              </p:par>
                              <p:par>
                                <p:cTn id="51" presetID="55" presetClass="entr" presetSubtype="0" fill="hold" nodeType="with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p:cTn id="53" dur="500" fill="hold"/>
                                        <p:tgtEl>
                                          <p:spTgt spid="13"/>
                                        </p:tgtEl>
                                        <p:attrNameLst>
                                          <p:attrName>ppt_w</p:attrName>
                                        </p:attrNameLst>
                                      </p:cBhvr>
                                      <p:tavLst>
                                        <p:tav tm="0">
                                          <p:val>
                                            <p:strVal val="#ppt_w*0.70"/>
                                          </p:val>
                                        </p:tav>
                                        <p:tav tm="100000">
                                          <p:val>
                                            <p:strVal val="#ppt_w"/>
                                          </p:val>
                                        </p:tav>
                                      </p:tavLst>
                                    </p:anim>
                                    <p:anim calcmode="lin" valueType="num">
                                      <p:cBhvr>
                                        <p:cTn id="54" dur="500" fill="hold"/>
                                        <p:tgtEl>
                                          <p:spTgt spid="13"/>
                                        </p:tgtEl>
                                        <p:attrNameLst>
                                          <p:attrName>ppt_h</p:attrName>
                                        </p:attrNameLst>
                                      </p:cBhvr>
                                      <p:tavLst>
                                        <p:tav tm="0">
                                          <p:val>
                                            <p:strVal val="#ppt_h"/>
                                          </p:val>
                                        </p:tav>
                                        <p:tav tm="100000">
                                          <p:val>
                                            <p:strVal val="#ppt_h"/>
                                          </p:val>
                                        </p:tav>
                                      </p:tavLst>
                                    </p:anim>
                                    <p:animEffect transition="in" filter="fade">
                                      <p:cBhvr>
                                        <p:cTn id="5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11" name="Skupina 10"/>
          <p:cNvGrpSpPr/>
          <p:nvPr/>
        </p:nvGrpSpPr>
        <p:grpSpPr>
          <a:xfrm>
            <a:off x="3059833" y="4509120"/>
            <a:ext cx="1684392" cy="2120280"/>
            <a:chOff x="3283365" y="4724400"/>
            <a:chExt cx="1460859" cy="1905000"/>
          </a:xfrm>
        </p:grpSpPr>
        <p:pic>
          <p:nvPicPr>
            <p:cNvPr id="19460" name="Picture 4" descr="Maximinas Kathedr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849" y="4724400"/>
              <a:ext cx="1095375" cy="1905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6" name="TextovéPole 25"/>
            <p:cNvSpPr txBox="1"/>
            <p:nvPr/>
          </p:nvSpPr>
          <p:spPr>
            <a:xfrm>
              <a:off x="3283365" y="6253697"/>
              <a:ext cx="367755" cy="331832"/>
            </a:xfrm>
            <a:prstGeom prst="rect">
              <a:avLst/>
            </a:prstGeom>
            <a:noFill/>
          </p:spPr>
          <p:txBody>
            <a:bodyPr wrap="none" rtlCol="0">
              <a:spAutoFit/>
            </a:bodyPr>
            <a:lstStyle/>
            <a:p>
              <a:r>
                <a:rPr lang="cs-CZ" dirty="0" smtClean="0"/>
                <a:t>11</a:t>
              </a:r>
              <a:endParaRPr lang="cs-CZ" dirty="0"/>
            </a:p>
          </p:txBody>
        </p:sp>
      </p:grpSp>
      <p:grpSp>
        <p:nvGrpSpPr>
          <p:cNvPr id="2" name="Skupina 1"/>
          <p:cNvGrpSpPr/>
          <p:nvPr/>
        </p:nvGrpSpPr>
        <p:grpSpPr>
          <a:xfrm>
            <a:off x="5194228" y="4887295"/>
            <a:ext cx="3425727" cy="1815152"/>
            <a:chOff x="5059478" y="4814248"/>
            <a:chExt cx="3276600" cy="1728407"/>
          </a:xfrm>
        </p:grpSpPr>
        <p:pic>
          <p:nvPicPr>
            <p:cNvPr id="19458" name="Picture 2" descr="Soubor:Transept.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59478" y="4814248"/>
              <a:ext cx="3276600" cy="172840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5" name="TextovéPole 14"/>
            <p:cNvSpPr txBox="1"/>
            <p:nvPr/>
          </p:nvSpPr>
          <p:spPr>
            <a:xfrm>
              <a:off x="7908004" y="6160141"/>
              <a:ext cx="421942" cy="351682"/>
            </a:xfrm>
            <a:prstGeom prst="rect">
              <a:avLst/>
            </a:prstGeom>
            <a:noFill/>
          </p:spPr>
          <p:txBody>
            <a:bodyPr wrap="none" rtlCol="0">
              <a:spAutoFit/>
            </a:bodyPr>
            <a:lstStyle/>
            <a:p>
              <a:r>
                <a:rPr lang="cs-CZ" dirty="0" smtClean="0"/>
                <a:t>10</a:t>
              </a:r>
              <a:endParaRPr lang="cs-CZ" dirty="0"/>
            </a:p>
          </p:txBody>
        </p:sp>
      </p:grpSp>
      <p:grpSp>
        <p:nvGrpSpPr>
          <p:cNvPr id="3" name="Skupina 2"/>
          <p:cNvGrpSpPr/>
          <p:nvPr/>
        </p:nvGrpSpPr>
        <p:grpSpPr>
          <a:xfrm>
            <a:off x="5178009" y="192707"/>
            <a:ext cx="3371423" cy="4618388"/>
            <a:chOff x="4910351" y="106013"/>
            <a:chExt cx="3371423" cy="4618388"/>
          </a:xfrm>
        </p:grpSpPr>
        <p:pic>
          <p:nvPicPr>
            <p:cNvPr id="12" name="Picture 2" descr="http://www.sps-ul.cz/lib/exe/fetch.php/galerie_architektury:stredovek:08_-_starokrestanske_kostely.jpg?w=438&amp;h=6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0351" y="106013"/>
              <a:ext cx="3371423" cy="46183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7" name="TextovéPole 16"/>
            <p:cNvSpPr txBox="1"/>
            <p:nvPr/>
          </p:nvSpPr>
          <p:spPr>
            <a:xfrm>
              <a:off x="7956376" y="4355069"/>
              <a:ext cx="312906" cy="369332"/>
            </a:xfrm>
            <a:prstGeom prst="rect">
              <a:avLst/>
            </a:prstGeom>
            <a:noFill/>
          </p:spPr>
          <p:txBody>
            <a:bodyPr wrap="none" rtlCol="0">
              <a:spAutoFit/>
            </a:bodyPr>
            <a:lstStyle/>
            <a:p>
              <a:r>
                <a:rPr lang="cs-CZ" dirty="0"/>
                <a:t>9</a:t>
              </a:r>
            </a:p>
          </p:txBody>
        </p:sp>
      </p:grpSp>
      <p:sp>
        <p:nvSpPr>
          <p:cNvPr id="17410" name="Rectangle 2"/>
          <p:cNvSpPr>
            <a:spLocks noGrp="1" noChangeArrowheads="1"/>
          </p:cNvSpPr>
          <p:nvPr>
            <p:ph type="title"/>
          </p:nvPr>
        </p:nvSpPr>
        <p:spPr>
          <a:xfrm>
            <a:off x="457200" y="312164"/>
            <a:ext cx="8229600" cy="884588"/>
          </a:xfrm>
        </p:spPr>
        <p:txBody>
          <a:bodyPr/>
          <a:lstStyle/>
          <a:p>
            <a:pPr algn="l" eaLnBrk="1" hangingPunct="1"/>
            <a:r>
              <a:rPr lang="cs-CZ" b="1" dirty="0" smtClean="0">
                <a:solidFill>
                  <a:srgbClr val="C00000"/>
                </a:solidFill>
                <a:effectLst>
                  <a:outerShdw blurRad="38100" dist="38100" dir="2700000" algn="tl">
                    <a:srgbClr val="000000">
                      <a:alpha val="43137"/>
                    </a:srgbClr>
                  </a:outerShdw>
                </a:effectLst>
              </a:rPr>
              <a:t>Popis</a:t>
            </a:r>
          </a:p>
        </p:txBody>
      </p:sp>
      <p:sp>
        <p:nvSpPr>
          <p:cNvPr id="17412" name="Rectangle 4"/>
          <p:cNvSpPr>
            <a:spLocks noGrp="1" noChangeArrowheads="1"/>
          </p:cNvSpPr>
          <p:nvPr>
            <p:ph sz="half" idx="1"/>
          </p:nvPr>
        </p:nvSpPr>
        <p:spPr>
          <a:xfrm>
            <a:off x="228600" y="1600200"/>
            <a:ext cx="4038600" cy="4525963"/>
          </a:xfrm>
        </p:spPr>
        <p:txBody>
          <a:bodyPr/>
          <a:lstStyle/>
          <a:p>
            <a:pPr marL="0" indent="0" eaLnBrk="1" hangingPunct="1">
              <a:buNone/>
            </a:pPr>
            <a:r>
              <a:rPr lang="cs-CZ" b="1" dirty="0" smtClean="0"/>
              <a:t>HLAVNÍ LOĎ</a:t>
            </a:r>
          </a:p>
          <a:p>
            <a:pPr marL="0" indent="0" eaLnBrk="1" hangingPunct="1">
              <a:buNone/>
            </a:pPr>
            <a:r>
              <a:rPr lang="cs-CZ" b="1" dirty="0" smtClean="0"/>
              <a:t>VEDLEJŠÍ LODĚ</a:t>
            </a:r>
          </a:p>
          <a:p>
            <a:pPr marL="0" indent="0" eaLnBrk="1" hangingPunct="1">
              <a:buNone/>
            </a:pPr>
            <a:r>
              <a:rPr lang="cs-CZ" b="1" dirty="0" smtClean="0"/>
              <a:t>TRANSEPT</a:t>
            </a:r>
            <a:r>
              <a:rPr lang="cs-CZ" dirty="0" smtClean="0"/>
              <a:t> </a:t>
            </a:r>
          </a:p>
          <a:p>
            <a:pPr marL="457200" lvl="1" indent="0" eaLnBrk="1" hangingPunct="1">
              <a:buNone/>
            </a:pPr>
            <a:r>
              <a:rPr lang="cs-CZ" dirty="0" smtClean="0"/>
              <a:t>= příčná loď</a:t>
            </a:r>
          </a:p>
          <a:p>
            <a:pPr marL="0" indent="0" eaLnBrk="1" hangingPunct="1">
              <a:buNone/>
            </a:pPr>
            <a:r>
              <a:rPr lang="cs-CZ" b="1" dirty="0" smtClean="0"/>
              <a:t>APSIDA</a:t>
            </a:r>
          </a:p>
          <a:p>
            <a:pPr marL="0" indent="0" eaLnBrk="1" hangingPunct="1">
              <a:buNone/>
            </a:pPr>
            <a:r>
              <a:rPr lang="cs-CZ" b="1" dirty="0" smtClean="0"/>
              <a:t>KATEDRA</a:t>
            </a:r>
          </a:p>
          <a:p>
            <a:pPr marL="457200" lvl="1" indent="0" eaLnBrk="1" hangingPunct="1">
              <a:buNone/>
            </a:pPr>
            <a:r>
              <a:rPr lang="cs-CZ" b="1" dirty="0" smtClean="0"/>
              <a:t>= </a:t>
            </a:r>
            <a:r>
              <a:rPr lang="cs-CZ" dirty="0" smtClean="0"/>
              <a:t>biskupský stolec, křeslo nebo trůn v kostele</a:t>
            </a:r>
          </a:p>
        </p:txBody>
      </p:sp>
      <p:cxnSp>
        <p:nvCxnSpPr>
          <p:cNvPr id="7" name="Přímá spojovací šipka 6"/>
          <p:cNvCxnSpPr/>
          <p:nvPr/>
        </p:nvCxnSpPr>
        <p:spPr>
          <a:xfrm flipV="1">
            <a:off x="2514600" y="1219200"/>
            <a:ext cx="4242321" cy="685800"/>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0" name="Přímá spojovací šipka 9"/>
          <p:cNvCxnSpPr/>
          <p:nvPr/>
        </p:nvCxnSpPr>
        <p:spPr>
          <a:xfrm>
            <a:off x="3180244" y="2400300"/>
            <a:ext cx="2895394" cy="1878569"/>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3" name="Přímá spojovací šipka 12"/>
          <p:cNvCxnSpPr/>
          <p:nvPr/>
        </p:nvCxnSpPr>
        <p:spPr>
          <a:xfrm flipV="1">
            <a:off x="3146727" y="1752600"/>
            <a:ext cx="3132892" cy="647700"/>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6" name="Přímá spojovací šipka 15"/>
          <p:cNvCxnSpPr/>
          <p:nvPr/>
        </p:nvCxnSpPr>
        <p:spPr>
          <a:xfrm>
            <a:off x="2332191" y="2909567"/>
            <a:ext cx="4904105" cy="2968328"/>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9" name="Přímá spojovací šipka 18"/>
          <p:cNvCxnSpPr/>
          <p:nvPr/>
        </p:nvCxnSpPr>
        <p:spPr>
          <a:xfrm>
            <a:off x="1785691" y="3858218"/>
            <a:ext cx="6300975" cy="1943477"/>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23" name="Přímá spojovací šipka 6"/>
          <p:cNvCxnSpPr/>
          <p:nvPr/>
        </p:nvCxnSpPr>
        <p:spPr>
          <a:xfrm>
            <a:off x="2514600" y="1905000"/>
            <a:ext cx="4343400" cy="1828800"/>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24" name="Přímá spojovací šipka 18"/>
          <p:cNvCxnSpPr/>
          <p:nvPr/>
        </p:nvCxnSpPr>
        <p:spPr>
          <a:xfrm>
            <a:off x="2133600" y="4355069"/>
            <a:ext cx="2182245" cy="1090155"/>
          </a:xfrm>
          <a:prstGeom prst="straightConnector1">
            <a:avLst/>
          </a:prstGeom>
          <a:ln w="2540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97138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412">
                                            <p:txEl>
                                              <p:pRg st="0" end="0"/>
                                            </p:txEl>
                                          </p:spTgt>
                                        </p:tgtEl>
                                        <p:attrNameLst>
                                          <p:attrName>style.visibility</p:attrName>
                                        </p:attrNameLst>
                                      </p:cBhvr>
                                      <p:to>
                                        <p:strVal val="visible"/>
                                      </p:to>
                                    </p:set>
                                    <p:animEffect transition="in" filter="fade">
                                      <p:cBhvr>
                                        <p:cTn id="12" dur="500"/>
                                        <p:tgtEl>
                                          <p:spTgt spid="17412">
                                            <p:txEl>
                                              <p:pRg st="0" end="0"/>
                                            </p:txEl>
                                          </p:spTgt>
                                        </p:tgtEl>
                                      </p:cBhvr>
                                    </p:animEffect>
                                  </p:childTnLst>
                                </p:cTn>
                              </p:par>
                            </p:childTnLst>
                          </p:cTn>
                        </p:par>
                        <p:par>
                          <p:cTn id="13" fill="hold">
                            <p:stCondLst>
                              <p:cond delay="500"/>
                            </p:stCondLst>
                            <p:childTnLst>
                              <p:par>
                                <p:cTn id="14" presetID="55" presetClass="entr" presetSubtype="0"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p:cTn id="16" dur="500" fill="hold"/>
                                        <p:tgtEl>
                                          <p:spTgt spid="7"/>
                                        </p:tgtEl>
                                        <p:attrNameLst>
                                          <p:attrName>ppt_w</p:attrName>
                                        </p:attrNameLst>
                                      </p:cBhvr>
                                      <p:tavLst>
                                        <p:tav tm="0">
                                          <p:val>
                                            <p:strVal val="#ppt_w*0.70"/>
                                          </p:val>
                                        </p:tav>
                                        <p:tav tm="100000">
                                          <p:val>
                                            <p:strVal val="#ppt_w"/>
                                          </p:val>
                                        </p:tav>
                                      </p:tavLst>
                                    </p:anim>
                                    <p:anim calcmode="lin" valueType="num">
                                      <p:cBhvr>
                                        <p:cTn id="17" dur="500" fill="hold"/>
                                        <p:tgtEl>
                                          <p:spTgt spid="7"/>
                                        </p:tgtEl>
                                        <p:attrNameLst>
                                          <p:attrName>ppt_h</p:attrName>
                                        </p:attrNameLst>
                                      </p:cBhvr>
                                      <p:tavLst>
                                        <p:tav tm="0">
                                          <p:val>
                                            <p:strVal val="#ppt_h"/>
                                          </p:val>
                                        </p:tav>
                                        <p:tav tm="100000">
                                          <p:val>
                                            <p:strVal val="#ppt_h"/>
                                          </p:val>
                                        </p:tav>
                                      </p:tavLst>
                                    </p:anim>
                                    <p:animEffect transition="in" filter="fade">
                                      <p:cBhvr>
                                        <p:cTn id="18" dur="500"/>
                                        <p:tgtEl>
                                          <p:spTgt spid="7"/>
                                        </p:tgtEl>
                                      </p:cBhvr>
                                    </p:animEffect>
                                  </p:childTnLst>
                                </p:cTn>
                              </p:par>
                              <p:par>
                                <p:cTn id="19" presetID="55" presetClass="entr" presetSubtype="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p:cTn id="21" dur="500" fill="hold"/>
                                        <p:tgtEl>
                                          <p:spTgt spid="23"/>
                                        </p:tgtEl>
                                        <p:attrNameLst>
                                          <p:attrName>ppt_w</p:attrName>
                                        </p:attrNameLst>
                                      </p:cBhvr>
                                      <p:tavLst>
                                        <p:tav tm="0">
                                          <p:val>
                                            <p:strVal val="#ppt_w*0.70"/>
                                          </p:val>
                                        </p:tav>
                                        <p:tav tm="100000">
                                          <p:val>
                                            <p:strVal val="#ppt_w"/>
                                          </p:val>
                                        </p:tav>
                                      </p:tavLst>
                                    </p:anim>
                                    <p:anim calcmode="lin" valueType="num">
                                      <p:cBhvr>
                                        <p:cTn id="22" dur="500" fill="hold"/>
                                        <p:tgtEl>
                                          <p:spTgt spid="23"/>
                                        </p:tgtEl>
                                        <p:attrNameLst>
                                          <p:attrName>ppt_h</p:attrName>
                                        </p:attrNameLst>
                                      </p:cBhvr>
                                      <p:tavLst>
                                        <p:tav tm="0">
                                          <p:val>
                                            <p:strVal val="#ppt_h"/>
                                          </p:val>
                                        </p:tav>
                                        <p:tav tm="100000">
                                          <p:val>
                                            <p:strVal val="#ppt_h"/>
                                          </p:val>
                                        </p:tav>
                                      </p:tavLst>
                                    </p:anim>
                                    <p:animEffect transition="in" filter="fade">
                                      <p:cBhvr>
                                        <p:cTn id="23" dur="500"/>
                                        <p:tgtEl>
                                          <p:spTgt spid="2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412">
                                            <p:txEl>
                                              <p:pRg st="1" end="1"/>
                                            </p:txEl>
                                          </p:spTgt>
                                        </p:tgtEl>
                                        <p:attrNameLst>
                                          <p:attrName>style.visibility</p:attrName>
                                        </p:attrNameLst>
                                      </p:cBhvr>
                                      <p:to>
                                        <p:strVal val="visible"/>
                                      </p:to>
                                    </p:set>
                                    <p:animEffect transition="in" filter="fade">
                                      <p:cBhvr>
                                        <p:cTn id="28" dur="500"/>
                                        <p:tgtEl>
                                          <p:spTgt spid="17412">
                                            <p:txEl>
                                              <p:pRg st="1" end="1"/>
                                            </p:txEl>
                                          </p:spTgt>
                                        </p:tgtEl>
                                      </p:cBhvr>
                                    </p:animEffect>
                                  </p:childTnLst>
                                </p:cTn>
                              </p:par>
                            </p:childTnLst>
                          </p:cTn>
                        </p:par>
                        <p:par>
                          <p:cTn id="29" fill="hold">
                            <p:stCondLst>
                              <p:cond delay="500"/>
                            </p:stCondLst>
                            <p:childTnLst>
                              <p:par>
                                <p:cTn id="30" presetID="55" presetClass="entr" presetSubtype="0" fill="hold" nodeType="after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strVal val="#ppt_w*0.70"/>
                                          </p:val>
                                        </p:tav>
                                        <p:tav tm="100000">
                                          <p:val>
                                            <p:strVal val="#ppt_w"/>
                                          </p:val>
                                        </p:tav>
                                      </p:tavLst>
                                    </p:anim>
                                    <p:anim calcmode="lin" valueType="num">
                                      <p:cBhvr>
                                        <p:cTn id="33" dur="500" fill="hold"/>
                                        <p:tgtEl>
                                          <p:spTgt spid="10"/>
                                        </p:tgtEl>
                                        <p:attrNameLst>
                                          <p:attrName>ppt_h</p:attrName>
                                        </p:attrNameLst>
                                      </p:cBhvr>
                                      <p:tavLst>
                                        <p:tav tm="0">
                                          <p:val>
                                            <p:strVal val="#ppt_h"/>
                                          </p:val>
                                        </p:tav>
                                        <p:tav tm="100000">
                                          <p:val>
                                            <p:strVal val="#ppt_h"/>
                                          </p:val>
                                        </p:tav>
                                      </p:tavLst>
                                    </p:anim>
                                    <p:animEffect transition="in" filter="fade">
                                      <p:cBhvr>
                                        <p:cTn id="34" dur="500"/>
                                        <p:tgtEl>
                                          <p:spTgt spid="10"/>
                                        </p:tgtEl>
                                      </p:cBhvr>
                                    </p:animEffect>
                                  </p:childTnLst>
                                </p:cTn>
                              </p:par>
                              <p:par>
                                <p:cTn id="35" presetID="55" presetClass="entr" presetSubtype="0" fill="hold" nodeType="with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p:cTn id="37" dur="500" fill="hold"/>
                                        <p:tgtEl>
                                          <p:spTgt spid="13"/>
                                        </p:tgtEl>
                                        <p:attrNameLst>
                                          <p:attrName>ppt_w</p:attrName>
                                        </p:attrNameLst>
                                      </p:cBhvr>
                                      <p:tavLst>
                                        <p:tav tm="0">
                                          <p:val>
                                            <p:strVal val="#ppt_w*0.70"/>
                                          </p:val>
                                        </p:tav>
                                        <p:tav tm="100000">
                                          <p:val>
                                            <p:strVal val="#ppt_w"/>
                                          </p:val>
                                        </p:tav>
                                      </p:tavLst>
                                    </p:anim>
                                    <p:anim calcmode="lin" valueType="num">
                                      <p:cBhvr>
                                        <p:cTn id="38" dur="500" fill="hold"/>
                                        <p:tgtEl>
                                          <p:spTgt spid="13"/>
                                        </p:tgtEl>
                                        <p:attrNameLst>
                                          <p:attrName>ppt_h</p:attrName>
                                        </p:attrNameLst>
                                      </p:cBhvr>
                                      <p:tavLst>
                                        <p:tav tm="0">
                                          <p:val>
                                            <p:strVal val="#ppt_h"/>
                                          </p:val>
                                        </p:tav>
                                        <p:tav tm="100000">
                                          <p:val>
                                            <p:strVal val="#ppt_h"/>
                                          </p:val>
                                        </p:tav>
                                      </p:tavLst>
                                    </p:anim>
                                    <p:animEffect transition="in" filter="fade">
                                      <p:cBhvr>
                                        <p:cTn id="39" dur="500"/>
                                        <p:tgtEl>
                                          <p:spTgt spid="13"/>
                                        </p:tgtEl>
                                      </p:cBhvr>
                                    </p:animEffect>
                                  </p:childTnLst>
                                </p:cTn>
                              </p:par>
                            </p:childTnLst>
                          </p:cTn>
                        </p:par>
                        <p:par>
                          <p:cTn id="40" fill="hold">
                            <p:stCondLst>
                              <p:cond delay="1000"/>
                            </p:stCondLst>
                            <p:childTnLst>
                              <p:par>
                                <p:cTn id="41" presetID="22" presetClass="entr" presetSubtype="4" fill="hold" nodeType="afterEffect">
                                  <p:stCondLst>
                                    <p:cond delay="75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7412">
                                            <p:txEl>
                                              <p:pRg st="2" end="2"/>
                                            </p:txEl>
                                          </p:spTgt>
                                        </p:tgtEl>
                                        <p:attrNameLst>
                                          <p:attrName>style.visibility</p:attrName>
                                        </p:attrNameLst>
                                      </p:cBhvr>
                                      <p:to>
                                        <p:strVal val="visible"/>
                                      </p:to>
                                    </p:set>
                                    <p:animEffect transition="in" filter="fade">
                                      <p:cBhvr>
                                        <p:cTn id="48" dur="500"/>
                                        <p:tgtEl>
                                          <p:spTgt spid="17412">
                                            <p:txEl>
                                              <p:pRg st="2" end="2"/>
                                            </p:txEl>
                                          </p:spTgt>
                                        </p:tgtEl>
                                      </p:cBhvr>
                                    </p:animEffect>
                                  </p:childTnLst>
                                </p:cTn>
                              </p:par>
                            </p:childTnLst>
                          </p:cTn>
                        </p:par>
                        <p:par>
                          <p:cTn id="49" fill="hold">
                            <p:stCondLst>
                              <p:cond delay="500"/>
                            </p:stCondLst>
                            <p:childTnLst>
                              <p:par>
                                <p:cTn id="50" presetID="55" presetClass="entr" presetSubtype="0" fill="hold" nodeType="afterEffect">
                                  <p:stCondLst>
                                    <p:cond delay="0"/>
                                  </p:stCondLst>
                                  <p:childTnLst>
                                    <p:set>
                                      <p:cBhvr>
                                        <p:cTn id="51" dur="1" fill="hold">
                                          <p:stCondLst>
                                            <p:cond delay="0"/>
                                          </p:stCondLst>
                                        </p:cTn>
                                        <p:tgtEl>
                                          <p:spTgt spid="16"/>
                                        </p:tgtEl>
                                        <p:attrNameLst>
                                          <p:attrName>style.visibility</p:attrName>
                                        </p:attrNameLst>
                                      </p:cBhvr>
                                      <p:to>
                                        <p:strVal val="visible"/>
                                      </p:to>
                                    </p:set>
                                    <p:anim calcmode="lin" valueType="num">
                                      <p:cBhvr>
                                        <p:cTn id="52" dur="500" fill="hold"/>
                                        <p:tgtEl>
                                          <p:spTgt spid="16"/>
                                        </p:tgtEl>
                                        <p:attrNameLst>
                                          <p:attrName>ppt_w</p:attrName>
                                        </p:attrNameLst>
                                      </p:cBhvr>
                                      <p:tavLst>
                                        <p:tav tm="0">
                                          <p:val>
                                            <p:strVal val="#ppt_w*0.70"/>
                                          </p:val>
                                        </p:tav>
                                        <p:tav tm="100000">
                                          <p:val>
                                            <p:strVal val="#ppt_w"/>
                                          </p:val>
                                        </p:tav>
                                      </p:tavLst>
                                    </p:anim>
                                    <p:anim calcmode="lin" valueType="num">
                                      <p:cBhvr>
                                        <p:cTn id="53" dur="500" fill="hold"/>
                                        <p:tgtEl>
                                          <p:spTgt spid="16"/>
                                        </p:tgtEl>
                                        <p:attrNameLst>
                                          <p:attrName>ppt_h</p:attrName>
                                        </p:attrNameLst>
                                      </p:cBhvr>
                                      <p:tavLst>
                                        <p:tav tm="0">
                                          <p:val>
                                            <p:strVal val="#ppt_h"/>
                                          </p:val>
                                        </p:tav>
                                        <p:tav tm="100000">
                                          <p:val>
                                            <p:strVal val="#ppt_h"/>
                                          </p:val>
                                        </p:tav>
                                      </p:tavLst>
                                    </p:anim>
                                    <p:animEffect transition="in" filter="fade">
                                      <p:cBhvr>
                                        <p:cTn id="54" dur="500"/>
                                        <p:tgtEl>
                                          <p:spTgt spid="16"/>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7412">
                                            <p:txEl>
                                              <p:pRg st="3" end="3"/>
                                            </p:txEl>
                                          </p:spTgt>
                                        </p:tgtEl>
                                        <p:attrNameLst>
                                          <p:attrName>style.visibility</p:attrName>
                                        </p:attrNameLst>
                                      </p:cBhvr>
                                      <p:to>
                                        <p:strVal val="visible"/>
                                      </p:to>
                                    </p:set>
                                    <p:animEffect transition="in" filter="fade">
                                      <p:cBhvr>
                                        <p:cTn id="57" dur="500"/>
                                        <p:tgtEl>
                                          <p:spTgt spid="17412">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7412">
                                            <p:txEl>
                                              <p:pRg st="4" end="4"/>
                                            </p:txEl>
                                          </p:spTgt>
                                        </p:tgtEl>
                                        <p:attrNameLst>
                                          <p:attrName>style.visibility</p:attrName>
                                        </p:attrNameLst>
                                      </p:cBhvr>
                                      <p:to>
                                        <p:strVal val="visible"/>
                                      </p:to>
                                    </p:set>
                                    <p:animEffect transition="in" filter="fade">
                                      <p:cBhvr>
                                        <p:cTn id="62" dur="500"/>
                                        <p:tgtEl>
                                          <p:spTgt spid="17412">
                                            <p:txEl>
                                              <p:pRg st="4" end="4"/>
                                            </p:txEl>
                                          </p:spTgt>
                                        </p:tgtEl>
                                      </p:cBhvr>
                                    </p:animEffect>
                                  </p:childTnLst>
                                </p:cTn>
                              </p:par>
                            </p:childTnLst>
                          </p:cTn>
                        </p:par>
                        <p:par>
                          <p:cTn id="63" fill="hold">
                            <p:stCondLst>
                              <p:cond delay="500"/>
                            </p:stCondLst>
                            <p:childTnLst>
                              <p:par>
                                <p:cTn id="64" presetID="55" presetClass="entr" presetSubtype="0" fill="hold" nodeType="afterEffect">
                                  <p:stCondLst>
                                    <p:cond delay="0"/>
                                  </p:stCondLst>
                                  <p:childTnLst>
                                    <p:set>
                                      <p:cBhvr>
                                        <p:cTn id="65" dur="1" fill="hold">
                                          <p:stCondLst>
                                            <p:cond delay="0"/>
                                          </p:stCondLst>
                                        </p:cTn>
                                        <p:tgtEl>
                                          <p:spTgt spid="19"/>
                                        </p:tgtEl>
                                        <p:attrNameLst>
                                          <p:attrName>style.visibility</p:attrName>
                                        </p:attrNameLst>
                                      </p:cBhvr>
                                      <p:to>
                                        <p:strVal val="visible"/>
                                      </p:to>
                                    </p:set>
                                    <p:anim calcmode="lin" valueType="num">
                                      <p:cBhvr>
                                        <p:cTn id="66" dur="500" fill="hold"/>
                                        <p:tgtEl>
                                          <p:spTgt spid="19"/>
                                        </p:tgtEl>
                                        <p:attrNameLst>
                                          <p:attrName>ppt_w</p:attrName>
                                        </p:attrNameLst>
                                      </p:cBhvr>
                                      <p:tavLst>
                                        <p:tav tm="0">
                                          <p:val>
                                            <p:strVal val="#ppt_w*0.70"/>
                                          </p:val>
                                        </p:tav>
                                        <p:tav tm="100000">
                                          <p:val>
                                            <p:strVal val="#ppt_w"/>
                                          </p:val>
                                        </p:tav>
                                      </p:tavLst>
                                    </p:anim>
                                    <p:anim calcmode="lin" valueType="num">
                                      <p:cBhvr>
                                        <p:cTn id="67" dur="500" fill="hold"/>
                                        <p:tgtEl>
                                          <p:spTgt spid="19"/>
                                        </p:tgtEl>
                                        <p:attrNameLst>
                                          <p:attrName>ppt_h</p:attrName>
                                        </p:attrNameLst>
                                      </p:cBhvr>
                                      <p:tavLst>
                                        <p:tav tm="0">
                                          <p:val>
                                            <p:strVal val="#ppt_h"/>
                                          </p:val>
                                        </p:tav>
                                        <p:tav tm="100000">
                                          <p:val>
                                            <p:strVal val="#ppt_h"/>
                                          </p:val>
                                        </p:tav>
                                      </p:tavLst>
                                    </p:anim>
                                    <p:animEffect transition="in" filter="fade">
                                      <p:cBhvr>
                                        <p:cTn id="68" dur="500"/>
                                        <p:tgtEl>
                                          <p:spTgt spid="19"/>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500"/>
                                  </p:stCondLst>
                                  <p:childTnLst>
                                    <p:set>
                                      <p:cBhvr>
                                        <p:cTn id="72" dur="1" fill="hold">
                                          <p:stCondLst>
                                            <p:cond delay="0"/>
                                          </p:stCondLst>
                                        </p:cTn>
                                        <p:tgtEl>
                                          <p:spTgt spid="17412">
                                            <p:txEl>
                                              <p:pRg st="5" end="5"/>
                                            </p:txEl>
                                          </p:spTgt>
                                        </p:tgtEl>
                                        <p:attrNameLst>
                                          <p:attrName>style.visibility</p:attrName>
                                        </p:attrNameLst>
                                      </p:cBhvr>
                                      <p:to>
                                        <p:strVal val="visible"/>
                                      </p:to>
                                    </p:set>
                                    <p:animEffect transition="in" filter="fade">
                                      <p:cBhvr>
                                        <p:cTn id="73" dur="500"/>
                                        <p:tgtEl>
                                          <p:spTgt spid="17412">
                                            <p:txEl>
                                              <p:pRg st="5" end="5"/>
                                            </p:txEl>
                                          </p:spTgt>
                                        </p:tgtEl>
                                      </p:cBhvr>
                                    </p:animEffect>
                                  </p:childTnLst>
                                </p:cTn>
                              </p:par>
                            </p:childTnLst>
                          </p:cTn>
                        </p:par>
                        <p:par>
                          <p:cTn id="74" fill="hold">
                            <p:stCondLst>
                              <p:cond delay="1000"/>
                            </p:stCondLst>
                            <p:childTnLst>
                              <p:par>
                                <p:cTn id="75" presetID="22" presetClass="entr" presetSubtype="4" fill="hold" nodeType="afterEffect">
                                  <p:stCondLst>
                                    <p:cond delay="0"/>
                                  </p:stCondLst>
                                  <p:childTnLst>
                                    <p:set>
                                      <p:cBhvr>
                                        <p:cTn id="76" dur="1" fill="hold">
                                          <p:stCondLst>
                                            <p:cond delay="0"/>
                                          </p:stCondLst>
                                        </p:cTn>
                                        <p:tgtEl>
                                          <p:spTgt spid="11"/>
                                        </p:tgtEl>
                                        <p:attrNameLst>
                                          <p:attrName>style.visibility</p:attrName>
                                        </p:attrNameLst>
                                      </p:cBhvr>
                                      <p:to>
                                        <p:strVal val="visible"/>
                                      </p:to>
                                    </p:set>
                                    <p:animEffect transition="in" filter="wipe(down)">
                                      <p:cBhvr>
                                        <p:cTn id="77" dur="500"/>
                                        <p:tgtEl>
                                          <p:spTgt spid="11"/>
                                        </p:tgtEl>
                                      </p:cBhvr>
                                    </p:animEffect>
                                  </p:childTnLst>
                                </p:cTn>
                              </p:par>
                            </p:childTnLst>
                          </p:cTn>
                        </p:par>
                        <p:par>
                          <p:cTn id="78" fill="hold">
                            <p:stCondLst>
                              <p:cond delay="1500"/>
                            </p:stCondLst>
                            <p:childTnLst>
                              <p:par>
                                <p:cTn id="79" presetID="55" presetClass="entr" presetSubtype="0" fill="hold" nodeType="afterEffect">
                                  <p:stCondLst>
                                    <p:cond delay="500"/>
                                  </p:stCondLst>
                                  <p:childTnLst>
                                    <p:set>
                                      <p:cBhvr>
                                        <p:cTn id="80" dur="1" fill="hold">
                                          <p:stCondLst>
                                            <p:cond delay="0"/>
                                          </p:stCondLst>
                                        </p:cTn>
                                        <p:tgtEl>
                                          <p:spTgt spid="24"/>
                                        </p:tgtEl>
                                        <p:attrNameLst>
                                          <p:attrName>style.visibility</p:attrName>
                                        </p:attrNameLst>
                                      </p:cBhvr>
                                      <p:to>
                                        <p:strVal val="visible"/>
                                      </p:to>
                                    </p:set>
                                    <p:anim calcmode="lin" valueType="num">
                                      <p:cBhvr>
                                        <p:cTn id="81" dur="500" fill="hold"/>
                                        <p:tgtEl>
                                          <p:spTgt spid="24"/>
                                        </p:tgtEl>
                                        <p:attrNameLst>
                                          <p:attrName>ppt_w</p:attrName>
                                        </p:attrNameLst>
                                      </p:cBhvr>
                                      <p:tavLst>
                                        <p:tav tm="0">
                                          <p:val>
                                            <p:strVal val="#ppt_w*0.70"/>
                                          </p:val>
                                        </p:tav>
                                        <p:tav tm="100000">
                                          <p:val>
                                            <p:strVal val="#ppt_w"/>
                                          </p:val>
                                        </p:tav>
                                      </p:tavLst>
                                    </p:anim>
                                    <p:anim calcmode="lin" valueType="num">
                                      <p:cBhvr>
                                        <p:cTn id="82" dur="500" fill="hold"/>
                                        <p:tgtEl>
                                          <p:spTgt spid="24"/>
                                        </p:tgtEl>
                                        <p:attrNameLst>
                                          <p:attrName>ppt_h</p:attrName>
                                        </p:attrNameLst>
                                      </p:cBhvr>
                                      <p:tavLst>
                                        <p:tav tm="0">
                                          <p:val>
                                            <p:strVal val="#ppt_h"/>
                                          </p:val>
                                        </p:tav>
                                        <p:tav tm="100000">
                                          <p:val>
                                            <p:strVal val="#ppt_h"/>
                                          </p:val>
                                        </p:tav>
                                      </p:tavLst>
                                    </p:anim>
                                    <p:animEffect transition="in" filter="fade">
                                      <p:cBhvr>
                                        <p:cTn id="83" dur="500"/>
                                        <p:tgtEl>
                                          <p:spTgt spid="24"/>
                                        </p:tgtEl>
                                      </p:cBhvr>
                                    </p:animEffect>
                                  </p:childTnLst>
                                </p:cTn>
                              </p:par>
                            </p:childTnLst>
                          </p:cTn>
                        </p:par>
                        <p:par>
                          <p:cTn id="84" fill="hold">
                            <p:stCondLst>
                              <p:cond delay="2500"/>
                            </p:stCondLst>
                            <p:childTnLst>
                              <p:par>
                                <p:cTn id="85" presetID="10" presetClass="entr" presetSubtype="0" fill="hold" grpId="0" nodeType="afterEffect">
                                  <p:stCondLst>
                                    <p:cond delay="500"/>
                                  </p:stCondLst>
                                  <p:childTnLst>
                                    <p:set>
                                      <p:cBhvr>
                                        <p:cTn id="86" dur="1" fill="hold">
                                          <p:stCondLst>
                                            <p:cond delay="0"/>
                                          </p:stCondLst>
                                        </p:cTn>
                                        <p:tgtEl>
                                          <p:spTgt spid="17412">
                                            <p:txEl>
                                              <p:pRg st="6" end="6"/>
                                            </p:txEl>
                                          </p:spTgt>
                                        </p:tgtEl>
                                        <p:attrNameLst>
                                          <p:attrName>style.visibility</p:attrName>
                                        </p:attrNameLst>
                                      </p:cBhvr>
                                      <p:to>
                                        <p:strVal val="visible"/>
                                      </p:to>
                                    </p:set>
                                    <p:animEffect transition="in" filter="fade">
                                      <p:cBhvr>
                                        <p:cTn id="87" dur="500"/>
                                        <p:tgtEl>
                                          <p:spTgt spid="1741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cs-CZ" b="1" dirty="0" smtClean="0">
                <a:solidFill>
                  <a:srgbClr val="C00000"/>
                </a:solidFill>
              </a:rPr>
              <a:t>Památky</a:t>
            </a:r>
          </a:p>
        </p:txBody>
      </p:sp>
      <p:sp>
        <p:nvSpPr>
          <p:cNvPr id="20483" name="Rectangle 3"/>
          <p:cNvSpPr>
            <a:spLocks noGrp="1" noChangeArrowheads="1"/>
          </p:cNvSpPr>
          <p:nvPr>
            <p:ph idx="1"/>
          </p:nvPr>
        </p:nvSpPr>
        <p:spPr/>
        <p:txBody>
          <a:bodyPr/>
          <a:lstStyle/>
          <a:p>
            <a:pPr eaLnBrk="1" hangingPunct="1"/>
            <a:r>
              <a:rPr lang="cs-CZ" dirty="0" smtClean="0"/>
              <a:t>tři největší baziliky v Římě z Konstantinovy doby</a:t>
            </a:r>
          </a:p>
          <a:p>
            <a:pPr lvl="1" eaLnBrk="1" hangingPunct="1"/>
            <a:r>
              <a:rPr lang="cs-CZ" b="1" dirty="0" smtClean="0"/>
              <a:t>bazilika sv. Petra</a:t>
            </a:r>
          </a:p>
          <a:p>
            <a:pPr lvl="1" eaLnBrk="1" hangingPunct="1"/>
            <a:r>
              <a:rPr lang="cs-CZ" b="1" dirty="0" smtClean="0"/>
              <a:t>bazilika sv. Pavla za hradbami</a:t>
            </a:r>
          </a:p>
          <a:p>
            <a:pPr lvl="1" eaLnBrk="1" hangingPunct="1"/>
            <a:r>
              <a:rPr lang="cs-CZ" b="1" dirty="0" smtClean="0"/>
              <a:t>chrám sv. Jana v Lateránu</a:t>
            </a:r>
          </a:p>
          <a:p>
            <a:pPr lvl="1" eaLnBrk="1" hangingPunct="1"/>
            <a:r>
              <a:rPr lang="cs-CZ" dirty="0" smtClean="0"/>
              <a:t>ještě ve 4. stol. vybudována čtvrtá největší římská bazilika – </a:t>
            </a:r>
            <a:r>
              <a:rPr lang="cs-CZ" b="1" dirty="0" smtClean="0"/>
              <a:t>S. Maria </a:t>
            </a:r>
            <a:r>
              <a:rPr lang="cs-CZ" b="1" dirty="0" err="1" smtClean="0"/>
              <a:t>Maggiore</a:t>
            </a:r>
            <a:endParaRPr lang="cs-CZ" b="1" dirty="0" smtClean="0"/>
          </a:p>
        </p:txBody>
      </p:sp>
    </p:spTree>
    <p:extLst>
      <p:ext uri="{BB962C8B-B14F-4D97-AF65-F5344CB8AC3E}">
        <p14:creationId xmlns:p14="http://schemas.microsoft.com/office/powerpoint/2010/main" val="5111246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50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p:cTn id="7" dur="1000" fill="hold"/>
                                        <p:tgtEl>
                                          <p:spTgt spid="2048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2048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20483">
                                            <p:txEl>
                                              <p:pRg st="0" end="0"/>
                                            </p:txEl>
                                          </p:spTgt>
                                        </p:tgtEl>
                                      </p:cBhvr>
                                    </p:animEffect>
                                  </p:childTnLst>
                                </p:cTn>
                              </p:par>
                            </p:childTnLst>
                          </p:cTn>
                        </p:par>
                        <p:par>
                          <p:cTn id="10" fill="hold" nodeType="withGroup">
                            <p:stCondLst>
                              <p:cond delay="1500"/>
                            </p:stCondLst>
                            <p:childTnLst>
                              <p:par>
                                <p:cTn id="11" presetID="55" presetClass="entr" presetSubtype="0" fill="hold" grpId="0" nodeType="afterEffect">
                                  <p:stCondLst>
                                    <p:cond delay="50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p:cTn id="13" dur="1000" fill="hold"/>
                                        <p:tgtEl>
                                          <p:spTgt spid="20483">
                                            <p:txEl>
                                              <p:pRg st="1" end="1"/>
                                            </p:txEl>
                                          </p:spTgt>
                                        </p:tgtEl>
                                        <p:attrNameLst>
                                          <p:attrName>ppt_w</p:attrName>
                                        </p:attrNameLst>
                                      </p:cBhvr>
                                      <p:tavLst>
                                        <p:tav tm="0">
                                          <p:val>
                                            <p:strVal val="#ppt_w*0.70"/>
                                          </p:val>
                                        </p:tav>
                                        <p:tav tm="100000">
                                          <p:val>
                                            <p:strVal val="#ppt_w"/>
                                          </p:val>
                                        </p:tav>
                                      </p:tavLst>
                                    </p:anim>
                                    <p:anim calcmode="lin" valueType="num">
                                      <p:cBhvr>
                                        <p:cTn id="14" dur="1000" fill="hold"/>
                                        <p:tgtEl>
                                          <p:spTgt spid="20483">
                                            <p:txEl>
                                              <p:pRg st="1" end="1"/>
                                            </p:txEl>
                                          </p:spTgt>
                                        </p:tgtEl>
                                        <p:attrNameLst>
                                          <p:attrName>ppt_h</p:attrName>
                                        </p:attrNameLst>
                                      </p:cBhvr>
                                      <p:tavLst>
                                        <p:tav tm="0">
                                          <p:val>
                                            <p:strVal val="#ppt_h"/>
                                          </p:val>
                                        </p:tav>
                                        <p:tav tm="100000">
                                          <p:val>
                                            <p:strVal val="#ppt_h"/>
                                          </p:val>
                                        </p:tav>
                                      </p:tavLst>
                                    </p:anim>
                                    <p:animEffect transition="in" filter="fade">
                                      <p:cBhvr>
                                        <p:cTn id="15" dur="1000"/>
                                        <p:tgtEl>
                                          <p:spTgt spid="20483">
                                            <p:txEl>
                                              <p:pRg st="1" end="1"/>
                                            </p:txEl>
                                          </p:spTgt>
                                        </p:tgtEl>
                                      </p:cBhvr>
                                    </p:animEffect>
                                  </p:childTnLst>
                                </p:cTn>
                              </p:par>
                            </p:childTnLst>
                          </p:cTn>
                        </p:par>
                        <p:par>
                          <p:cTn id="16" fill="hold" nodeType="withGroup">
                            <p:stCondLst>
                              <p:cond delay="3000"/>
                            </p:stCondLst>
                            <p:childTnLst>
                              <p:par>
                                <p:cTn id="17" presetID="55" presetClass="entr" presetSubtype="0" fill="hold" grpId="0" nodeType="afterEffect">
                                  <p:stCondLst>
                                    <p:cond delay="50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p:cTn id="19" dur="1000" fill="hold"/>
                                        <p:tgtEl>
                                          <p:spTgt spid="20483">
                                            <p:txEl>
                                              <p:pRg st="2" end="2"/>
                                            </p:txEl>
                                          </p:spTgt>
                                        </p:tgtEl>
                                        <p:attrNameLst>
                                          <p:attrName>ppt_w</p:attrName>
                                        </p:attrNameLst>
                                      </p:cBhvr>
                                      <p:tavLst>
                                        <p:tav tm="0">
                                          <p:val>
                                            <p:strVal val="#ppt_w*0.70"/>
                                          </p:val>
                                        </p:tav>
                                        <p:tav tm="100000">
                                          <p:val>
                                            <p:strVal val="#ppt_w"/>
                                          </p:val>
                                        </p:tav>
                                      </p:tavLst>
                                    </p:anim>
                                    <p:anim calcmode="lin" valueType="num">
                                      <p:cBhvr>
                                        <p:cTn id="20" dur="1000" fill="hold"/>
                                        <p:tgtEl>
                                          <p:spTgt spid="20483">
                                            <p:txEl>
                                              <p:pRg st="2" end="2"/>
                                            </p:txEl>
                                          </p:spTgt>
                                        </p:tgtEl>
                                        <p:attrNameLst>
                                          <p:attrName>ppt_h</p:attrName>
                                        </p:attrNameLst>
                                      </p:cBhvr>
                                      <p:tavLst>
                                        <p:tav tm="0">
                                          <p:val>
                                            <p:strVal val="#ppt_h"/>
                                          </p:val>
                                        </p:tav>
                                        <p:tav tm="100000">
                                          <p:val>
                                            <p:strVal val="#ppt_h"/>
                                          </p:val>
                                        </p:tav>
                                      </p:tavLst>
                                    </p:anim>
                                    <p:animEffect transition="in" filter="fade">
                                      <p:cBhvr>
                                        <p:cTn id="21" dur="1000"/>
                                        <p:tgtEl>
                                          <p:spTgt spid="20483">
                                            <p:txEl>
                                              <p:pRg st="2" end="2"/>
                                            </p:txEl>
                                          </p:spTgt>
                                        </p:tgtEl>
                                      </p:cBhvr>
                                    </p:animEffect>
                                  </p:childTnLst>
                                </p:cTn>
                              </p:par>
                            </p:childTnLst>
                          </p:cTn>
                        </p:par>
                        <p:par>
                          <p:cTn id="22" fill="hold" nodeType="withGroup">
                            <p:stCondLst>
                              <p:cond delay="4500"/>
                            </p:stCondLst>
                            <p:childTnLst>
                              <p:par>
                                <p:cTn id="23" presetID="55" presetClass="entr" presetSubtype="0" fill="hold" grpId="0" nodeType="afterEffect">
                                  <p:stCondLst>
                                    <p:cond delay="50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p:cTn id="25" dur="1000" fill="hold"/>
                                        <p:tgtEl>
                                          <p:spTgt spid="20483">
                                            <p:txEl>
                                              <p:pRg st="3" end="3"/>
                                            </p:txEl>
                                          </p:spTgt>
                                        </p:tgtEl>
                                        <p:attrNameLst>
                                          <p:attrName>ppt_w</p:attrName>
                                        </p:attrNameLst>
                                      </p:cBhvr>
                                      <p:tavLst>
                                        <p:tav tm="0">
                                          <p:val>
                                            <p:strVal val="#ppt_w*0.70"/>
                                          </p:val>
                                        </p:tav>
                                        <p:tav tm="100000">
                                          <p:val>
                                            <p:strVal val="#ppt_w"/>
                                          </p:val>
                                        </p:tav>
                                      </p:tavLst>
                                    </p:anim>
                                    <p:anim calcmode="lin" valueType="num">
                                      <p:cBhvr>
                                        <p:cTn id="26" dur="1000" fill="hold"/>
                                        <p:tgtEl>
                                          <p:spTgt spid="20483">
                                            <p:txEl>
                                              <p:pRg st="3" end="3"/>
                                            </p:txEl>
                                          </p:spTgt>
                                        </p:tgtEl>
                                        <p:attrNameLst>
                                          <p:attrName>ppt_h</p:attrName>
                                        </p:attrNameLst>
                                      </p:cBhvr>
                                      <p:tavLst>
                                        <p:tav tm="0">
                                          <p:val>
                                            <p:strVal val="#ppt_h"/>
                                          </p:val>
                                        </p:tav>
                                        <p:tav tm="100000">
                                          <p:val>
                                            <p:strVal val="#ppt_h"/>
                                          </p:val>
                                        </p:tav>
                                      </p:tavLst>
                                    </p:anim>
                                    <p:animEffect transition="in" filter="fade">
                                      <p:cBhvr>
                                        <p:cTn id="27" dur="1000"/>
                                        <p:tgtEl>
                                          <p:spTgt spid="20483">
                                            <p:txEl>
                                              <p:pRg st="3" end="3"/>
                                            </p:txEl>
                                          </p:spTgt>
                                        </p:tgtEl>
                                      </p:cBhvr>
                                    </p:animEffect>
                                  </p:childTnLst>
                                </p:cTn>
                              </p:par>
                            </p:childTnLst>
                          </p:cTn>
                        </p:par>
                        <p:par>
                          <p:cTn id="28" fill="hold" nodeType="withGroup">
                            <p:stCondLst>
                              <p:cond delay="6000"/>
                            </p:stCondLst>
                            <p:childTnLst>
                              <p:par>
                                <p:cTn id="29" presetID="55" presetClass="entr" presetSubtype="0" fill="hold" grpId="0" nodeType="afterEffect">
                                  <p:stCondLst>
                                    <p:cond delay="500"/>
                                  </p:stCondLst>
                                  <p:childTnLst>
                                    <p:set>
                                      <p:cBhvr>
                                        <p:cTn id="30" dur="1" fill="hold">
                                          <p:stCondLst>
                                            <p:cond delay="0"/>
                                          </p:stCondLst>
                                        </p:cTn>
                                        <p:tgtEl>
                                          <p:spTgt spid="20483">
                                            <p:txEl>
                                              <p:pRg st="4" end="4"/>
                                            </p:txEl>
                                          </p:spTgt>
                                        </p:tgtEl>
                                        <p:attrNameLst>
                                          <p:attrName>style.visibility</p:attrName>
                                        </p:attrNameLst>
                                      </p:cBhvr>
                                      <p:to>
                                        <p:strVal val="visible"/>
                                      </p:to>
                                    </p:set>
                                    <p:anim calcmode="lin" valueType="num">
                                      <p:cBhvr>
                                        <p:cTn id="31" dur="1000" fill="hold"/>
                                        <p:tgtEl>
                                          <p:spTgt spid="20483">
                                            <p:txEl>
                                              <p:pRg st="4" end="4"/>
                                            </p:txEl>
                                          </p:spTgt>
                                        </p:tgtEl>
                                        <p:attrNameLst>
                                          <p:attrName>ppt_w</p:attrName>
                                        </p:attrNameLst>
                                      </p:cBhvr>
                                      <p:tavLst>
                                        <p:tav tm="0">
                                          <p:val>
                                            <p:strVal val="#ppt_w*0.70"/>
                                          </p:val>
                                        </p:tav>
                                        <p:tav tm="100000">
                                          <p:val>
                                            <p:strVal val="#ppt_w"/>
                                          </p:val>
                                        </p:tav>
                                      </p:tavLst>
                                    </p:anim>
                                    <p:anim calcmode="lin" valueType="num">
                                      <p:cBhvr>
                                        <p:cTn id="32" dur="1000" fill="hold"/>
                                        <p:tgtEl>
                                          <p:spTgt spid="20483">
                                            <p:txEl>
                                              <p:pRg st="4" end="4"/>
                                            </p:txEl>
                                          </p:spTgt>
                                        </p:tgtEl>
                                        <p:attrNameLst>
                                          <p:attrName>ppt_h</p:attrName>
                                        </p:attrNameLst>
                                      </p:cBhvr>
                                      <p:tavLst>
                                        <p:tav tm="0">
                                          <p:val>
                                            <p:strVal val="#ppt_h"/>
                                          </p:val>
                                        </p:tav>
                                        <p:tav tm="100000">
                                          <p:val>
                                            <p:strVal val="#ppt_h"/>
                                          </p:val>
                                        </p:tav>
                                      </p:tavLst>
                                    </p:anim>
                                    <p:animEffect transition="in" filter="fade">
                                      <p:cBhvr>
                                        <p:cTn id="33" dur="10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rtlCol="0">
            <a:normAutofit/>
          </a:bodyPr>
          <a:lstStyle/>
          <a:p>
            <a:pPr eaLnBrk="1" fontAlgn="auto" hangingPunct="1">
              <a:spcAft>
                <a:spcPts val="0"/>
              </a:spcAft>
              <a:defRPr/>
            </a:pPr>
            <a:r>
              <a:rPr lang="cs-CZ" b="1" dirty="0" smtClean="0">
                <a:solidFill>
                  <a:schemeClr val="accent4">
                    <a:lumMod val="75000"/>
                  </a:schemeClr>
                </a:solidFill>
              </a:rPr>
              <a:t> </a:t>
            </a:r>
            <a:r>
              <a:rPr lang="cs-CZ" b="1" dirty="0" smtClean="0">
                <a:solidFill>
                  <a:schemeClr val="accent4">
                    <a:lumMod val="50000"/>
                  </a:schemeClr>
                </a:solidFill>
              </a:rPr>
              <a:t>Bazilika sv. Petra v Římě</a:t>
            </a:r>
          </a:p>
        </p:txBody>
      </p:sp>
      <p:grpSp>
        <p:nvGrpSpPr>
          <p:cNvPr id="2" name="Skupina 1"/>
          <p:cNvGrpSpPr/>
          <p:nvPr/>
        </p:nvGrpSpPr>
        <p:grpSpPr>
          <a:xfrm>
            <a:off x="1365606" y="1700808"/>
            <a:ext cx="6412788" cy="4641770"/>
            <a:chOff x="1365606" y="1700808"/>
            <a:chExt cx="6412788" cy="4641770"/>
          </a:xfrm>
        </p:grpSpPr>
        <p:pic>
          <p:nvPicPr>
            <p:cNvPr id="27651" name="Picture 5" descr="File:Basilica di San Pietro 14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5606" y="1700808"/>
              <a:ext cx="6412788" cy="42484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7337248" y="5973246"/>
              <a:ext cx="441146" cy="369332"/>
            </a:xfrm>
            <a:prstGeom prst="rect">
              <a:avLst/>
            </a:prstGeom>
            <a:noFill/>
          </p:spPr>
          <p:txBody>
            <a:bodyPr wrap="none" rtlCol="0">
              <a:spAutoFit/>
            </a:bodyPr>
            <a:lstStyle/>
            <a:p>
              <a:r>
                <a:rPr lang="cs-CZ" dirty="0" smtClean="0"/>
                <a:t>12</a:t>
              </a:r>
              <a:endParaRPr lang="cs-CZ" dirty="0"/>
            </a:p>
          </p:txBody>
        </p:sp>
      </p:grpSp>
    </p:spTree>
    <p:extLst>
      <p:ext uri="{BB962C8B-B14F-4D97-AF65-F5344CB8AC3E}">
        <p14:creationId xmlns:p14="http://schemas.microsoft.com/office/powerpoint/2010/main" val="359802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53752"/>
            <a:ext cx="8229600" cy="1143000"/>
          </a:xfrm>
        </p:spPr>
        <p:txBody>
          <a:bodyPr rtlCol="0">
            <a:normAutofit/>
          </a:bodyPr>
          <a:lstStyle/>
          <a:p>
            <a:pPr eaLnBrk="1" fontAlgn="auto" hangingPunct="1">
              <a:spcAft>
                <a:spcPts val="0"/>
              </a:spcAft>
              <a:defRPr/>
            </a:pPr>
            <a:r>
              <a:rPr lang="cs-CZ" b="1" dirty="0" smtClean="0">
                <a:solidFill>
                  <a:schemeClr val="accent4">
                    <a:lumMod val="50000"/>
                  </a:schemeClr>
                </a:solidFill>
              </a:rPr>
              <a:t>Bazilika sv. Pavla</a:t>
            </a:r>
          </a:p>
        </p:txBody>
      </p:sp>
      <p:sp>
        <p:nvSpPr>
          <p:cNvPr id="66565" name="Rectangle 5"/>
          <p:cNvSpPr>
            <a:spLocks noChangeArrowheads="1"/>
          </p:cNvSpPr>
          <p:nvPr/>
        </p:nvSpPr>
        <p:spPr bwMode="auto">
          <a:xfrm>
            <a:off x="1187625" y="5674022"/>
            <a:ext cx="6740548" cy="923330"/>
          </a:xfrm>
          <a:prstGeom prst="rect">
            <a:avLst/>
          </a:prstGeom>
          <a:noFill/>
          <a:ln>
            <a:noFill/>
          </a:ln>
        </p:spPr>
        <p:txBody>
          <a:bodyPr wrap="square">
            <a:spAutoFit/>
          </a:bodyPr>
          <a:lstStyle/>
          <a:p>
            <a:pPr fontAlgn="base">
              <a:spcBef>
                <a:spcPct val="0"/>
              </a:spcBef>
              <a:spcAft>
                <a:spcPct val="0"/>
              </a:spcAft>
            </a:pPr>
            <a:r>
              <a:rPr lang="it-IT" b="1" dirty="0" smtClean="0">
                <a:solidFill>
                  <a:prstClr val="black"/>
                </a:solidFill>
              </a:rPr>
              <a:t>Saint Paul</a:t>
            </a:r>
            <a:r>
              <a:rPr lang="cs-CZ" b="1" dirty="0" smtClean="0">
                <a:solidFill>
                  <a:prstClr val="black"/>
                </a:solidFill>
              </a:rPr>
              <a:t>o</a:t>
            </a:r>
            <a:r>
              <a:rPr lang="it-IT" b="1" dirty="0" smtClean="0">
                <a:solidFill>
                  <a:prstClr val="black"/>
                </a:solidFill>
              </a:rPr>
              <a:t> fuori le mura</a:t>
            </a:r>
            <a:endParaRPr lang="cs-CZ" b="1" dirty="0" smtClean="0">
              <a:solidFill>
                <a:prstClr val="black"/>
              </a:solidFill>
            </a:endParaRPr>
          </a:p>
          <a:p>
            <a:pPr fontAlgn="base">
              <a:spcBef>
                <a:spcPct val="0"/>
              </a:spcBef>
              <a:spcAft>
                <a:spcPct val="0"/>
              </a:spcAft>
            </a:pPr>
            <a:r>
              <a:rPr lang="cs-CZ" dirty="0" smtClean="0">
                <a:solidFill>
                  <a:prstClr val="black"/>
                </a:solidFill>
              </a:rPr>
              <a:t>= </a:t>
            </a:r>
            <a:r>
              <a:rPr lang="cs-CZ" dirty="0" err="1" smtClean="0">
                <a:solidFill>
                  <a:prstClr val="black"/>
                </a:solidFill>
              </a:rPr>
              <a:t>pětilodí</a:t>
            </a:r>
            <a:r>
              <a:rPr lang="cs-CZ" dirty="0" smtClean="0">
                <a:solidFill>
                  <a:prstClr val="black"/>
                </a:solidFill>
              </a:rPr>
              <a:t> - </a:t>
            </a:r>
            <a:r>
              <a:rPr lang="it-IT" dirty="0" smtClean="0">
                <a:solidFill>
                  <a:prstClr val="black"/>
                </a:solidFill>
              </a:rPr>
              <a:t>postavena </a:t>
            </a:r>
            <a:r>
              <a:rPr lang="it-IT" dirty="0">
                <a:solidFill>
                  <a:prstClr val="black"/>
                </a:solidFill>
              </a:rPr>
              <a:t>nad místem apoštolova </a:t>
            </a:r>
            <a:r>
              <a:rPr lang="it-IT" dirty="0" smtClean="0">
                <a:solidFill>
                  <a:prstClr val="black"/>
                </a:solidFill>
              </a:rPr>
              <a:t>stětí</a:t>
            </a:r>
            <a:r>
              <a:rPr lang="cs-CZ" dirty="0" smtClean="0">
                <a:solidFill>
                  <a:prstClr val="black"/>
                </a:solidFill>
              </a:rPr>
              <a:t>, </a:t>
            </a:r>
            <a:r>
              <a:rPr lang="it-IT" dirty="0" smtClean="0">
                <a:solidFill>
                  <a:prstClr val="black"/>
                </a:solidFill>
              </a:rPr>
              <a:t>obnovena </a:t>
            </a:r>
            <a:r>
              <a:rPr lang="it-IT" dirty="0">
                <a:solidFill>
                  <a:prstClr val="black"/>
                </a:solidFill>
              </a:rPr>
              <a:t>po požáru roku </a:t>
            </a:r>
            <a:r>
              <a:rPr lang="it-IT" dirty="0" smtClean="0">
                <a:solidFill>
                  <a:prstClr val="black"/>
                </a:solidFill>
              </a:rPr>
              <a:t>1823</a:t>
            </a:r>
            <a:endParaRPr lang="it-IT" dirty="0">
              <a:solidFill>
                <a:prstClr val="black"/>
              </a:solidFill>
            </a:endParaRPr>
          </a:p>
        </p:txBody>
      </p:sp>
      <p:sp>
        <p:nvSpPr>
          <p:cNvPr id="28677" name="Rectangle 1"/>
          <p:cNvSpPr>
            <a:spLocks noChangeArrowheads="1"/>
          </p:cNvSpPr>
          <p:nvPr/>
        </p:nvSpPr>
        <p:spPr bwMode="auto">
          <a:xfrm>
            <a:off x="2286000" y="2551113"/>
            <a:ext cx="45720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fontAlgn="base">
              <a:spcBef>
                <a:spcPct val="0"/>
              </a:spcBef>
              <a:spcAft>
                <a:spcPct val="0"/>
              </a:spcAft>
            </a:pPr>
            <a:r>
              <a:rPr lang="cs-CZ" dirty="0" smtClean="0">
                <a:solidFill>
                  <a:prstClr val="black"/>
                </a:solidFill>
              </a:rPr>
              <a:t>BERTHOLD, Werner. http://en.wikipedia.org [online]. [cit. 28.1.2013]. Dostupný pod licencí public </a:t>
            </a:r>
            <a:r>
              <a:rPr lang="cs-CZ" dirty="0" err="1" smtClean="0">
                <a:solidFill>
                  <a:prstClr val="black"/>
                </a:solidFill>
              </a:rPr>
              <a:t>domain</a:t>
            </a:r>
            <a:r>
              <a:rPr lang="cs-CZ" dirty="0" smtClean="0">
                <a:solidFill>
                  <a:prstClr val="black"/>
                </a:solidFill>
              </a:rPr>
              <a:t> na WWW: </a:t>
            </a:r>
            <a:r>
              <a:rPr lang="cs-CZ" dirty="0" smtClean="0">
                <a:solidFill>
                  <a:prstClr val="black"/>
                </a:solidFill>
                <a:hlinkClick r:id="rId2"/>
              </a:rPr>
              <a:t>http://en.wikipedia.org/wiki/File:Roma_San_Paolo_fuori_le_mura_BW_1.JPG</a:t>
            </a:r>
            <a:endParaRPr lang="cs-CZ" dirty="0" smtClean="0">
              <a:solidFill>
                <a:prstClr val="black"/>
              </a:solidFill>
            </a:endParaRPr>
          </a:p>
          <a:p>
            <a:pPr fontAlgn="base">
              <a:spcBef>
                <a:spcPct val="0"/>
              </a:spcBef>
              <a:spcAft>
                <a:spcPct val="0"/>
              </a:spcAft>
            </a:pPr>
            <a:endParaRPr lang="cs-CZ" dirty="0" smtClean="0">
              <a:solidFill>
                <a:prstClr val="black"/>
              </a:solidFill>
            </a:endParaRPr>
          </a:p>
        </p:txBody>
      </p:sp>
      <p:grpSp>
        <p:nvGrpSpPr>
          <p:cNvPr id="2" name="Skupina 1"/>
          <p:cNvGrpSpPr/>
          <p:nvPr/>
        </p:nvGrpSpPr>
        <p:grpSpPr>
          <a:xfrm>
            <a:off x="1187624" y="1273381"/>
            <a:ext cx="6849858" cy="4685192"/>
            <a:chOff x="639763" y="914400"/>
            <a:chExt cx="7743571" cy="5759440"/>
          </a:xfrm>
        </p:grpSpPr>
        <p:pic>
          <p:nvPicPr>
            <p:cNvPr id="28676" name="Picture 6" descr="File:Roma San Paolo fuori le mura BW 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763" y="914400"/>
              <a:ext cx="7620000" cy="53054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ovéPole 5"/>
            <p:cNvSpPr txBox="1"/>
            <p:nvPr/>
          </p:nvSpPr>
          <p:spPr>
            <a:xfrm>
              <a:off x="7884631" y="6219825"/>
              <a:ext cx="498703" cy="454015"/>
            </a:xfrm>
            <a:prstGeom prst="rect">
              <a:avLst/>
            </a:prstGeom>
            <a:noFill/>
          </p:spPr>
          <p:txBody>
            <a:bodyPr wrap="none" rtlCol="0">
              <a:spAutoFit/>
            </a:bodyPr>
            <a:lstStyle/>
            <a:p>
              <a:r>
                <a:rPr lang="cs-CZ" dirty="0" smtClean="0"/>
                <a:t>13</a:t>
              </a:r>
              <a:endParaRPr lang="cs-CZ" dirty="0"/>
            </a:p>
          </p:txBody>
        </p:sp>
      </p:grpSp>
    </p:spTree>
    <p:extLst>
      <p:ext uri="{BB962C8B-B14F-4D97-AF65-F5344CB8AC3E}">
        <p14:creationId xmlns:p14="http://schemas.microsoft.com/office/powerpoint/2010/main" val="9079901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 presetClass="entr" presetSubtype="4" fill="hold" grpId="0" nodeType="withEffect">
                                  <p:stCondLst>
                                    <p:cond delay="0"/>
                                  </p:stCondLst>
                                  <p:childTnLst>
                                    <p:set>
                                      <p:cBhvr>
                                        <p:cTn id="9" dur="1" fill="hold">
                                          <p:stCondLst>
                                            <p:cond delay="0"/>
                                          </p:stCondLst>
                                        </p:cTn>
                                        <p:tgtEl>
                                          <p:spTgt spid="66565"/>
                                        </p:tgtEl>
                                        <p:attrNameLst>
                                          <p:attrName>style.visibility</p:attrName>
                                        </p:attrNameLst>
                                      </p:cBhvr>
                                      <p:to>
                                        <p:strVal val="visible"/>
                                      </p:to>
                                    </p:set>
                                    <p:anim calcmode="lin" valueType="num">
                                      <p:cBhvr additive="base">
                                        <p:cTn id="10" dur="500" fill="hold"/>
                                        <p:tgtEl>
                                          <p:spTgt spid="66565"/>
                                        </p:tgtEl>
                                        <p:attrNameLst>
                                          <p:attrName>ppt_x</p:attrName>
                                        </p:attrNameLst>
                                      </p:cBhvr>
                                      <p:tavLst>
                                        <p:tav tm="0">
                                          <p:val>
                                            <p:strVal val="#ppt_x"/>
                                          </p:val>
                                        </p:tav>
                                        <p:tav tm="100000">
                                          <p:val>
                                            <p:strVal val="#ppt_x"/>
                                          </p:val>
                                        </p:tav>
                                      </p:tavLst>
                                    </p:anim>
                                    <p:anim calcmode="lin" valueType="num">
                                      <p:cBhvr additive="base">
                                        <p:cTn id="11" dur="500" fill="hold"/>
                                        <p:tgtEl>
                                          <p:spTgt spid="6656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538163" y="25400"/>
            <a:ext cx="8229600" cy="1143000"/>
          </a:xfrm>
        </p:spPr>
        <p:txBody>
          <a:bodyPr rtlCol="0">
            <a:normAutofit/>
          </a:bodyPr>
          <a:lstStyle/>
          <a:p>
            <a:pPr eaLnBrk="1" fontAlgn="auto" hangingPunct="1">
              <a:spcAft>
                <a:spcPts val="0"/>
              </a:spcAft>
              <a:defRPr/>
            </a:pPr>
            <a:r>
              <a:rPr lang="cs-CZ" b="1" dirty="0" smtClean="0">
                <a:solidFill>
                  <a:schemeClr val="accent4">
                    <a:lumMod val="75000"/>
                  </a:schemeClr>
                </a:solidFill>
              </a:rPr>
              <a:t> </a:t>
            </a:r>
            <a:r>
              <a:rPr lang="cs-CZ" b="1" dirty="0" smtClean="0">
                <a:solidFill>
                  <a:schemeClr val="accent4">
                    <a:lumMod val="50000"/>
                  </a:schemeClr>
                </a:solidFill>
              </a:rPr>
              <a:t>Sta Maria </a:t>
            </a:r>
            <a:r>
              <a:rPr lang="cs-CZ" b="1" dirty="0" err="1" smtClean="0">
                <a:solidFill>
                  <a:schemeClr val="accent4">
                    <a:lumMod val="50000"/>
                  </a:schemeClr>
                </a:solidFill>
              </a:rPr>
              <a:t>Maggiore</a:t>
            </a:r>
            <a:endParaRPr lang="cs-CZ" b="1" dirty="0" smtClean="0">
              <a:solidFill>
                <a:schemeClr val="accent4">
                  <a:lumMod val="50000"/>
                </a:schemeClr>
              </a:solidFill>
            </a:endParaRPr>
          </a:p>
        </p:txBody>
      </p:sp>
      <p:grpSp>
        <p:nvGrpSpPr>
          <p:cNvPr id="2" name="Skupina 1"/>
          <p:cNvGrpSpPr/>
          <p:nvPr/>
        </p:nvGrpSpPr>
        <p:grpSpPr>
          <a:xfrm>
            <a:off x="1723603" y="1123528"/>
            <a:ext cx="5800725" cy="5627132"/>
            <a:chOff x="1723603" y="1123528"/>
            <a:chExt cx="5800725" cy="5627132"/>
          </a:xfrm>
        </p:grpSpPr>
        <p:pic>
          <p:nvPicPr>
            <p:cNvPr id="30723" name="Picture 6" descr="Soubor:Lazio Roma SMariaMaggiore2 tango717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3603" y="1123528"/>
              <a:ext cx="5800725" cy="52578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7083182" y="6381328"/>
              <a:ext cx="441146" cy="369332"/>
            </a:xfrm>
            <a:prstGeom prst="rect">
              <a:avLst/>
            </a:prstGeom>
            <a:noFill/>
          </p:spPr>
          <p:txBody>
            <a:bodyPr wrap="none" rtlCol="0">
              <a:spAutoFit/>
            </a:bodyPr>
            <a:lstStyle/>
            <a:p>
              <a:r>
                <a:rPr lang="cs-CZ" dirty="0" smtClean="0"/>
                <a:t>14</a:t>
              </a:r>
              <a:endParaRPr lang="cs-CZ" dirty="0"/>
            </a:p>
          </p:txBody>
        </p:sp>
      </p:grpSp>
    </p:spTree>
    <p:extLst>
      <p:ext uri="{BB962C8B-B14F-4D97-AF65-F5344CB8AC3E}">
        <p14:creationId xmlns:p14="http://schemas.microsoft.com/office/powerpoint/2010/main" val="234335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79512" y="3657565"/>
            <a:ext cx="4800600" cy="1325563"/>
          </a:xfrm>
        </p:spPr>
        <p:txBody>
          <a:bodyPr rtlCol="0">
            <a:normAutofit fontScale="90000"/>
          </a:bodyPr>
          <a:lstStyle/>
          <a:p>
            <a:pPr algn="l" eaLnBrk="1" fontAlgn="auto" hangingPunct="1">
              <a:spcAft>
                <a:spcPts val="0"/>
              </a:spcAft>
              <a:defRPr/>
            </a:pPr>
            <a:r>
              <a:rPr lang="cs-CZ" sz="4000" b="1" dirty="0" smtClean="0">
                <a:solidFill>
                  <a:schemeClr val="accent4">
                    <a:lumMod val="50000"/>
                  </a:schemeClr>
                </a:solidFill>
                <a:effectLst>
                  <a:outerShdw blurRad="38100" dist="38100" dir="2700000" algn="tl">
                    <a:srgbClr val="000000">
                      <a:alpha val="43137"/>
                    </a:srgbClr>
                  </a:outerShdw>
                </a:effectLst>
              </a:rPr>
              <a:t>B</a:t>
            </a:r>
            <a:r>
              <a:rPr lang="it-IT" sz="4000" b="1" dirty="0" smtClean="0">
                <a:solidFill>
                  <a:schemeClr val="accent4">
                    <a:lumMod val="50000"/>
                  </a:schemeClr>
                </a:solidFill>
                <a:effectLst>
                  <a:outerShdw blurRad="38100" dist="38100" dir="2700000" algn="tl">
                    <a:srgbClr val="000000">
                      <a:alpha val="43137"/>
                    </a:srgbClr>
                  </a:outerShdw>
                </a:effectLst>
              </a:rPr>
              <a:t>aptisterium San Giovanni in Laterano</a:t>
            </a:r>
            <a:endParaRPr lang="cs-CZ" sz="4000" b="1" dirty="0" smtClean="0">
              <a:solidFill>
                <a:schemeClr val="accent4">
                  <a:lumMod val="50000"/>
                </a:schemeClr>
              </a:solidFill>
              <a:effectLst>
                <a:outerShdw blurRad="38100" dist="38100" dir="2700000" algn="tl">
                  <a:srgbClr val="000000">
                    <a:alpha val="43137"/>
                  </a:srgbClr>
                </a:outerShdw>
              </a:effectLst>
            </a:endParaRPr>
          </a:p>
        </p:txBody>
      </p:sp>
      <p:sp>
        <p:nvSpPr>
          <p:cNvPr id="31750" name="Rectangle 7"/>
          <p:cNvSpPr>
            <a:spLocks noGrp="1" noChangeArrowheads="1"/>
          </p:cNvSpPr>
          <p:nvPr>
            <p:ph sz="half" idx="2"/>
          </p:nvPr>
        </p:nvSpPr>
        <p:spPr>
          <a:xfrm>
            <a:off x="419100" y="5867400"/>
            <a:ext cx="4038600" cy="742950"/>
          </a:xfrm>
        </p:spPr>
        <p:txBody>
          <a:bodyPr/>
          <a:lstStyle/>
          <a:p>
            <a:pPr eaLnBrk="1" hangingPunct="1"/>
            <a:r>
              <a:rPr lang="cs-CZ" dirty="0" err="1" smtClean="0"/>
              <a:t>pětilodí</a:t>
            </a:r>
            <a:r>
              <a:rPr lang="cs-CZ" dirty="0" smtClean="0"/>
              <a:t> s baptisteriem</a:t>
            </a:r>
          </a:p>
        </p:txBody>
      </p:sp>
      <p:sp>
        <p:nvSpPr>
          <p:cNvPr id="31751" name="Rectangle 3"/>
          <p:cNvSpPr>
            <a:spLocks noChangeArrowheads="1"/>
          </p:cNvSpPr>
          <p:nvPr/>
        </p:nvSpPr>
        <p:spPr bwMode="auto">
          <a:xfrm>
            <a:off x="2286000" y="2413000"/>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fontAlgn="base">
              <a:spcBef>
                <a:spcPct val="0"/>
              </a:spcBef>
              <a:spcAft>
                <a:spcPct val="0"/>
              </a:spcAft>
            </a:pPr>
            <a:endParaRPr lang="cs-CZ" smtClean="0">
              <a:solidFill>
                <a:prstClr val="black"/>
              </a:solidFill>
            </a:endParaRPr>
          </a:p>
        </p:txBody>
      </p:sp>
      <p:grpSp>
        <p:nvGrpSpPr>
          <p:cNvPr id="2" name="Skupina 1"/>
          <p:cNvGrpSpPr/>
          <p:nvPr/>
        </p:nvGrpSpPr>
        <p:grpSpPr>
          <a:xfrm>
            <a:off x="5153025" y="3408363"/>
            <a:ext cx="3676545" cy="3260997"/>
            <a:chOff x="5153025" y="3408363"/>
            <a:chExt cx="3676545" cy="3260997"/>
          </a:xfrm>
        </p:grpSpPr>
        <p:pic>
          <p:nvPicPr>
            <p:cNvPr id="31748" name="Picture 8" descr="http://upload.wikimedia.org/wikipedia/commons/b/be/Lateran_Baptister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3025" y="3408363"/>
              <a:ext cx="3297238" cy="31289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ovéPole 8"/>
            <p:cNvSpPr txBox="1"/>
            <p:nvPr/>
          </p:nvSpPr>
          <p:spPr>
            <a:xfrm>
              <a:off x="8388424" y="6300028"/>
              <a:ext cx="441146" cy="369332"/>
            </a:xfrm>
            <a:prstGeom prst="rect">
              <a:avLst/>
            </a:prstGeom>
            <a:noFill/>
          </p:spPr>
          <p:txBody>
            <a:bodyPr wrap="none" rtlCol="0">
              <a:spAutoFit/>
            </a:bodyPr>
            <a:lstStyle/>
            <a:p>
              <a:r>
                <a:rPr lang="cs-CZ" dirty="0" smtClean="0"/>
                <a:t>16</a:t>
              </a:r>
              <a:endParaRPr lang="cs-CZ" dirty="0"/>
            </a:p>
          </p:txBody>
        </p:sp>
      </p:grpSp>
      <p:grpSp>
        <p:nvGrpSpPr>
          <p:cNvPr id="3" name="Skupina 2"/>
          <p:cNvGrpSpPr/>
          <p:nvPr/>
        </p:nvGrpSpPr>
        <p:grpSpPr>
          <a:xfrm>
            <a:off x="1115616" y="381000"/>
            <a:ext cx="7334647" cy="3027363"/>
            <a:chOff x="1115616" y="381000"/>
            <a:chExt cx="7334647" cy="3027363"/>
          </a:xfrm>
        </p:grpSpPr>
        <p:pic>
          <p:nvPicPr>
            <p:cNvPr id="31746" name="Picture 10" descr="File:Dehio 7 Rome Lateran Battisterio Secti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381000"/>
              <a:ext cx="6959600" cy="29019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ovéPole 9"/>
            <p:cNvSpPr txBox="1"/>
            <p:nvPr/>
          </p:nvSpPr>
          <p:spPr>
            <a:xfrm>
              <a:off x="8009117" y="3039031"/>
              <a:ext cx="441146" cy="369332"/>
            </a:xfrm>
            <a:prstGeom prst="rect">
              <a:avLst/>
            </a:prstGeom>
            <a:noFill/>
          </p:spPr>
          <p:txBody>
            <a:bodyPr wrap="none" rtlCol="0">
              <a:spAutoFit/>
            </a:bodyPr>
            <a:lstStyle/>
            <a:p>
              <a:r>
                <a:rPr lang="cs-CZ" dirty="0" smtClean="0"/>
                <a:t>15</a:t>
              </a:r>
              <a:endParaRPr lang="cs-CZ" dirty="0"/>
            </a:p>
          </p:txBody>
        </p:sp>
      </p:grpSp>
    </p:spTree>
    <p:extLst>
      <p:ext uri="{BB962C8B-B14F-4D97-AF65-F5344CB8AC3E}">
        <p14:creationId xmlns:p14="http://schemas.microsoft.com/office/powerpoint/2010/main" val="25998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p:stCondLst>
                              <p:cond delay="500"/>
                            </p:stCondLst>
                            <p:childTnLst>
                              <p:par>
                                <p:cTn id="9" presetID="22" presetClass="entr" presetSubtype="4" fill="hold" nodeType="afterEffect">
                                  <p:stCondLst>
                                    <p:cond delay="50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1143000"/>
          </a:xfrm>
        </p:spPr>
        <p:txBody>
          <a:bodyPr/>
          <a:lstStyle/>
          <a:p>
            <a:pPr>
              <a:defRPr/>
            </a:pPr>
            <a:r>
              <a:rPr lang="it-IT" sz="4000" b="1" dirty="0" smtClean="0">
                <a:solidFill>
                  <a:schemeClr val="accent4">
                    <a:lumMod val="50000"/>
                  </a:schemeClr>
                </a:solidFill>
              </a:rPr>
              <a:t>Ba</a:t>
            </a:r>
            <a:r>
              <a:rPr lang="cs-CZ" sz="4000" b="1" dirty="0" smtClean="0">
                <a:solidFill>
                  <a:schemeClr val="accent4">
                    <a:lumMod val="50000"/>
                  </a:schemeClr>
                </a:solidFill>
              </a:rPr>
              <a:t>z</a:t>
            </a:r>
            <a:r>
              <a:rPr lang="it-IT" sz="4000" b="1" dirty="0" smtClean="0">
                <a:solidFill>
                  <a:schemeClr val="accent4">
                    <a:lumMod val="50000"/>
                  </a:schemeClr>
                </a:solidFill>
              </a:rPr>
              <a:t>ili</a:t>
            </a:r>
            <a:r>
              <a:rPr lang="cs-CZ" sz="4000" b="1" dirty="0" smtClean="0">
                <a:solidFill>
                  <a:schemeClr val="accent4">
                    <a:lumMod val="50000"/>
                  </a:schemeClr>
                </a:solidFill>
              </a:rPr>
              <a:t>k</a:t>
            </a:r>
            <a:r>
              <a:rPr lang="it-IT" sz="4000" b="1" dirty="0" smtClean="0">
                <a:solidFill>
                  <a:schemeClr val="accent4">
                    <a:lumMod val="50000"/>
                  </a:schemeClr>
                </a:solidFill>
              </a:rPr>
              <a:t>a San Giovanni in Laterano</a:t>
            </a:r>
            <a:r>
              <a:rPr lang="cs-CZ" sz="4000" b="1" dirty="0" smtClean="0">
                <a:solidFill>
                  <a:schemeClr val="accent4">
                    <a:lumMod val="50000"/>
                  </a:schemeClr>
                </a:solidFill>
              </a:rPr>
              <a:t>  </a:t>
            </a:r>
            <a:endParaRPr lang="cs-CZ" sz="4000" b="1" dirty="0">
              <a:solidFill>
                <a:schemeClr val="accent4">
                  <a:lumMod val="50000"/>
                </a:schemeClr>
              </a:solidFill>
            </a:endParaRPr>
          </a:p>
        </p:txBody>
      </p:sp>
      <p:grpSp>
        <p:nvGrpSpPr>
          <p:cNvPr id="4" name="Group 3"/>
          <p:cNvGrpSpPr/>
          <p:nvPr/>
        </p:nvGrpSpPr>
        <p:grpSpPr>
          <a:xfrm>
            <a:off x="990600" y="1443038"/>
            <a:ext cx="7181800" cy="5281612"/>
            <a:chOff x="990600" y="1443038"/>
            <a:chExt cx="7181800" cy="5281612"/>
          </a:xfrm>
        </p:grpSpPr>
        <p:sp>
          <p:nvSpPr>
            <p:cNvPr id="32773" name="Rectangle 3"/>
            <p:cNvSpPr>
              <a:spLocks noChangeArrowheads="1"/>
            </p:cNvSpPr>
            <p:nvPr/>
          </p:nvSpPr>
          <p:spPr bwMode="auto">
            <a:xfrm>
              <a:off x="1295400" y="6324600"/>
              <a:ext cx="6248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fontAlgn="base">
                <a:spcBef>
                  <a:spcPct val="0"/>
                </a:spcBef>
                <a:spcAft>
                  <a:spcPct val="0"/>
                </a:spcAft>
              </a:pPr>
              <a:r>
                <a:rPr lang="cs-CZ" sz="2000" b="1" dirty="0" smtClean="0">
                  <a:solidFill>
                    <a:prstClr val="black"/>
                  </a:solidFill>
                </a:rPr>
                <a:t>Stolec - katedra římského biskupa</a:t>
              </a:r>
            </a:p>
          </p:txBody>
        </p:sp>
        <p:grpSp>
          <p:nvGrpSpPr>
            <p:cNvPr id="3" name="Skupina 2"/>
            <p:cNvGrpSpPr/>
            <p:nvPr/>
          </p:nvGrpSpPr>
          <p:grpSpPr>
            <a:xfrm>
              <a:off x="990600" y="1443038"/>
              <a:ext cx="7181800" cy="5019590"/>
              <a:chOff x="990600" y="1443038"/>
              <a:chExt cx="7181800" cy="5019590"/>
            </a:xfrm>
          </p:grpSpPr>
          <p:pic>
            <p:nvPicPr>
              <p:cNvPr id="32771" name="Picture 2" descr="File:Roma-san giovanni0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443038"/>
                <a:ext cx="7086600" cy="47212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ovéPole 5"/>
              <p:cNvSpPr txBox="1"/>
              <p:nvPr/>
            </p:nvSpPr>
            <p:spPr>
              <a:xfrm>
                <a:off x="7731254" y="6093296"/>
                <a:ext cx="441146" cy="369332"/>
              </a:xfrm>
              <a:prstGeom prst="rect">
                <a:avLst/>
              </a:prstGeom>
              <a:noFill/>
            </p:spPr>
            <p:txBody>
              <a:bodyPr wrap="none" rtlCol="0">
                <a:spAutoFit/>
              </a:bodyPr>
              <a:lstStyle/>
              <a:p>
                <a:r>
                  <a:rPr lang="cs-CZ" dirty="0" smtClean="0"/>
                  <a:t>17</a:t>
                </a:r>
                <a:endParaRPr lang="cs-CZ" dirty="0"/>
              </a:p>
            </p:txBody>
          </p:sp>
        </p:grpSp>
      </p:grpSp>
    </p:spTree>
    <p:extLst>
      <p:ext uri="{BB962C8B-B14F-4D97-AF65-F5344CB8AC3E}">
        <p14:creationId xmlns:p14="http://schemas.microsoft.com/office/powerpoint/2010/main" val="312425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pPr>
              <a:defRPr/>
            </a:pPr>
            <a:r>
              <a:rPr lang="cs-CZ" b="1" dirty="0" smtClean="0">
                <a:solidFill>
                  <a:schemeClr val="accent4">
                    <a:lumMod val="50000"/>
                  </a:schemeClr>
                </a:solidFill>
              </a:rPr>
              <a:t>Hlavní loď baziliky</a:t>
            </a:r>
            <a:endParaRPr lang="cs-CZ" b="1" dirty="0">
              <a:solidFill>
                <a:schemeClr val="accent4">
                  <a:lumMod val="50000"/>
                </a:schemeClr>
              </a:solidFill>
            </a:endParaRPr>
          </a:p>
        </p:txBody>
      </p:sp>
      <p:grpSp>
        <p:nvGrpSpPr>
          <p:cNvPr id="3" name="Skupina 2"/>
          <p:cNvGrpSpPr/>
          <p:nvPr/>
        </p:nvGrpSpPr>
        <p:grpSpPr>
          <a:xfrm>
            <a:off x="1043608" y="1231924"/>
            <a:ext cx="7086600" cy="5374720"/>
            <a:chOff x="1043608" y="1231924"/>
            <a:chExt cx="7086600" cy="5374720"/>
          </a:xfrm>
        </p:grpSpPr>
        <p:pic>
          <p:nvPicPr>
            <p:cNvPr id="33795" name="Picture 2" descr="Soubor:Basilica st Giovani in Laterano 2011 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231924"/>
              <a:ext cx="7086600" cy="50053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7659246" y="6237312"/>
              <a:ext cx="441146" cy="369332"/>
            </a:xfrm>
            <a:prstGeom prst="rect">
              <a:avLst/>
            </a:prstGeom>
            <a:noFill/>
          </p:spPr>
          <p:txBody>
            <a:bodyPr wrap="none" rtlCol="0">
              <a:spAutoFit/>
            </a:bodyPr>
            <a:lstStyle/>
            <a:p>
              <a:r>
                <a:rPr lang="cs-CZ" dirty="0" smtClean="0"/>
                <a:t>18</a:t>
              </a:r>
              <a:endParaRPr lang="cs-CZ" dirty="0"/>
            </a:p>
          </p:txBody>
        </p:sp>
      </p:grpSp>
    </p:spTree>
    <p:extLst>
      <p:ext uri="{BB962C8B-B14F-4D97-AF65-F5344CB8AC3E}">
        <p14:creationId xmlns:p14="http://schemas.microsoft.com/office/powerpoint/2010/main" val="396136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116632"/>
            <a:ext cx="8229600" cy="1143000"/>
          </a:xfrm>
        </p:spPr>
        <p:txBody>
          <a:bodyPr/>
          <a:lstStyle/>
          <a:p>
            <a:pPr eaLnBrk="1" hangingPunct="1"/>
            <a:r>
              <a:rPr lang="cs-CZ" sz="4800" b="1" dirty="0" smtClean="0">
                <a:solidFill>
                  <a:srgbClr val="00B050"/>
                </a:solidFill>
              </a:rPr>
              <a:t>Centrála</a:t>
            </a:r>
            <a:endParaRPr lang="cs-CZ" b="1" dirty="0" smtClean="0">
              <a:solidFill>
                <a:srgbClr val="00B050"/>
              </a:solidFill>
            </a:endParaRPr>
          </a:p>
        </p:txBody>
      </p:sp>
      <p:sp>
        <p:nvSpPr>
          <p:cNvPr id="29699" name="Rectangle 3"/>
          <p:cNvSpPr>
            <a:spLocks noGrp="1" noChangeArrowheads="1"/>
          </p:cNvSpPr>
          <p:nvPr>
            <p:ph idx="1"/>
          </p:nvPr>
        </p:nvSpPr>
        <p:spPr>
          <a:xfrm>
            <a:off x="381000" y="1196752"/>
            <a:ext cx="8229600" cy="4525963"/>
          </a:xfrm>
        </p:spPr>
        <p:txBody>
          <a:bodyPr/>
          <a:lstStyle/>
          <a:p>
            <a:pPr eaLnBrk="1" hangingPunct="1"/>
            <a:r>
              <a:rPr lang="cs-CZ" dirty="0" smtClean="0"/>
              <a:t>kostely a baptisteria</a:t>
            </a:r>
          </a:p>
          <a:p>
            <a:pPr eaLnBrk="1" hangingPunct="1"/>
            <a:endParaRPr lang="cs-CZ"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7704" y="2102696"/>
            <a:ext cx="2073249" cy="2082147"/>
          </a:xfrm>
          <a:prstGeom prst="rect">
            <a:avLst/>
          </a:prstGeom>
          <a:ln>
            <a:noFill/>
          </a:ln>
          <a:effectLst>
            <a:outerShdw blurRad="292100" dist="139700" dir="2700000" algn="tl" rotWithShape="0">
              <a:srgbClr val="333333">
                <a:alpha val="65000"/>
              </a:srgbClr>
            </a:outerShdw>
          </a:effectLst>
        </p:spPr>
      </p:pic>
      <p:grpSp>
        <p:nvGrpSpPr>
          <p:cNvPr id="4" name="Group 3"/>
          <p:cNvGrpSpPr/>
          <p:nvPr/>
        </p:nvGrpSpPr>
        <p:grpSpPr>
          <a:xfrm>
            <a:off x="5076056" y="2102696"/>
            <a:ext cx="2585685" cy="2188656"/>
            <a:chOff x="5076056" y="2102696"/>
            <a:chExt cx="2585685" cy="2188656"/>
          </a:xfrm>
        </p:grpSpPr>
        <p:sp>
          <p:nvSpPr>
            <p:cNvPr id="5" name="TextovéPole 4"/>
            <p:cNvSpPr txBox="1"/>
            <p:nvPr/>
          </p:nvSpPr>
          <p:spPr>
            <a:xfrm>
              <a:off x="7028234" y="3922020"/>
              <a:ext cx="633507" cy="369332"/>
            </a:xfrm>
            <a:prstGeom prst="rect">
              <a:avLst/>
            </a:prstGeom>
            <a:noFill/>
          </p:spPr>
          <p:txBody>
            <a:bodyPr wrap="none" rtlCol="0">
              <a:spAutoFit/>
            </a:bodyPr>
            <a:lstStyle/>
            <a:p>
              <a:r>
                <a:rPr lang="cs-CZ" dirty="0" smtClean="0"/>
                <a:t>19 b</a:t>
              </a:r>
              <a:endParaRPr lang="cs-CZ"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76056" y="2102696"/>
              <a:ext cx="1944216" cy="2083390"/>
            </a:xfrm>
            <a:prstGeom prst="rect">
              <a:avLst/>
            </a:prstGeom>
            <a:ln>
              <a:noFill/>
            </a:ln>
            <a:effectLst>
              <a:outerShdw blurRad="292100" dist="139700" dir="2700000" algn="tl" rotWithShape="0">
                <a:srgbClr val="333333">
                  <a:alpha val="65000"/>
                </a:srgbClr>
              </a:outerShdw>
            </a:effectLst>
          </p:spPr>
        </p:pic>
      </p:grpSp>
      <p:grpSp>
        <p:nvGrpSpPr>
          <p:cNvPr id="7" name="Group 6"/>
          <p:cNvGrpSpPr/>
          <p:nvPr/>
        </p:nvGrpSpPr>
        <p:grpSpPr>
          <a:xfrm>
            <a:off x="598569" y="4561749"/>
            <a:ext cx="8012031" cy="1985361"/>
            <a:chOff x="663738" y="2924944"/>
            <a:chExt cx="8012031" cy="1985361"/>
          </a:xfrm>
        </p:grpSpPr>
        <p:pic>
          <p:nvPicPr>
            <p:cNvPr id="8" name="Picture 2" descr="Central-plan Layout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738" y="2924944"/>
              <a:ext cx="7946862" cy="16160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8234623" y="4540973"/>
              <a:ext cx="441146" cy="369332"/>
            </a:xfrm>
            <a:prstGeom prst="rect">
              <a:avLst/>
            </a:prstGeom>
            <a:noFill/>
          </p:spPr>
          <p:txBody>
            <a:bodyPr wrap="none" rtlCol="0">
              <a:spAutoFit/>
            </a:bodyPr>
            <a:lstStyle/>
            <a:p>
              <a:r>
                <a:rPr lang="cs-CZ" dirty="0" smtClean="0"/>
                <a:t>20</a:t>
              </a:r>
              <a:endParaRPr lang="cs-CZ" dirty="0"/>
            </a:p>
          </p:txBody>
        </p:sp>
      </p:grpSp>
      <p:sp>
        <p:nvSpPr>
          <p:cNvPr id="11" name="TextovéPole 4"/>
          <p:cNvSpPr txBox="1"/>
          <p:nvPr/>
        </p:nvSpPr>
        <p:spPr>
          <a:xfrm>
            <a:off x="4054654" y="3930012"/>
            <a:ext cx="633507" cy="369332"/>
          </a:xfrm>
          <a:prstGeom prst="rect">
            <a:avLst/>
          </a:prstGeom>
          <a:noFill/>
        </p:spPr>
        <p:txBody>
          <a:bodyPr wrap="none" rtlCol="0">
            <a:spAutoFit/>
          </a:bodyPr>
          <a:lstStyle/>
          <a:p>
            <a:r>
              <a:rPr lang="cs-CZ" dirty="0" smtClean="0"/>
              <a:t>19 a</a:t>
            </a:r>
            <a:endParaRPr lang="cs-CZ" dirty="0"/>
          </a:p>
        </p:txBody>
      </p:sp>
    </p:spTree>
    <p:extLst>
      <p:ext uri="{BB962C8B-B14F-4D97-AF65-F5344CB8AC3E}">
        <p14:creationId xmlns:p14="http://schemas.microsoft.com/office/powerpoint/2010/main" val="10716927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p:cTn id="7" dur="500" fill="hold"/>
                                        <p:tgtEl>
                                          <p:spTgt spid="29699">
                                            <p:txEl>
                                              <p:pRg st="0" end="0"/>
                                            </p:txEl>
                                          </p:spTgt>
                                        </p:tgtEl>
                                        <p:attrNameLst>
                                          <p:attrName>ppt_w</p:attrName>
                                        </p:attrNameLst>
                                      </p:cBhvr>
                                      <p:tavLst>
                                        <p:tav tm="0">
                                          <p:val>
                                            <p:strVal val="#ppt_w*0.70"/>
                                          </p:val>
                                        </p:tav>
                                        <p:tav tm="100000">
                                          <p:val>
                                            <p:strVal val="#ppt_w"/>
                                          </p:val>
                                        </p:tav>
                                      </p:tavLst>
                                    </p:anim>
                                    <p:anim calcmode="lin" valueType="num">
                                      <p:cBhvr>
                                        <p:cTn id="8" dur="500" fill="hold"/>
                                        <p:tgtEl>
                                          <p:spTgt spid="29699">
                                            <p:txEl>
                                              <p:pRg st="0" end="0"/>
                                            </p:txEl>
                                          </p:spTgt>
                                        </p:tgtEl>
                                        <p:attrNameLst>
                                          <p:attrName>ppt_h</p:attrName>
                                        </p:attrNameLst>
                                      </p:cBhvr>
                                      <p:tavLst>
                                        <p:tav tm="0">
                                          <p:val>
                                            <p:strVal val="#ppt_h"/>
                                          </p:val>
                                        </p:tav>
                                        <p:tav tm="100000">
                                          <p:val>
                                            <p:strVal val="#ppt_h"/>
                                          </p:val>
                                        </p:tav>
                                      </p:tavLst>
                                    </p:anim>
                                    <p:animEffect transition="in" filter="fade">
                                      <p:cBhvr>
                                        <p:cTn id="9" dur="500"/>
                                        <p:tgtEl>
                                          <p:spTgt spid="29699">
                                            <p:txEl>
                                              <p:pRg st="0" end="0"/>
                                            </p:txEl>
                                          </p:spTgt>
                                        </p:tgtEl>
                                      </p:cBhvr>
                                    </p:animEffect>
                                  </p:childTnLst>
                                </p:cTn>
                              </p:par>
                            </p:childTnLst>
                          </p:cTn>
                        </p:par>
                        <p:par>
                          <p:cTn id="10" fill="hold">
                            <p:stCondLst>
                              <p:cond delay="500"/>
                            </p:stCondLst>
                            <p:childTnLst>
                              <p:par>
                                <p:cTn id="11" presetID="22" presetClass="entr" presetSubtype="4"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down)">
                                      <p:cBhvr>
                                        <p:cTn id="16" dur="500"/>
                                        <p:tgtEl>
                                          <p:spTgt spid="11"/>
                                        </p:tgtEl>
                                      </p:cBhvr>
                                    </p:animEffect>
                                  </p:childTnLst>
                                </p:cTn>
                              </p:par>
                              <p:par>
                                <p:cTn id="17" presetID="22" presetClass="entr" presetSubtype="4"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par>
                          <p:cTn id="20" fill="hold">
                            <p:stCondLst>
                              <p:cond delay="1000"/>
                            </p:stCondLst>
                            <p:childTnLst>
                              <p:par>
                                <p:cTn id="21" presetID="22" presetClass="entr" presetSubtype="4" fill="hold" nodeType="afterEffect">
                                  <p:stCondLst>
                                    <p:cond delay="50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18256"/>
            <a:ext cx="8229600" cy="1143000"/>
          </a:xfrm>
        </p:spPr>
        <p:txBody>
          <a:bodyPr/>
          <a:lstStyle/>
          <a:p>
            <a:pPr eaLnBrk="1" hangingPunct="1"/>
            <a:r>
              <a:rPr lang="cs-CZ" b="1" dirty="0" smtClean="0">
                <a:solidFill>
                  <a:srgbClr val="C00000"/>
                </a:solidFill>
              </a:rPr>
              <a:t>Památky</a:t>
            </a:r>
          </a:p>
        </p:txBody>
      </p:sp>
      <p:sp>
        <p:nvSpPr>
          <p:cNvPr id="30723" name="Rectangle 3"/>
          <p:cNvSpPr>
            <a:spLocks noGrp="1" noChangeArrowheads="1"/>
          </p:cNvSpPr>
          <p:nvPr>
            <p:ph idx="1"/>
          </p:nvPr>
        </p:nvSpPr>
        <p:spPr>
          <a:xfrm>
            <a:off x="457200" y="973832"/>
            <a:ext cx="8229600" cy="1663080"/>
          </a:xfrm>
        </p:spPr>
        <p:txBody>
          <a:bodyPr/>
          <a:lstStyle/>
          <a:p>
            <a:pPr marL="0" indent="0" eaLnBrk="1" hangingPunct="1">
              <a:buNone/>
            </a:pPr>
            <a:r>
              <a:rPr lang="cs-CZ" sz="3600" b="1" dirty="0" smtClean="0">
                <a:solidFill>
                  <a:schemeClr val="accent4">
                    <a:lumMod val="50000"/>
                  </a:schemeClr>
                </a:solidFill>
                <a:effectLst>
                  <a:outerShdw blurRad="38100" dist="38100" dir="2700000" algn="tl">
                    <a:srgbClr val="000000">
                      <a:alpha val="43137"/>
                    </a:srgbClr>
                  </a:outerShdw>
                </a:effectLst>
              </a:rPr>
              <a:t>Sta. Constanza</a:t>
            </a:r>
          </a:p>
          <a:p>
            <a:pPr lvl="1" eaLnBrk="1" hangingPunct="1">
              <a:buFont typeface="Wingdings" panose="05000000000000000000" pitchFamily="2" charset="2"/>
              <a:buChar char="§"/>
            </a:pPr>
            <a:r>
              <a:rPr lang="cs-CZ" dirty="0" smtClean="0"/>
              <a:t>původně mauzoleum Konstance, dcery Konstantina - potom kostel</a:t>
            </a:r>
          </a:p>
        </p:txBody>
      </p:sp>
      <p:grpSp>
        <p:nvGrpSpPr>
          <p:cNvPr id="2" name="Group 1"/>
          <p:cNvGrpSpPr/>
          <p:nvPr/>
        </p:nvGrpSpPr>
        <p:grpSpPr>
          <a:xfrm>
            <a:off x="2051720" y="2636912"/>
            <a:ext cx="5205422" cy="4105945"/>
            <a:chOff x="2051720" y="2636912"/>
            <a:chExt cx="5205422" cy="4105945"/>
          </a:xfrm>
        </p:grpSpPr>
        <p:pic>
          <p:nvPicPr>
            <p:cNvPr id="3584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636912"/>
              <a:ext cx="4984849" cy="37366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ovéPole 5"/>
            <p:cNvSpPr txBox="1"/>
            <p:nvPr/>
          </p:nvSpPr>
          <p:spPr>
            <a:xfrm>
              <a:off x="6815996" y="6373525"/>
              <a:ext cx="441146" cy="369332"/>
            </a:xfrm>
            <a:prstGeom prst="rect">
              <a:avLst/>
            </a:prstGeom>
            <a:noFill/>
          </p:spPr>
          <p:txBody>
            <a:bodyPr wrap="none" rtlCol="0">
              <a:spAutoFit/>
            </a:bodyPr>
            <a:lstStyle/>
            <a:p>
              <a:r>
                <a:rPr lang="cs-CZ" dirty="0" smtClean="0"/>
                <a:t>21</a:t>
              </a:r>
              <a:endParaRPr lang="cs-CZ" dirty="0"/>
            </a:p>
          </p:txBody>
        </p:sp>
      </p:grpSp>
    </p:spTree>
    <p:extLst>
      <p:ext uri="{BB962C8B-B14F-4D97-AF65-F5344CB8AC3E}">
        <p14:creationId xmlns:p14="http://schemas.microsoft.com/office/powerpoint/2010/main" val="40637167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5" presetClass="entr" presetSubtype="0" fill="hold" grpId="0" nodeType="afterEffect">
                                  <p:stCondLst>
                                    <p:cond delay="1000"/>
                                  </p:stCondLst>
                                  <p:childTnLst>
                                    <p:set>
                                      <p:cBhvr>
                                        <p:cTn id="6" dur="1" fill="hold">
                                          <p:stCondLst>
                                            <p:cond delay="0"/>
                                          </p:stCondLst>
                                        </p:cTn>
                                        <p:tgtEl>
                                          <p:spTgt spid="30723">
                                            <p:txEl>
                                              <p:pRg st="0" end="0"/>
                                            </p:txEl>
                                          </p:spTgt>
                                        </p:tgtEl>
                                        <p:attrNameLst>
                                          <p:attrName>style.visibility</p:attrName>
                                        </p:attrNameLst>
                                      </p:cBhvr>
                                      <p:to>
                                        <p:strVal val="visible"/>
                                      </p:to>
                                    </p:set>
                                    <p:anim calcmode="lin" valueType="num">
                                      <p:cBhvr>
                                        <p:cTn id="7" dur="500" fill="hold"/>
                                        <p:tgtEl>
                                          <p:spTgt spid="30723">
                                            <p:txEl>
                                              <p:pRg st="0" end="0"/>
                                            </p:txEl>
                                          </p:spTgt>
                                        </p:tgtEl>
                                        <p:attrNameLst>
                                          <p:attrName>ppt_w</p:attrName>
                                        </p:attrNameLst>
                                      </p:cBhvr>
                                      <p:tavLst>
                                        <p:tav tm="0">
                                          <p:val>
                                            <p:strVal val="#ppt_w*0.70"/>
                                          </p:val>
                                        </p:tav>
                                        <p:tav tm="100000">
                                          <p:val>
                                            <p:strVal val="#ppt_w"/>
                                          </p:val>
                                        </p:tav>
                                      </p:tavLst>
                                    </p:anim>
                                    <p:anim calcmode="lin" valueType="num">
                                      <p:cBhvr>
                                        <p:cTn id="8" dur="500" fill="hold"/>
                                        <p:tgtEl>
                                          <p:spTgt spid="30723">
                                            <p:txEl>
                                              <p:pRg st="0" end="0"/>
                                            </p:txEl>
                                          </p:spTgt>
                                        </p:tgtEl>
                                        <p:attrNameLst>
                                          <p:attrName>ppt_h</p:attrName>
                                        </p:attrNameLst>
                                      </p:cBhvr>
                                      <p:tavLst>
                                        <p:tav tm="0">
                                          <p:val>
                                            <p:strVal val="#ppt_h"/>
                                          </p:val>
                                        </p:tav>
                                        <p:tav tm="100000">
                                          <p:val>
                                            <p:strVal val="#ppt_h"/>
                                          </p:val>
                                        </p:tav>
                                      </p:tavLst>
                                    </p:anim>
                                    <p:animEffect transition="in" filter="fade">
                                      <p:cBhvr>
                                        <p:cTn id="9" dur="500"/>
                                        <p:tgtEl>
                                          <p:spTgt spid="30723">
                                            <p:txEl>
                                              <p:pRg st="0" end="0"/>
                                            </p:txEl>
                                          </p:spTgt>
                                        </p:tgtEl>
                                      </p:cBhvr>
                                    </p:animEffect>
                                  </p:childTnLst>
                                </p:cTn>
                              </p:par>
                            </p:childTnLst>
                          </p:cTn>
                        </p:par>
                        <p:par>
                          <p:cTn id="10" fill="hold" nodeType="withGroup">
                            <p:stCondLst>
                              <p:cond delay="1500"/>
                            </p:stCondLst>
                            <p:childTnLst>
                              <p:par>
                                <p:cTn id="11" presetID="55" presetClass="entr" presetSubtype="0" fill="hold" grpId="0" nodeType="afterEffect">
                                  <p:stCondLst>
                                    <p:cond delay="1000"/>
                                  </p:stCondLst>
                                  <p:childTnLst>
                                    <p:set>
                                      <p:cBhvr>
                                        <p:cTn id="12" dur="1" fill="hold">
                                          <p:stCondLst>
                                            <p:cond delay="0"/>
                                          </p:stCondLst>
                                        </p:cTn>
                                        <p:tgtEl>
                                          <p:spTgt spid="30723">
                                            <p:txEl>
                                              <p:pRg st="1" end="1"/>
                                            </p:txEl>
                                          </p:spTgt>
                                        </p:tgtEl>
                                        <p:attrNameLst>
                                          <p:attrName>style.visibility</p:attrName>
                                        </p:attrNameLst>
                                      </p:cBhvr>
                                      <p:to>
                                        <p:strVal val="visible"/>
                                      </p:to>
                                    </p:set>
                                    <p:anim calcmode="lin" valueType="num">
                                      <p:cBhvr>
                                        <p:cTn id="13" dur="500" fill="hold"/>
                                        <p:tgtEl>
                                          <p:spTgt spid="30723">
                                            <p:txEl>
                                              <p:pRg st="1" end="1"/>
                                            </p:txEl>
                                          </p:spTgt>
                                        </p:tgtEl>
                                        <p:attrNameLst>
                                          <p:attrName>ppt_w</p:attrName>
                                        </p:attrNameLst>
                                      </p:cBhvr>
                                      <p:tavLst>
                                        <p:tav tm="0">
                                          <p:val>
                                            <p:strVal val="#ppt_w*0.70"/>
                                          </p:val>
                                        </p:tav>
                                        <p:tav tm="100000">
                                          <p:val>
                                            <p:strVal val="#ppt_w"/>
                                          </p:val>
                                        </p:tav>
                                      </p:tavLst>
                                    </p:anim>
                                    <p:anim calcmode="lin" valueType="num">
                                      <p:cBhvr>
                                        <p:cTn id="14" dur="500" fill="hold"/>
                                        <p:tgtEl>
                                          <p:spTgt spid="30723">
                                            <p:txEl>
                                              <p:pRg st="1" end="1"/>
                                            </p:txEl>
                                          </p:spTgt>
                                        </p:tgtEl>
                                        <p:attrNameLst>
                                          <p:attrName>ppt_h</p:attrName>
                                        </p:attrNameLst>
                                      </p:cBhvr>
                                      <p:tavLst>
                                        <p:tav tm="0">
                                          <p:val>
                                            <p:strVal val="#ppt_h"/>
                                          </p:val>
                                        </p:tav>
                                        <p:tav tm="100000">
                                          <p:val>
                                            <p:strVal val="#ppt_h"/>
                                          </p:val>
                                        </p:tav>
                                      </p:tavLst>
                                    </p:anim>
                                    <p:animEffect transition="in" filter="fade">
                                      <p:cBhvr>
                                        <p:cTn id="15" dur="500"/>
                                        <p:tgtEl>
                                          <p:spTgt spid="30723">
                                            <p:txEl>
                                              <p:pRg st="1" end="1"/>
                                            </p:txEl>
                                          </p:spTgt>
                                        </p:tgtEl>
                                      </p:cBhvr>
                                    </p:animEffect>
                                  </p:childTnLst>
                                </p:cTn>
                              </p:par>
                            </p:childTnLst>
                          </p:cTn>
                        </p:par>
                        <p:par>
                          <p:cTn id="16" fill="hold">
                            <p:stCondLst>
                              <p:cond delay="3000"/>
                            </p:stCondLst>
                            <p:childTnLst>
                              <p:par>
                                <p:cTn id="17" presetID="22" presetClass="entr" presetSubtype="4" fill="hold"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322282" y="332656"/>
            <a:ext cx="4114800" cy="1143000"/>
          </a:xfrm>
        </p:spPr>
        <p:txBody>
          <a:bodyPr/>
          <a:lstStyle/>
          <a:p>
            <a:pPr algn="l">
              <a:defRPr/>
            </a:pPr>
            <a:r>
              <a:rPr lang="cs-CZ" b="1" dirty="0" smtClean="0">
                <a:solidFill>
                  <a:schemeClr val="accent4">
                    <a:lumMod val="50000"/>
                  </a:schemeClr>
                </a:solidFill>
              </a:rPr>
              <a:t>Sta Constanza</a:t>
            </a:r>
            <a:endParaRPr lang="cs-CZ" dirty="0">
              <a:solidFill>
                <a:schemeClr val="accent4">
                  <a:lumMod val="50000"/>
                </a:schemeClr>
              </a:solidFill>
            </a:endParaRPr>
          </a:p>
        </p:txBody>
      </p:sp>
      <p:sp>
        <p:nvSpPr>
          <p:cNvPr id="36867" name="Content Placeholder 2"/>
          <p:cNvSpPr>
            <a:spLocks noGrp="1"/>
          </p:cNvSpPr>
          <p:nvPr>
            <p:ph idx="1"/>
          </p:nvPr>
        </p:nvSpPr>
        <p:spPr>
          <a:xfrm>
            <a:off x="457200" y="1600200"/>
            <a:ext cx="3657600" cy="1295400"/>
          </a:xfrm>
        </p:spPr>
        <p:txBody>
          <a:bodyPr/>
          <a:lstStyle/>
          <a:p>
            <a:r>
              <a:rPr lang="cs-CZ" smtClean="0"/>
              <a:t>interiér</a:t>
            </a:r>
          </a:p>
        </p:txBody>
      </p:sp>
      <p:grpSp>
        <p:nvGrpSpPr>
          <p:cNvPr id="3" name="Group 2"/>
          <p:cNvGrpSpPr/>
          <p:nvPr/>
        </p:nvGrpSpPr>
        <p:grpSpPr>
          <a:xfrm>
            <a:off x="4499992" y="762000"/>
            <a:ext cx="4401586" cy="6084332"/>
            <a:chOff x="4499992" y="762000"/>
            <a:chExt cx="4401586" cy="6084332"/>
          </a:xfrm>
        </p:grpSpPr>
        <p:pic>
          <p:nvPicPr>
            <p:cNvPr id="36868" name="Picture 2" descr="File:Santa Costanza Interi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762000"/>
              <a:ext cx="4286250" cy="5715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ovéPole 5"/>
            <p:cNvSpPr txBox="1"/>
            <p:nvPr/>
          </p:nvSpPr>
          <p:spPr>
            <a:xfrm>
              <a:off x="8460432" y="6477000"/>
              <a:ext cx="441146" cy="369332"/>
            </a:xfrm>
            <a:prstGeom prst="rect">
              <a:avLst/>
            </a:prstGeom>
            <a:noFill/>
          </p:spPr>
          <p:txBody>
            <a:bodyPr wrap="none" rtlCol="0">
              <a:spAutoFit/>
            </a:bodyPr>
            <a:lstStyle/>
            <a:p>
              <a:r>
                <a:rPr lang="cs-CZ" dirty="0" smtClean="0"/>
                <a:t>22</a:t>
              </a:r>
              <a:endParaRPr lang="cs-CZ" dirty="0"/>
            </a:p>
          </p:txBody>
        </p:sp>
      </p:grpSp>
    </p:spTree>
    <p:extLst>
      <p:ext uri="{BB962C8B-B14F-4D97-AF65-F5344CB8AC3E}">
        <p14:creationId xmlns:p14="http://schemas.microsoft.com/office/powerpoint/2010/main" val="889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13792"/>
            <a:ext cx="8229600" cy="1143000"/>
          </a:xfrm>
        </p:spPr>
        <p:txBody>
          <a:bodyPr/>
          <a:lstStyle/>
          <a:p>
            <a:pPr>
              <a:defRPr/>
            </a:pPr>
            <a:r>
              <a:rPr lang="cs-CZ" b="1" dirty="0" smtClean="0">
                <a:solidFill>
                  <a:schemeClr val="accent4">
                    <a:lumMod val="50000"/>
                  </a:schemeClr>
                </a:solidFill>
              </a:rPr>
              <a:t>Sta Constanza</a:t>
            </a:r>
            <a:endParaRPr lang="cs-CZ" dirty="0">
              <a:solidFill>
                <a:schemeClr val="accent4">
                  <a:lumMod val="50000"/>
                </a:schemeClr>
              </a:solidFill>
            </a:endParaRPr>
          </a:p>
        </p:txBody>
      </p:sp>
      <p:sp>
        <p:nvSpPr>
          <p:cNvPr id="2" name="Zástupný symbol pro obsah 1"/>
          <p:cNvSpPr>
            <a:spLocks noGrp="1"/>
          </p:cNvSpPr>
          <p:nvPr>
            <p:ph idx="1"/>
          </p:nvPr>
        </p:nvSpPr>
        <p:spPr>
          <a:xfrm>
            <a:off x="457200" y="4735239"/>
            <a:ext cx="8229600" cy="2006129"/>
          </a:xfrm>
        </p:spPr>
        <p:txBody>
          <a:bodyPr/>
          <a:lstStyle/>
          <a:p>
            <a:r>
              <a:rPr lang="cs-CZ" dirty="0"/>
              <a:t> </a:t>
            </a:r>
            <a:r>
              <a:rPr lang="cs-CZ" sz="2400" dirty="0" smtClean="0"/>
              <a:t>hrobní stavba - 12 </a:t>
            </a:r>
            <a:r>
              <a:rPr lang="cs-CZ" sz="2400" dirty="0"/>
              <a:t>dvojic římských </a:t>
            </a:r>
            <a:r>
              <a:rPr lang="cs-CZ" sz="2400" dirty="0" smtClean="0"/>
              <a:t>sloupů</a:t>
            </a:r>
          </a:p>
          <a:p>
            <a:pPr lvl="1">
              <a:buFont typeface="Wingdings" pitchFamily="2" charset="2"/>
              <a:buChar char="§"/>
            </a:pPr>
            <a:r>
              <a:rPr lang="cs-CZ" sz="2000" dirty="0" smtClean="0"/>
              <a:t>mozaiková výzdoba </a:t>
            </a:r>
          </a:p>
          <a:p>
            <a:pPr lvl="1">
              <a:buFont typeface="Wingdings" pitchFamily="2" charset="2"/>
              <a:buChar char="§"/>
            </a:pPr>
            <a:r>
              <a:rPr lang="cs-CZ" sz="2000" dirty="0" smtClean="0"/>
              <a:t>sarkofág </a:t>
            </a:r>
            <a:r>
              <a:rPr lang="cs-CZ" sz="2000" dirty="0"/>
              <a:t>Konstantinovy matky Heleny (původně asi připraven pro Konstantina)</a:t>
            </a:r>
          </a:p>
        </p:txBody>
      </p:sp>
      <p:grpSp>
        <p:nvGrpSpPr>
          <p:cNvPr id="3" name="Group 2"/>
          <p:cNvGrpSpPr/>
          <p:nvPr/>
        </p:nvGrpSpPr>
        <p:grpSpPr>
          <a:xfrm>
            <a:off x="209550" y="1725424"/>
            <a:ext cx="8724900" cy="3071728"/>
            <a:chOff x="209550" y="1484784"/>
            <a:chExt cx="8724900" cy="3071728"/>
          </a:xfrm>
        </p:grpSpPr>
        <p:pic>
          <p:nvPicPr>
            <p:cNvPr id="37891" name="Picture 2" descr="http://upload.wikimedia.org/wikipedia/commons/5/53/Mausoleum_Constantina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550" y="1484784"/>
              <a:ext cx="8724900" cy="26352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8493304" y="4187180"/>
              <a:ext cx="441146" cy="369332"/>
            </a:xfrm>
            <a:prstGeom prst="rect">
              <a:avLst/>
            </a:prstGeom>
            <a:noFill/>
          </p:spPr>
          <p:txBody>
            <a:bodyPr wrap="none" rtlCol="0">
              <a:spAutoFit/>
            </a:bodyPr>
            <a:lstStyle/>
            <a:p>
              <a:r>
                <a:rPr lang="cs-CZ" dirty="0" smtClean="0"/>
                <a:t>23</a:t>
              </a:r>
              <a:endParaRPr lang="cs-CZ" dirty="0"/>
            </a:p>
          </p:txBody>
        </p:sp>
      </p:grpSp>
    </p:spTree>
    <p:extLst>
      <p:ext uri="{BB962C8B-B14F-4D97-AF65-F5344CB8AC3E}">
        <p14:creationId xmlns:p14="http://schemas.microsoft.com/office/powerpoint/2010/main" val="207194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wipe(down)">
                                      <p:cBhvr>
                                        <p:cTn id="11" dur="500"/>
                                        <p:tgtEl>
                                          <p:spTgt spid="2">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wipe(down)">
                                      <p:cBhvr>
                                        <p:cTn id="15" dur="500"/>
                                        <p:tgtEl>
                                          <p:spTgt spid="2">
                                            <p:txEl>
                                              <p:pRg st="1" end="1"/>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wipe(down)">
                                      <p:cBhvr>
                                        <p:cTn id="19"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rtlCol="0">
            <a:normAutofit/>
          </a:bodyPr>
          <a:lstStyle/>
          <a:p>
            <a:pPr eaLnBrk="1" fontAlgn="auto" hangingPunct="1">
              <a:spcAft>
                <a:spcPts val="0"/>
              </a:spcAft>
              <a:defRPr/>
            </a:pPr>
            <a:r>
              <a:rPr lang="cs-CZ" sz="4800" b="1" dirty="0" smtClean="0">
                <a:solidFill>
                  <a:schemeClr val="accent4">
                    <a:lumMod val="50000"/>
                  </a:schemeClr>
                </a:solidFill>
                <a:effectLst>
                  <a:outerShdw blurRad="38100" dist="38100" dir="2700000" algn="tl">
                    <a:srgbClr val="000000">
                      <a:alpha val="43137"/>
                    </a:srgbClr>
                  </a:outerShdw>
                </a:effectLst>
              </a:rPr>
              <a:t>Ravenna</a:t>
            </a:r>
          </a:p>
        </p:txBody>
      </p:sp>
      <p:sp>
        <p:nvSpPr>
          <p:cNvPr id="22532" name="Rectangle 4"/>
          <p:cNvSpPr>
            <a:spLocks noGrp="1" noChangeArrowheads="1"/>
          </p:cNvSpPr>
          <p:nvPr>
            <p:ph sz="half" idx="1"/>
          </p:nvPr>
        </p:nvSpPr>
        <p:spPr>
          <a:xfrm>
            <a:off x="173360" y="1600200"/>
            <a:ext cx="4326632" cy="4525963"/>
          </a:xfrm>
        </p:spPr>
        <p:txBody>
          <a:bodyPr/>
          <a:lstStyle/>
          <a:p>
            <a:pPr eaLnBrk="1" hangingPunct="1">
              <a:lnSpc>
                <a:spcPct val="80000"/>
              </a:lnSpc>
            </a:pPr>
            <a:r>
              <a:rPr lang="cs-CZ" sz="2400" dirty="0" smtClean="0"/>
              <a:t>= původně římský válečný přístav</a:t>
            </a:r>
          </a:p>
          <a:p>
            <a:pPr eaLnBrk="1" hangingPunct="1">
              <a:lnSpc>
                <a:spcPct val="80000"/>
              </a:lnSpc>
            </a:pPr>
            <a:r>
              <a:rPr lang="cs-CZ" sz="2400" dirty="0" smtClean="0"/>
              <a:t>od r. 402 n. l. – sídlo západořímských císařů </a:t>
            </a:r>
            <a:r>
              <a:rPr lang="cs-CZ" sz="2400" dirty="0" smtClean="0">
                <a:cs typeface="Arial" charset="0"/>
              </a:rPr>
              <a:t>→ až do r. 476  </a:t>
            </a:r>
          </a:p>
          <a:p>
            <a:pPr eaLnBrk="1" hangingPunct="1">
              <a:lnSpc>
                <a:spcPct val="80000"/>
              </a:lnSpc>
            </a:pPr>
            <a:r>
              <a:rPr lang="cs-CZ" sz="2400" dirty="0" smtClean="0">
                <a:cs typeface="Arial" charset="0"/>
              </a:rPr>
              <a:t>vrcholná doba za vlády ostrogótského císaře </a:t>
            </a:r>
            <a:r>
              <a:rPr lang="cs-CZ" sz="2400" dirty="0" err="1" smtClean="0">
                <a:cs typeface="Arial" charset="0"/>
              </a:rPr>
              <a:t>Theodoricha</a:t>
            </a:r>
            <a:r>
              <a:rPr lang="cs-CZ" sz="2400" dirty="0" smtClean="0">
                <a:cs typeface="Arial" charset="0"/>
              </a:rPr>
              <a:t> (r. 527 – 565)</a:t>
            </a:r>
          </a:p>
          <a:p>
            <a:pPr eaLnBrk="1" hangingPunct="1">
              <a:lnSpc>
                <a:spcPct val="80000"/>
              </a:lnSpc>
            </a:pPr>
            <a:r>
              <a:rPr lang="cs-CZ" sz="2400" dirty="0" smtClean="0">
                <a:cs typeface="Arial" charset="0"/>
              </a:rPr>
              <a:t>poté přivtělena s celou Itálií k říši východořímské → sídlo exarchy</a:t>
            </a:r>
          </a:p>
          <a:p>
            <a:pPr eaLnBrk="1" hangingPunct="1">
              <a:lnSpc>
                <a:spcPct val="80000"/>
              </a:lnSpc>
            </a:pPr>
            <a:r>
              <a:rPr lang="cs-CZ" sz="2400" dirty="0" smtClean="0">
                <a:cs typeface="Arial" charset="0"/>
              </a:rPr>
              <a:t>r. 751 – město dobyto Langobardy</a:t>
            </a:r>
          </a:p>
        </p:txBody>
      </p:sp>
      <p:sp>
        <p:nvSpPr>
          <p:cNvPr id="22533" name="Rectangle 5"/>
          <p:cNvSpPr>
            <a:spLocks noGrp="1" noChangeArrowheads="1"/>
          </p:cNvSpPr>
          <p:nvPr>
            <p:ph sz="half" idx="2"/>
          </p:nvPr>
        </p:nvSpPr>
        <p:spPr>
          <a:xfrm>
            <a:off x="4660776" y="1692424"/>
            <a:ext cx="4388296" cy="4525963"/>
          </a:xfrm>
        </p:spPr>
        <p:txBody>
          <a:bodyPr/>
          <a:lstStyle/>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endParaRPr lang="cs-CZ" sz="2400" dirty="0" smtClean="0"/>
          </a:p>
          <a:p>
            <a:pPr eaLnBrk="1" hangingPunct="1">
              <a:lnSpc>
                <a:spcPct val="80000"/>
              </a:lnSpc>
              <a:buFontTx/>
              <a:buNone/>
            </a:pPr>
            <a:r>
              <a:rPr lang="cs-CZ" sz="2400" dirty="0" smtClean="0"/>
              <a:t>24. Mauzoleum Gally Placidie </a:t>
            </a:r>
          </a:p>
        </p:txBody>
      </p:sp>
      <p:pic>
        <p:nvPicPr>
          <p:cNvPr id="38917" name="Picture 7" descr="Soubor:Ravnna-gallaplacidi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1844824"/>
            <a:ext cx="4572000" cy="3429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22333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1000"/>
                                  </p:stCondLst>
                                  <p:childTnLst>
                                    <p:set>
                                      <p:cBhvr>
                                        <p:cTn id="6" dur="1" fill="hold">
                                          <p:stCondLst>
                                            <p:cond delay="499"/>
                                          </p:stCondLst>
                                        </p:cTn>
                                        <p:tgtEl>
                                          <p:spTgt spid="22532">
                                            <p:txEl>
                                              <p:pRg st="0" end="0"/>
                                            </p:txEl>
                                          </p:spTgt>
                                        </p:tgtEl>
                                        <p:attrNameLst>
                                          <p:attrName>style.visibility</p:attrName>
                                        </p:attrNameLst>
                                      </p:cBhvr>
                                      <p:to>
                                        <p:strVal val="visible"/>
                                      </p:to>
                                    </p:set>
                                  </p:childTnLst>
                                </p:cTn>
                              </p:par>
                            </p:childTnLst>
                          </p:cTn>
                        </p:par>
                        <p:par>
                          <p:cTn id="7" fill="hold" nodeType="withGroup">
                            <p:stCondLst>
                              <p:cond delay="1500"/>
                            </p:stCondLst>
                            <p:childTnLst>
                              <p:par>
                                <p:cTn id="8" presetID="1" presetClass="entr" presetSubtype="0" fill="hold" grpId="0" nodeType="afterEffect">
                                  <p:stCondLst>
                                    <p:cond delay="1000"/>
                                  </p:stCondLst>
                                  <p:childTnLst>
                                    <p:set>
                                      <p:cBhvr>
                                        <p:cTn id="9" dur="1" fill="hold">
                                          <p:stCondLst>
                                            <p:cond delay="499"/>
                                          </p:stCondLst>
                                        </p:cTn>
                                        <p:tgtEl>
                                          <p:spTgt spid="22532">
                                            <p:txEl>
                                              <p:pRg st="1" end="1"/>
                                            </p:txEl>
                                          </p:spTgt>
                                        </p:tgtEl>
                                        <p:attrNameLst>
                                          <p:attrName>style.visibility</p:attrName>
                                        </p:attrNameLst>
                                      </p:cBhvr>
                                      <p:to>
                                        <p:strVal val="visible"/>
                                      </p:to>
                                    </p:set>
                                  </p:childTnLst>
                                </p:cTn>
                              </p:par>
                              <p:par>
                                <p:cTn id="10" presetID="22" presetClass="entr" presetSubtype="4" fill="hold" nodeType="withEffect">
                                  <p:stCondLst>
                                    <p:cond delay="0"/>
                                  </p:stCondLst>
                                  <p:childTnLst>
                                    <p:set>
                                      <p:cBhvr>
                                        <p:cTn id="11" dur="1" fill="hold">
                                          <p:stCondLst>
                                            <p:cond delay="0"/>
                                          </p:stCondLst>
                                        </p:cTn>
                                        <p:tgtEl>
                                          <p:spTgt spid="38917"/>
                                        </p:tgtEl>
                                        <p:attrNameLst>
                                          <p:attrName>style.visibility</p:attrName>
                                        </p:attrNameLst>
                                      </p:cBhvr>
                                      <p:to>
                                        <p:strVal val="visible"/>
                                      </p:to>
                                    </p:set>
                                    <p:animEffect transition="in" filter="wipe(down)">
                                      <p:cBhvr>
                                        <p:cTn id="12" dur="500"/>
                                        <p:tgtEl>
                                          <p:spTgt spid="38917"/>
                                        </p:tgtEl>
                                      </p:cBhvr>
                                    </p:animEffect>
                                  </p:childTnLst>
                                </p:cTn>
                              </p:par>
                            </p:childTnLst>
                          </p:cTn>
                        </p:par>
                        <p:par>
                          <p:cTn id="13" fill="hold">
                            <p:stCondLst>
                              <p:cond delay="3000"/>
                            </p:stCondLst>
                            <p:childTnLst>
                              <p:par>
                                <p:cTn id="14" presetID="1" presetClass="entr" presetSubtype="0" fill="hold" grpId="0" nodeType="afterEffect">
                                  <p:stCondLst>
                                    <p:cond delay="1000"/>
                                  </p:stCondLst>
                                  <p:childTnLst>
                                    <p:set>
                                      <p:cBhvr>
                                        <p:cTn id="15" dur="1" fill="hold">
                                          <p:stCondLst>
                                            <p:cond delay="499"/>
                                          </p:stCondLst>
                                        </p:cTn>
                                        <p:tgtEl>
                                          <p:spTgt spid="22532">
                                            <p:txEl>
                                              <p:pRg st="2" end="2"/>
                                            </p:txEl>
                                          </p:spTgt>
                                        </p:tgtEl>
                                        <p:attrNameLst>
                                          <p:attrName>style.visibility</p:attrName>
                                        </p:attrNameLst>
                                      </p:cBhvr>
                                      <p:to>
                                        <p:strVal val="visible"/>
                                      </p:to>
                                    </p:set>
                                  </p:childTnLst>
                                </p:cTn>
                              </p:par>
                            </p:childTnLst>
                          </p:cTn>
                        </p:par>
                        <p:par>
                          <p:cTn id="16" fill="hold">
                            <p:stCondLst>
                              <p:cond delay="4500"/>
                            </p:stCondLst>
                            <p:childTnLst>
                              <p:par>
                                <p:cTn id="17" presetID="1" presetClass="entr" presetSubtype="0" fill="hold" grpId="0" nodeType="afterEffect">
                                  <p:stCondLst>
                                    <p:cond delay="1000"/>
                                  </p:stCondLst>
                                  <p:childTnLst>
                                    <p:set>
                                      <p:cBhvr>
                                        <p:cTn id="18" dur="1" fill="hold">
                                          <p:stCondLst>
                                            <p:cond delay="499"/>
                                          </p:stCondLst>
                                        </p:cTn>
                                        <p:tgtEl>
                                          <p:spTgt spid="22532">
                                            <p:txEl>
                                              <p:pRg st="3" end="3"/>
                                            </p:txEl>
                                          </p:spTgt>
                                        </p:tgtEl>
                                        <p:attrNameLst>
                                          <p:attrName>style.visibility</p:attrName>
                                        </p:attrNameLst>
                                      </p:cBhvr>
                                      <p:to>
                                        <p:strVal val="visible"/>
                                      </p:to>
                                    </p:set>
                                  </p:childTnLst>
                                </p:cTn>
                              </p:par>
                            </p:childTnLst>
                          </p:cTn>
                        </p:par>
                        <p:par>
                          <p:cTn id="19" fill="hold">
                            <p:stCondLst>
                              <p:cond delay="6000"/>
                            </p:stCondLst>
                            <p:childTnLst>
                              <p:par>
                                <p:cTn id="20" presetID="1" presetClass="entr" presetSubtype="0" fill="hold" grpId="0" nodeType="afterEffect">
                                  <p:stCondLst>
                                    <p:cond delay="1000"/>
                                  </p:stCondLst>
                                  <p:childTnLst>
                                    <p:set>
                                      <p:cBhvr>
                                        <p:cTn id="21" dur="1" fill="hold">
                                          <p:stCondLst>
                                            <p:cond delay="499"/>
                                          </p:stCondLst>
                                        </p:cTn>
                                        <p:tgtEl>
                                          <p:spTgt spid="22532">
                                            <p:txEl>
                                              <p:pRg st="4" end="4"/>
                                            </p:txEl>
                                          </p:spTgt>
                                        </p:tgtEl>
                                        <p:attrNameLst>
                                          <p:attrName>style.visibility</p:attrName>
                                        </p:attrNameLst>
                                      </p:cBhvr>
                                      <p:to>
                                        <p:strVal val="visible"/>
                                      </p:to>
                                    </p:set>
                                  </p:childTnLst>
                                </p:cTn>
                              </p:par>
                            </p:childTnLst>
                          </p:cTn>
                        </p:par>
                        <p:par>
                          <p:cTn id="22" fill="hold">
                            <p:stCondLst>
                              <p:cond delay="7500"/>
                            </p:stCondLst>
                            <p:childTnLst>
                              <p:par>
                                <p:cTn id="23" presetID="22" presetClass="entr" presetSubtype="4" fill="hold" grpId="0" nodeType="afterEffect">
                                  <p:stCondLst>
                                    <p:cond delay="0"/>
                                  </p:stCondLst>
                                  <p:childTnLst>
                                    <p:set>
                                      <p:cBhvr>
                                        <p:cTn id="24" dur="1" fill="hold">
                                          <p:stCondLst>
                                            <p:cond delay="0"/>
                                          </p:stCondLst>
                                        </p:cTn>
                                        <p:tgtEl>
                                          <p:spTgt spid="22533">
                                            <p:txEl>
                                              <p:pRg st="10" end="10"/>
                                            </p:txEl>
                                          </p:spTgt>
                                        </p:tgtEl>
                                        <p:attrNameLst>
                                          <p:attrName>style.visibility</p:attrName>
                                        </p:attrNameLst>
                                      </p:cBhvr>
                                      <p:to>
                                        <p:strVal val="visible"/>
                                      </p:to>
                                    </p:set>
                                    <p:animEffect transition="in" filter="wipe(down)">
                                      <p:cBhvr>
                                        <p:cTn id="25" dur="500"/>
                                        <p:tgtEl>
                                          <p:spTgt spid="2253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autoUpdateAnimBg="0"/>
      <p:bldP spid="2253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a:buNone/>
            </a:pPr>
            <a:r>
              <a:rPr lang="cs-CZ" sz="8000" dirty="0" smtClean="0">
                <a:solidFill>
                  <a:schemeClr val="accent2">
                    <a:lumMod val="50000"/>
                  </a:schemeClr>
                </a:solidFill>
                <a:effectLst>
                  <a:outerShdw blurRad="38100" dist="38100" dir="2700000" algn="tl">
                    <a:srgbClr val="000000">
                      <a:alpha val="43137"/>
                    </a:srgbClr>
                  </a:outerShdw>
                </a:effectLst>
              </a:rPr>
              <a:t>KONEC</a:t>
            </a:r>
            <a:endParaRPr lang="cs-CZ" dirty="0">
              <a:solidFill>
                <a:schemeClr val="accent2">
                  <a:lumMod val="50000"/>
                </a:schemeClr>
              </a:solidFill>
              <a:effectLst>
                <a:outerShdw blurRad="38100" dist="38100" dir="2700000" algn="tl">
                  <a:srgbClr val="000000">
                    <a:alpha val="43137"/>
                  </a:srgbClr>
                </a:outerShdw>
              </a:effectLst>
            </a:endParaRPr>
          </a:p>
        </p:txBody>
      </p:sp>
      <p:sp>
        <p:nvSpPr>
          <p:cNvPr id="3" name="Podnadpis 2"/>
          <p:cNvSpPr>
            <a:spLocks noGrp="1"/>
          </p:cNvSpPr>
          <p:nvPr>
            <p:ph type="subTitle" idx="1"/>
          </p:nvPr>
        </p:nvSpPr>
        <p:spPr/>
        <p:txBody>
          <a:bodyPr/>
          <a:lstStyle/>
          <a:p>
            <a:endParaRPr lang="cs-CZ" dirty="0"/>
          </a:p>
        </p:txBody>
      </p:sp>
    </p:spTree>
    <p:extLst>
      <p:ext uri="{BB962C8B-B14F-4D97-AF65-F5344CB8AC3E}">
        <p14:creationId xmlns:p14="http://schemas.microsoft.com/office/powerpoint/2010/main" val="362830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Nadpis 4"/>
          <p:cNvSpPr>
            <a:spLocks noGrp="1"/>
          </p:cNvSpPr>
          <p:nvPr>
            <p:ph type="title"/>
          </p:nvPr>
        </p:nvSpPr>
        <p:spPr>
          <a:xfrm>
            <a:off x="457200" y="120750"/>
            <a:ext cx="8229600" cy="715962"/>
          </a:xfrm>
        </p:spPr>
        <p:txBody>
          <a:bodyPr/>
          <a:lstStyle/>
          <a:p>
            <a:r>
              <a:rPr lang="cs-CZ" sz="3200" dirty="0" smtClean="0"/>
              <a:t>Citace:</a:t>
            </a:r>
          </a:p>
        </p:txBody>
      </p:sp>
      <p:sp>
        <p:nvSpPr>
          <p:cNvPr id="21507" name="Zástupný symbol pro obsah 5"/>
          <p:cNvSpPr>
            <a:spLocks noGrp="1"/>
          </p:cNvSpPr>
          <p:nvPr>
            <p:ph idx="1"/>
          </p:nvPr>
        </p:nvSpPr>
        <p:spPr>
          <a:xfrm>
            <a:off x="323528" y="882352"/>
            <a:ext cx="8568952" cy="5715000"/>
          </a:xfrm>
        </p:spPr>
        <p:txBody>
          <a:bodyPr/>
          <a:lstStyle/>
          <a:p>
            <a:pPr>
              <a:buFont typeface="+mj-lt"/>
              <a:buAutoNum type="arabicPeriod"/>
            </a:pPr>
            <a:r>
              <a:rPr lang="cs-CZ" sz="1200" b="1" dirty="0" smtClean="0"/>
              <a:t>Latinský kříž: </a:t>
            </a:r>
            <a:r>
              <a:rPr lang="cs-CZ" sz="1200" dirty="0" smtClean="0"/>
              <a:t>AUTOR </a:t>
            </a:r>
            <a:r>
              <a:rPr lang="cs-CZ" sz="1200" dirty="0"/>
              <a:t>NEUVEDEN. http://cs.wikipedia.org [online]. [cit. 28.1.2013]. Dostupný pod licencí public domain na WWW: </a:t>
            </a:r>
            <a:r>
              <a:rPr lang="cs-CZ" sz="1200" dirty="0">
                <a:hlinkClick r:id="rId2"/>
              </a:rPr>
              <a:t>http://</a:t>
            </a:r>
            <a:r>
              <a:rPr lang="cs-CZ" sz="1200" dirty="0" smtClean="0">
                <a:hlinkClick r:id="rId2"/>
              </a:rPr>
              <a:t>cs.wikipedia.org/wiki/Soubor:Christian_cross.svg</a:t>
            </a:r>
            <a:endParaRPr lang="cs-CZ" sz="1200" dirty="0" smtClean="0"/>
          </a:p>
          <a:p>
            <a:pPr>
              <a:buFont typeface="+mj-lt"/>
              <a:buAutoNum type="arabicPeriod"/>
            </a:pPr>
            <a:r>
              <a:rPr lang="cs-CZ" sz="1200" b="1" dirty="0"/>
              <a:t>Řecký </a:t>
            </a:r>
            <a:r>
              <a:rPr lang="cs-CZ" sz="1200" b="1" dirty="0" smtClean="0"/>
              <a:t>kříž: </a:t>
            </a:r>
            <a:r>
              <a:rPr lang="cs-CZ" sz="1200" dirty="0" smtClean="0"/>
              <a:t>AUTOR </a:t>
            </a:r>
            <a:r>
              <a:rPr lang="cs-CZ" sz="1200" dirty="0"/>
              <a:t>NEUVEDEN. http://cs.wikipedia.org [online]. [cit. 28.1.2013]. Dostupný pod licencí public domain na WWW: </a:t>
            </a:r>
            <a:r>
              <a:rPr lang="cs-CZ" sz="1200" dirty="0">
                <a:hlinkClick r:id="rId3"/>
              </a:rPr>
              <a:t>http://</a:t>
            </a:r>
            <a:r>
              <a:rPr lang="cs-CZ" sz="1200" dirty="0" smtClean="0">
                <a:hlinkClick r:id="rId3"/>
              </a:rPr>
              <a:t>cs.wikipedia.org/wiki/Soubor:Greek_cross.svg</a:t>
            </a:r>
            <a:endParaRPr lang="cs-CZ" sz="1200" dirty="0" smtClean="0"/>
          </a:p>
          <a:p>
            <a:pPr>
              <a:buFont typeface="+mj-lt"/>
              <a:buAutoNum type="arabicPeriod"/>
            </a:pPr>
            <a:r>
              <a:rPr lang="cs-CZ" sz="1200" b="1" dirty="0" smtClean="0"/>
              <a:t>Ondřejský </a:t>
            </a:r>
            <a:r>
              <a:rPr lang="cs-CZ" sz="1200" b="1" dirty="0"/>
              <a:t>kříž: </a:t>
            </a:r>
            <a:r>
              <a:rPr lang="cs-CZ" sz="1200" dirty="0"/>
              <a:t>FIBONACCI. http://cs.wikipedia.org [online]. [cit. 29.1.2013]. Dostupný pod licencí Creative Commons na WWW: </a:t>
            </a:r>
            <a:r>
              <a:rPr lang="cs-CZ" sz="1200" dirty="0">
                <a:hlinkClick r:id="rId4"/>
              </a:rPr>
              <a:t>http://</a:t>
            </a:r>
            <a:r>
              <a:rPr lang="cs-CZ" sz="1200" dirty="0" smtClean="0">
                <a:hlinkClick r:id="rId4"/>
              </a:rPr>
              <a:t>cs.wikipedia.org/wiki/Soubor:Saint_Andrew%27s_cross.svg</a:t>
            </a:r>
            <a:endParaRPr lang="cs-CZ" sz="1200" dirty="0"/>
          </a:p>
          <a:p>
            <a:pPr>
              <a:buFont typeface="+mj-lt"/>
              <a:buAutoNum type="arabicPeriod"/>
            </a:pPr>
            <a:r>
              <a:rPr lang="cs-CZ" sz="1200" b="1" dirty="0"/>
              <a:t>Svatopetrský kříž: </a:t>
            </a:r>
            <a:r>
              <a:rPr lang="cs-CZ" sz="1200" dirty="0"/>
              <a:t>FIBONACCI. http://cs.wikipedia.org [online]. [cit. 29.1.2013]. Dostupný pod licencí Creative Commons na WWW: </a:t>
            </a:r>
            <a:r>
              <a:rPr lang="cs-CZ" sz="1200" dirty="0">
                <a:hlinkClick r:id="rId5"/>
              </a:rPr>
              <a:t>http://</a:t>
            </a:r>
            <a:r>
              <a:rPr lang="cs-CZ" sz="1200" dirty="0" smtClean="0">
                <a:hlinkClick r:id="rId5"/>
              </a:rPr>
              <a:t>cs.wikipedia.org/wiki/Soubor:Peter%27s_Cross.svg</a:t>
            </a:r>
            <a:endParaRPr lang="cs-CZ" sz="1200" dirty="0"/>
          </a:p>
          <a:p>
            <a:pPr>
              <a:buFont typeface="+mj-lt"/>
              <a:buAutoNum type="arabicPeriod"/>
            </a:pPr>
            <a:r>
              <a:rPr lang="cs-CZ" sz="1200" b="1" dirty="0"/>
              <a:t>Půdorys baziliky: </a:t>
            </a:r>
            <a:r>
              <a:rPr lang="cs-CZ" sz="1200" dirty="0"/>
              <a:t>AUTOR NEUVEDEN. http://cs.wikipedia.org.org [online]. [cit. 29.1.2013]. Dostupný pod licencí public domain na WWW: </a:t>
            </a:r>
            <a:r>
              <a:rPr lang="cs-CZ" sz="1200" dirty="0">
                <a:hlinkClick r:id="rId6"/>
              </a:rPr>
              <a:t>http://</a:t>
            </a:r>
            <a:r>
              <a:rPr lang="cs-CZ" sz="1200" dirty="0" smtClean="0">
                <a:hlinkClick r:id="rId6"/>
              </a:rPr>
              <a:t>cs.wikipedia.org/wiki/Soubor:San_Paolo_Fuori_le_Mura_Rome_plan.jpg</a:t>
            </a:r>
            <a:endParaRPr lang="cs-CZ" sz="1200" dirty="0"/>
          </a:p>
          <a:p>
            <a:pPr>
              <a:buFont typeface="+mj-lt"/>
              <a:buAutoNum type="arabicPeriod"/>
            </a:pPr>
            <a:r>
              <a:rPr lang="cs-CZ" sz="1200" b="1" dirty="0" smtClean="0"/>
              <a:t>Půdorys centrály: </a:t>
            </a:r>
            <a:r>
              <a:rPr lang="cs-CZ" sz="1200" dirty="0" smtClean="0"/>
              <a:t>AUTOR </a:t>
            </a:r>
            <a:r>
              <a:rPr lang="cs-CZ" sz="1200" dirty="0"/>
              <a:t>NEUVEDEN. http://www.fast.vsb.cz/cs/ [online]. [cit. 29.1.2013]. Dostupný pod licencí public domain na WWW: </a:t>
            </a:r>
            <a:r>
              <a:rPr lang="cs-CZ" sz="1200" dirty="0">
                <a:hlinkClick r:id="rId7"/>
              </a:rPr>
              <a:t>http://</a:t>
            </a:r>
            <a:r>
              <a:rPr lang="cs-CZ" sz="1200" dirty="0" smtClean="0">
                <a:hlinkClick r:id="rId7"/>
              </a:rPr>
              <a:t>fast10.vsb.cz/studijni-materialy/zsaa/pict/009rane_krest/rk002.jpg</a:t>
            </a:r>
            <a:endParaRPr lang="cs-CZ" sz="1200" dirty="0"/>
          </a:p>
          <a:p>
            <a:pPr>
              <a:buFont typeface="+mj-lt"/>
              <a:buAutoNum type="arabicPeriod"/>
            </a:pPr>
            <a:r>
              <a:rPr lang="cs-CZ" sz="1200" b="1" dirty="0" smtClean="0"/>
              <a:t>Půdorys ve tvaru řeckého kříže: </a:t>
            </a:r>
            <a:r>
              <a:rPr lang="cs-CZ" sz="1200" dirty="0" smtClean="0"/>
              <a:t>AGUR</a:t>
            </a:r>
            <a:r>
              <a:rPr lang="cs-CZ" sz="1200" dirty="0"/>
              <a:t>. http://commons.wikimedia.org [online]. [cit. 28.1.2013]. Dostupný pod licencí public domain na WWW: </a:t>
            </a:r>
            <a:r>
              <a:rPr lang="cs-CZ" sz="1200" dirty="0">
                <a:hlinkClick r:id="rId8"/>
              </a:rPr>
              <a:t>http://</a:t>
            </a:r>
            <a:r>
              <a:rPr lang="cs-CZ" sz="1200" dirty="0" smtClean="0">
                <a:hlinkClick r:id="rId8"/>
              </a:rPr>
              <a:t>commons.wikimedia.org/wiki/File:Apostoleion.jpg</a:t>
            </a:r>
            <a:endParaRPr lang="cs-CZ" sz="1200" dirty="0"/>
          </a:p>
          <a:p>
            <a:pPr>
              <a:buFont typeface="+mj-lt"/>
              <a:buAutoNum type="arabicPeriod"/>
            </a:pPr>
            <a:r>
              <a:rPr lang="cs-CZ" sz="1200" b="1" dirty="0" smtClean="0"/>
              <a:t>Kresba  baziliky sv. Petra: </a:t>
            </a:r>
            <a:r>
              <a:rPr lang="cs-CZ" sz="1200" dirty="0" smtClean="0"/>
              <a:t>MAUS</a:t>
            </a:r>
            <a:r>
              <a:rPr lang="cs-CZ" sz="1200" dirty="0"/>
              <a:t>, </a:t>
            </a:r>
            <a:r>
              <a:rPr lang="cs-CZ" sz="1200" dirty="0" err="1"/>
              <a:t>Trauden</a:t>
            </a:r>
            <a:r>
              <a:rPr lang="cs-CZ" sz="1200" dirty="0"/>
              <a:t>. http://en.wikipedia.org [online]. [cit. 28.1.2013]. Dostupný pod licencí public domain na WWW: </a:t>
            </a:r>
            <a:r>
              <a:rPr lang="cs-CZ" sz="1200" dirty="0">
                <a:hlinkClick r:id="rId9"/>
              </a:rPr>
              <a:t>http://</a:t>
            </a:r>
            <a:r>
              <a:rPr lang="cs-CZ" sz="1200" dirty="0" smtClean="0">
                <a:hlinkClick r:id="rId9"/>
              </a:rPr>
              <a:t>en.wikipedia.org/wiki/File:Basilica_di_San_Pietro_1450.jpg</a:t>
            </a:r>
            <a:endParaRPr lang="cs-CZ" sz="1200" dirty="0"/>
          </a:p>
          <a:p>
            <a:pPr>
              <a:buFont typeface="+mj-lt"/>
              <a:buAutoNum type="arabicPeriod"/>
            </a:pPr>
            <a:r>
              <a:rPr lang="cs-CZ" sz="1200" b="1" dirty="0" smtClean="0"/>
              <a:t>Nákres baziliky: </a:t>
            </a:r>
            <a:r>
              <a:rPr lang="cs-CZ" sz="1200" dirty="0" smtClean="0"/>
              <a:t>AUTOR </a:t>
            </a:r>
            <a:r>
              <a:rPr lang="cs-CZ" sz="1200" dirty="0"/>
              <a:t>NEUVEDEN. http://www.sps-ul.cz [online]. [cit. 29.1.2013]. Dostupný pod licencí public domain na WWW: </a:t>
            </a:r>
            <a:r>
              <a:rPr lang="cs-CZ" sz="1200" dirty="0">
                <a:hlinkClick r:id="rId10"/>
              </a:rPr>
              <a:t>http://</a:t>
            </a:r>
            <a:r>
              <a:rPr lang="cs-CZ" sz="1200" dirty="0" smtClean="0">
                <a:hlinkClick r:id="rId10"/>
              </a:rPr>
              <a:t>www.sps-ul.cz/doku.php/rany_stredovek</a:t>
            </a:r>
            <a:endParaRPr lang="cs-CZ" sz="1200" dirty="0"/>
          </a:p>
          <a:p>
            <a:pPr>
              <a:buFont typeface="+mj-lt"/>
              <a:buAutoNum type="arabicPeriod"/>
            </a:pPr>
            <a:r>
              <a:rPr lang="cs-CZ" sz="1200" b="1" dirty="0" smtClean="0"/>
              <a:t>Půdorys baziliky</a:t>
            </a:r>
            <a:r>
              <a:rPr lang="cs-CZ" sz="1200" dirty="0" smtClean="0"/>
              <a:t>: LUSITANA</a:t>
            </a:r>
            <a:r>
              <a:rPr lang="cs-CZ" sz="1200" dirty="0"/>
              <a:t>. http://cs.wikipedia.org [online]. [cit. 29.1.2013]. Dostupný pod licencí Creative Commons na WWW: </a:t>
            </a:r>
            <a:r>
              <a:rPr lang="cs-CZ" sz="1200" dirty="0">
                <a:hlinkClick r:id="rId11"/>
              </a:rPr>
              <a:t>http://</a:t>
            </a:r>
            <a:r>
              <a:rPr lang="cs-CZ" sz="1200" dirty="0" smtClean="0">
                <a:hlinkClick r:id="rId11"/>
              </a:rPr>
              <a:t>cs.wikipedia.org/wiki/Soubor:Transept.png</a:t>
            </a:r>
            <a:endParaRPr lang="cs-CZ" sz="1200" dirty="0"/>
          </a:p>
          <a:p>
            <a:pPr>
              <a:buFont typeface="+mj-lt"/>
              <a:buAutoNum type="arabicPeriod"/>
            </a:pPr>
            <a:r>
              <a:rPr lang="cs-CZ" sz="1200" b="1" dirty="0" smtClean="0"/>
              <a:t>Katedra: </a:t>
            </a:r>
            <a:r>
              <a:rPr lang="cs-CZ" sz="1200" dirty="0" smtClean="0"/>
              <a:t>AUTOR </a:t>
            </a:r>
            <a:r>
              <a:rPr lang="cs-CZ" sz="1200" dirty="0"/>
              <a:t>NEUVEDEN. http://www.liturgie.ch [online]. [cit. 29.1.2013]. Dostupný pod licencí public domain na WWW: </a:t>
            </a:r>
            <a:r>
              <a:rPr lang="cs-CZ" sz="1200" dirty="0">
                <a:hlinkClick r:id="rId12"/>
              </a:rPr>
              <a:t>http://</a:t>
            </a:r>
            <a:r>
              <a:rPr lang="cs-CZ" sz="1200" dirty="0" smtClean="0">
                <a:hlinkClick r:id="rId12"/>
              </a:rPr>
              <a:t>www.liturgie.ch/ds/dcms/sites/lich/portal/artikel.html?f_action=show_article&amp;f_article_id=134</a:t>
            </a:r>
            <a:endParaRPr lang="cs-CZ" sz="1200" dirty="0"/>
          </a:p>
          <a:p>
            <a:pPr>
              <a:buFont typeface="+mj-lt"/>
              <a:buAutoNum type="arabicPeriod"/>
            </a:pPr>
            <a:r>
              <a:rPr lang="cs-CZ" sz="1200" b="1" dirty="0" smtClean="0"/>
              <a:t>Bazilika sv. Petra: </a:t>
            </a:r>
            <a:r>
              <a:rPr lang="cs-CZ" sz="1200" dirty="0" smtClean="0"/>
              <a:t>MAUS</a:t>
            </a:r>
            <a:r>
              <a:rPr lang="cs-CZ" sz="1200" dirty="0"/>
              <a:t>, </a:t>
            </a:r>
            <a:r>
              <a:rPr lang="cs-CZ" sz="1200" dirty="0" err="1"/>
              <a:t>Trauden</a:t>
            </a:r>
            <a:r>
              <a:rPr lang="cs-CZ" sz="1200" dirty="0"/>
              <a:t>. http://en.wikipedia.org [online]. [cit. 28.1.2013]. Dostupný pod licencí public domain na WWW: </a:t>
            </a:r>
            <a:r>
              <a:rPr lang="cs-CZ" sz="1200" dirty="0">
                <a:hlinkClick r:id="rId9"/>
              </a:rPr>
              <a:t>http://</a:t>
            </a:r>
            <a:r>
              <a:rPr lang="cs-CZ" sz="1200" dirty="0" smtClean="0">
                <a:hlinkClick r:id="rId9"/>
              </a:rPr>
              <a:t>en.wikipedia.org/wiki/File:Basilica_di_San_Pietro_1450.jpg</a:t>
            </a:r>
            <a:endParaRPr lang="cs-CZ" sz="1200" dirty="0"/>
          </a:p>
          <a:p>
            <a:pPr>
              <a:buFont typeface="+mj-lt"/>
              <a:buAutoNum type="arabicPeriod"/>
            </a:pPr>
            <a:r>
              <a:rPr lang="cs-CZ" sz="1200" b="1" dirty="0"/>
              <a:t>Bazilika sv. </a:t>
            </a:r>
            <a:r>
              <a:rPr lang="cs-CZ" sz="1200" b="1" dirty="0" smtClean="0"/>
              <a:t>Pavla: </a:t>
            </a:r>
            <a:r>
              <a:rPr lang="cs-CZ" sz="1200" dirty="0" smtClean="0"/>
              <a:t>BERTHOLD</a:t>
            </a:r>
            <a:r>
              <a:rPr lang="cs-CZ" sz="1200" dirty="0"/>
              <a:t>, Werner. http://en.wikipedia.org [online]. [cit. 28.1.2013]. Dostupný pod licencí public domain na WWW: </a:t>
            </a:r>
            <a:r>
              <a:rPr lang="cs-CZ" sz="1200" dirty="0">
                <a:hlinkClick r:id="rId13"/>
              </a:rPr>
              <a:t>http://</a:t>
            </a:r>
            <a:r>
              <a:rPr lang="cs-CZ" sz="1200" dirty="0" smtClean="0">
                <a:hlinkClick r:id="rId13"/>
              </a:rPr>
              <a:t>en.wikipedia.org/wiki/File:Roma_San_Paolo_fuori_le_mura_BW_1.JPG</a:t>
            </a:r>
            <a:endParaRPr lang="cs-CZ" sz="1200" dirty="0" smtClean="0"/>
          </a:p>
          <a:p>
            <a:pPr>
              <a:buFont typeface="+mj-lt"/>
              <a:buAutoNum type="arabicPeriod"/>
            </a:pPr>
            <a:r>
              <a:rPr lang="en-US" sz="1200" b="1" dirty="0" err="1"/>
              <a:t>Sta</a:t>
            </a:r>
            <a:r>
              <a:rPr lang="en-US" sz="1200" b="1" dirty="0"/>
              <a:t> Maria </a:t>
            </a:r>
            <a:r>
              <a:rPr lang="en-US" sz="1200" b="1" dirty="0" smtClean="0"/>
              <a:t>Maggiore</a:t>
            </a:r>
            <a:r>
              <a:rPr lang="cs-CZ" sz="1200" b="1" dirty="0" smtClean="0"/>
              <a:t>: </a:t>
            </a:r>
            <a:r>
              <a:rPr lang="en-US" sz="1200" dirty="0" smtClean="0"/>
              <a:t>TANGO7174</a:t>
            </a:r>
            <a:r>
              <a:rPr lang="en-US" sz="1200" dirty="0"/>
              <a:t>. http://cs.wikipedia.org [online]. [cit. 28.1.2013]. </a:t>
            </a:r>
            <a:r>
              <a:rPr lang="en-US" sz="1200" dirty="0" err="1"/>
              <a:t>Dostupný</a:t>
            </a:r>
            <a:r>
              <a:rPr lang="en-US" sz="1200" dirty="0"/>
              <a:t> pod </a:t>
            </a:r>
            <a:r>
              <a:rPr lang="en-US" sz="1200" dirty="0" err="1"/>
              <a:t>licencí</a:t>
            </a:r>
            <a:r>
              <a:rPr lang="en-US" sz="1200" dirty="0"/>
              <a:t> Creative Commons </a:t>
            </a:r>
            <a:r>
              <a:rPr lang="en-US" sz="1200" dirty="0" err="1"/>
              <a:t>na</a:t>
            </a:r>
            <a:r>
              <a:rPr lang="en-US" sz="1200" dirty="0"/>
              <a:t> WWW: </a:t>
            </a:r>
            <a:r>
              <a:rPr lang="en-US" sz="1200" dirty="0">
                <a:hlinkClick r:id="rId14"/>
              </a:rPr>
              <a:t>http://</a:t>
            </a:r>
            <a:r>
              <a:rPr lang="en-US" sz="1200" dirty="0" smtClean="0">
                <a:hlinkClick r:id="rId14"/>
              </a:rPr>
              <a:t>cs.wikipedia.org/wiki/Soubor:Lazio_Roma_SMariaMaggiore2_tango7174.jpg</a:t>
            </a:r>
            <a:endParaRPr lang="en-US" sz="1200" dirty="0"/>
          </a:p>
          <a:p>
            <a:pPr>
              <a:buFont typeface="+mj-lt"/>
              <a:buAutoNum type="arabicPeriod"/>
            </a:pPr>
            <a:endParaRPr lang="cs-CZ" sz="1200" dirty="0"/>
          </a:p>
          <a:p>
            <a:pPr>
              <a:buFont typeface="+mj-lt"/>
              <a:buAutoNum type="arabicPeriod"/>
            </a:pPr>
            <a:endParaRPr lang="cs-CZ" sz="1200" dirty="0"/>
          </a:p>
          <a:p>
            <a:pPr>
              <a:buFont typeface="+mj-lt"/>
              <a:buAutoNum type="arabicPeriod"/>
            </a:pPr>
            <a:endParaRPr lang="cs-CZ" sz="1200" dirty="0"/>
          </a:p>
          <a:p>
            <a:pPr>
              <a:buFont typeface="+mj-lt"/>
              <a:buAutoNum type="arabicPeriod"/>
            </a:pPr>
            <a:endParaRPr lang="cs-CZ" sz="1400" dirty="0" smtClean="0"/>
          </a:p>
          <a:p>
            <a:pPr>
              <a:buFont typeface="Arial" charset="0"/>
              <a:buAutoNum type="arabicPeriod"/>
            </a:pPr>
            <a:endParaRPr lang="cs-CZ" sz="1400" dirty="0" smtClean="0"/>
          </a:p>
        </p:txBody>
      </p:sp>
    </p:spTree>
    <p:extLst>
      <p:ext uri="{BB962C8B-B14F-4D97-AF65-F5344CB8AC3E}">
        <p14:creationId xmlns:p14="http://schemas.microsoft.com/office/powerpoint/2010/main" val="4504533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30622"/>
            <a:ext cx="8229600" cy="706090"/>
          </a:xfrm>
        </p:spPr>
        <p:txBody>
          <a:bodyPr/>
          <a:lstStyle/>
          <a:p>
            <a:r>
              <a:rPr lang="cs-CZ" sz="3200" dirty="0" smtClean="0">
                <a:solidFill>
                  <a:prstClr val="black"/>
                </a:solidFill>
              </a:rPr>
              <a:t>Citace:</a:t>
            </a:r>
            <a:endParaRPr lang="cs-CZ" dirty="0"/>
          </a:p>
        </p:txBody>
      </p:sp>
      <p:sp>
        <p:nvSpPr>
          <p:cNvPr id="3" name="Zástupný symbol pro obsah 2"/>
          <p:cNvSpPr>
            <a:spLocks noGrp="1"/>
          </p:cNvSpPr>
          <p:nvPr>
            <p:ph idx="1"/>
          </p:nvPr>
        </p:nvSpPr>
        <p:spPr>
          <a:xfrm>
            <a:off x="251520" y="911495"/>
            <a:ext cx="8640960" cy="4389713"/>
          </a:xfrm>
        </p:spPr>
        <p:txBody>
          <a:bodyPr/>
          <a:lstStyle/>
          <a:p>
            <a:pPr marL="514350" indent="-514350">
              <a:buFont typeface="+mj-lt"/>
              <a:buAutoNum type="arabicPeriod" startAt="15"/>
            </a:pPr>
            <a:r>
              <a:rPr lang="it-IT" sz="1200" b="1" dirty="0" smtClean="0"/>
              <a:t>Baptisterium </a:t>
            </a:r>
            <a:r>
              <a:rPr lang="it-IT" sz="1200" b="1" dirty="0"/>
              <a:t>San Giovanni in </a:t>
            </a:r>
            <a:r>
              <a:rPr lang="it-IT" sz="1200" b="1" dirty="0" smtClean="0"/>
              <a:t>Laterano</a:t>
            </a:r>
            <a:r>
              <a:rPr lang="cs-CZ" sz="1200" b="1" dirty="0" smtClean="0"/>
              <a:t> – kresba: </a:t>
            </a:r>
            <a:r>
              <a:rPr lang="cs-CZ" sz="1200" dirty="0" smtClean="0"/>
              <a:t>AUTOR </a:t>
            </a:r>
            <a:r>
              <a:rPr lang="cs-CZ" sz="1200" dirty="0"/>
              <a:t>NEUVEDEN. http://commons.wikimedia.org [online]. [cit. 28.1.2013]. Dostupný pod licencí public domain na WWW: </a:t>
            </a:r>
            <a:r>
              <a:rPr lang="cs-CZ" sz="1200" dirty="0">
                <a:hlinkClick r:id="rId2"/>
              </a:rPr>
              <a:t>http://</a:t>
            </a:r>
            <a:r>
              <a:rPr lang="cs-CZ" sz="1200" dirty="0" smtClean="0">
                <a:hlinkClick r:id="rId2"/>
              </a:rPr>
              <a:t>commons.wikimedia.org/wiki/File:Dehio_7_Rome_Lateran_Battisterio_Section.jpg</a:t>
            </a:r>
            <a:endParaRPr lang="cs-CZ" sz="1200" dirty="0" smtClean="0"/>
          </a:p>
          <a:p>
            <a:pPr marL="514350" indent="-514350">
              <a:buFont typeface="+mj-lt"/>
              <a:buAutoNum type="arabicPeriod" startAt="15"/>
            </a:pPr>
            <a:r>
              <a:rPr lang="it-IT" sz="1200" b="1" dirty="0"/>
              <a:t>Baptisterium San Giovanni in </a:t>
            </a:r>
            <a:r>
              <a:rPr lang="it-IT" sz="1200" b="1" dirty="0" smtClean="0"/>
              <a:t>Laterano</a:t>
            </a:r>
            <a:r>
              <a:rPr lang="cs-CZ" sz="1200" b="1" dirty="0" smtClean="0"/>
              <a:t>: </a:t>
            </a:r>
            <a:r>
              <a:rPr lang="cs-CZ" sz="1200" dirty="0" smtClean="0"/>
              <a:t>DE:BENUTZER:DIANA </a:t>
            </a:r>
            <a:r>
              <a:rPr lang="cs-CZ" sz="1200" dirty="0"/>
              <a:t>AT DE.WIKIPEDIA. http://commons.wikimedia.org [online]. [cit. 28.1.2013]. Dostupný pod licencí Creative Commons na WWW: </a:t>
            </a:r>
            <a:r>
              <a:rPr lang="cs-CZ" sz="1200" dirty="0">
                <a:hlinkClick r:id="rId3"/>
              </a:rPr>
              <a:t>http://</a:t>
            </a:r>
            <a:r>
              <a:rPr lang="cs-CZ" sz="1200" dirty="0" smtClean="0">
                <a:hlinkClick r:id="rId3"/>
              </a:rPr>
              <a:t>commons.wikimedia.org/wiki/File:Lateran_Baptisterium.jpg</a:t>
            </a:r>
            <a:endParaRPr lang="cs-CZ" sz="1200" dirty="0" smtClean="0"/>
          </a:p>
          <a:p>
            <a:pPr marL="514350" indent="-514350">
              <a:buFont typeface="+mj-lt"/>
              <a:buAutoNum type="arabicPeriod" startAt="15"/>
            </a:pPr>
            <a:r>
              <a:rPr lang="it-IT" sz="1200" b="1" dirty="0"/>
              <a:t>Bazilika San Giovanni in </a:t>
            </a:r>
            <a:r>
              <a:rPr lang="it-IT" sz="1200" b="1" dirty="0" smtClean="0"/>
              <a:t>Laterano</a:t>
            </a:r>
            <a:r>
              <a:rPr lang="cs-CZ" sz="1200" b="1" dirty="0" smtClean="0"/>
              <a:t>:</a:t>
            </a:r>
            <a:r>
              <a:rPr lang="it-IT" sz="1200" b="1" dirty="0" smtClean="0"/>
              <a:t> </a:t>
            </a:r>
            <a:r>
              <a:rPr lang="en-US" sz="1200" dirty="0" smtClean="0"/>
              <a:t>AUTOR </a:t>
            </a:r>
            <a:r>
              <a:rPr lang="en-US" sz="1200" dirty="0"/>
              <a:t>NEUVEDEN. http://commons.wikimedia.org [online]. [cit. 28.1.2013]. </a:t>
            </a:r>
            <a:r>
              <a:rPr lang="en-US" sz="1200" dirty="0" err="1"/>
              <a:t>Dostupný</a:t>
            </a:r>
            <a:r>
              <a:rPr lang="en-US" sz="1200" dirty="0"/>
              <a:t> pod </a:t>
            </a:r>
            <a:r>
              <a:rPr lang="en-US" sz="1200" dirty="0" err="1"/>
              <a:t>licencí</a:t>
            </a:r>
            <a:r>
              <a:rPr lang="en-US" sz="1200" dirty="0"/>
              <a:t> Creative Commons </a:t>
            </a:r>
            <a:r>
              <a:rPr lang="en-US" sz="1200" dirty="0" err="1"/>
              <a:t>na</a:t>
            </a:r>
            <a:r>
              <a:rPr lang="en-US" sz="1200" dirty="0"/>
              <a:t> WWW: </a:t>
            </a:r>
            <a:r>
              <a:rPr lang="en-US" sz="1200" dirty="0">
                <a:hlinkClick r:id="rId4"/>
              </a:rPr>
              <a:t>http://</a:t>
            </a:r>
            <a:r>
              <a:rPr lang="en-US" sz="1200" dirty="0" smtClean="0">
                <a:hlinkClick r:id="rId4"/>
              </a:rPr>
              <a:t>commons.wikimedia.org/wiki/File:Roma-san_giovanni03.jpg</a:t>
            </a:r>
            <a:endParaRPr lang="en-US" sz="1200" dirty="0"/>
          </a:p>
          <a:p>
            <a:pPr marL="514350" indent="-514350">
              <a:buFont typeface="+mj-lt"/>
              <a:buAutoNum type="arabicPeriod" startAt="15"/>
            </a:pPr>
            <a:r>
              <a:rPr lang="cs-CZ" sz="1200" b="1" dirty="0"/>
              <a:t>Hlavní loď </a:t>
            </a:r>
            <a:r>
              <a:rPr lang="cs-CZ" sz="1200" b="1" dirty="0" smtClean="0"/>
              <a:t>baziliky: </a:t>
            </a:r>
            <a:r>
              <a:rPr lang="cs-CZ" sz="1200" dirty="0" smtClean="0"/>
              <a:t>KARELJ</a:t>
            </a:r>
            <a:r>
              <a:rPr lang="cs-CZ" sz="1200" dirty="0"/>
              <a:t>. http://cs.wikipedia.org [online]. [cit. 28.1.2013]. Dostupný pod licencí public </a:t>
            </a:r>
            <a:r>
              <a:rPr lang="cs-CZ" sz="1200" dirty="0" err="1"/>
              <a:t>domain</a:t>
            </a:r>
            <a:r>
              <a:rPr lang="cs-CZ" sz="1200" dirty="0"/>
              <a:t> na WWW: </a:t>
            </a:r>
            <a:r>
              <a:rPr lang="cs-CZ" sz="1200" dirty="0">
                <a:hlinkClick r:id="rId5"/>
              </a:rPr>
              <a:t>http://</a:t>
            </a:r>
            <a:r>
              <a:rPr lang="cs-CZ" sz="1200" dirty="0" smtClean="0">
                <a:hlinkClick r:id="rId5"/>
              </a:rPr>
              <a:t>cs.wikipedia.org/wiki/Soubor:Basilica_st_Giovani_in_Laterano_2011_4.jpg</a:t>
            </a:r>
            <a:endParaRPr lang="cs-CZ" sz="1200" dirty="0" smtClean="0"/>
          </a:p>
          <a:p>
            <a:pPr marL="514350" indent="-514350">
              <a:buFont typeface="+mj-lt"/>
              <a:buAutoNum type="arabicPeriod" startAt="15"/>
            </a:pPr>
            <a:r>
              <a:rPr lang="cs-CZ" sz="1200" b="1" dirty="0" smtClean="0"/>
              <a:t>Centrála</a:t>
            </a:r>
            <a:r>
              <a:rPr lang="cs-CZ" sz="1200" dirty="0" smtClean="0"/>
              <a:t> a, b – archív autora</a:t>
            </a:r>
          </a:p>
          <a:p>
            <a:pPr marL="514350" indent="-514350">
              <a:buFont typeface="+mj-lt"/>
              <a:buAutoNum type="arabicPeriod" startAt="15"/>
            </a:pPr>
            <a:r>
              <a:rPr lang="cs-CZ" sz="1200" b="1" dirty="0"/>
              <a:t>Půdorysy centrály: </a:t>
            </a:r>
            <a:r>
              <a:rPr lang="cs-CZ" sz="1200" dirty="0"/>
              <a:t>AUTOR NEUVEDEN. http://www.essential-humanities.net [online]. [cit. 24.2.2013]. Dostupný na WWW: </a:t>
            </a:r>
            <a:r>
              <a:rPr lang="cs-CZ" sz="1200" dirty="0">
                <a:hlinkClick r:id="rId6"/>
              </a:rPr>
              <a:t>http://www.essential-humanities.net/western-art/western-architecture/roman-architecture/#.USn--</a:t>
            </a:r>
            <a:r>
              <a:rPr lang="cs-CZ" sz="1200" dirty="0" smtClean="0">
                <a:hlinkClick r:id="rId6"/>
              </a:rPr>
              <a:t>aUreuI</a:t>
            </a:r>
            <a:endParaRPr lang="cs-CZ" sz="1200" dirty="0" smtClean="0"/>
          </a:p>
          <a:p>
            <a:pPr marL="514350" indent="-514350">
              <a:buFont typeface="+mj-lt"/>
              <a:buAutoNum type="arabicPeriod" startAt="15"/>
            </a:pPr>
            <a:r>
              <a:rPr lang="cs-CZ" sz="1200" b="1" dirty="0"/>
              <a:t>Sta. </a:t>
            </a:r>
            <a:r>
              <a:rPr lang="cs-CZ" sz="1200" b="1" dirty="0" smtClean="0"/>
              <a:t>Constanza: </a:t>
            </a:r>
            <a:r>
              <a:rPr lang="cs-CZ" sz="1200" dirty="0" smtClean="0"/>
              <a:t>LALUPA. http://en.wikipedia.org [online]. [cit. 28.1.2013]. Dostupný pod licencí Creative Commons na WWW: </a:t>
            </a:r>
            <a:r>
              <a:rPr lang="cs-CZ" sz="1200" dirty="0" smtClean="0">
                <a:hlinkClick r:id="rId7"/>
              </a:rPr>
              <a:t>http://en.wikipedia.org/wiki/File:S_Costanza_-_facciata_1160930.JPG</a:t>
            </a:r>
            <a:endParaRPr lang="cs-CZ" sz="1200" dirty="0" smtClean="0"/>
          </a:p>
          <a:p>
            <a:pPr marL="514350" indent="-514350">
              <a:buFont typeface="+mj-lt"/>
              <a:buAutoNum type="arabicPeriod" startAt="15"/>
            </a:pPr>
            <a:r>
              <a:rPr lang="cs-CZ" sz="1200" b="1" dirty="0"/>
              <a:t>Sta </a:t>
            </a:r>
            <a:r>
              <a:rPr lang="cs-CZ" sz="1200" b="1" dirty="0" smtClean="0"/>
              <a:t>Constanza – interiér: </a:t>
            </a:r>
            <a:r>
              <a:rPr lang="cs-CZ" sz="1200" dirty="0" smtClean="0"/>
              <a:t>SEIER+SEIER</a:t>
            </a:r>
            <a:r>
              <a:rPr lang="cs-CZ" sz="1200" dirty="0"/>
              <a:t>. http://en.wikipedia.org [online]. [cit. 28.1.2013]. Dostupný pod licencí Creative Commons na WWW: </a:t>
            </a:r>
            <a:r>
              <a:rPr lang="cs-CZ" sz="1200" dirty="0">
                <a:hlinkClick r:id="rId8"/>
              </a:rPr>
              <a:t>http://</a:t>
            </a:r>
            <a:r>
              <a:rPr lang="cs-CZ" sz="1200" dirty="0" smtClean="0">
                <a:hlinkClick r:id="rId8"/>
              </a:rPr>
              <a:t>en.wikipedia.org/wiki/File:Santa_Costanza_Interior.jpg</a:t>
            </a:r>
            <a:endParaRPr lang="cs-CZ" sz="1200" dirty="0" smtClean="0"/>
          </a:p>
          <a:p>
            <a:pPr marL="514350" indent="-514350">
              <a:buFont typeface="+mj-lt"/>
              <a:buAutoNum type="arabicPeriod" startAt="15"/>
            </a:pPr>
            <a:r>
              <a:rPr lang="cs-CZ" sz="1200" b="1" dirty="0"/>
              <a:t>Sta </a:t>
            </a:r>
            <a:r>
              <a:rPr lang="cs-CZ" sz="1200" b="1" dirty="0" smtClean="0"/>
              <a:t>Constanza: </a:t>
            </a:r>
            <a:r>
              <a:rPr lang="cs-CZ" sz="1200" dirty="0" smtClean="0"/>
              <a:t>BONJOCH</a:t>
            </a:r>
            <a:r>
              <a:rPr lang="cs-CZ" sz="1200" dirty="0"/>
              <a:t>, Oliver. http://commons.wikimedia.org [online]. [cit. 28.1.2013]. Dostupný pod licencí Creative Commons na WWW: </a:t>
            </a:r>
            <a:r>
              <a:rPr lang="cs-CZ" sz="1200" dirty="0">
                <a:hlinkClick r:id="rId9"/>
              </a:rPr>
              <a:t>http://</a:t>
            </a:r>
            <a:r>
              <a:rPr lang="cs-CZ" sz="1200" dirty="0" smtClean="0">
                <a:hlinkClick r:id="rId9"/>
              </a:rPr>
              <a:t>commons.wikimedia.org/wiki/File:Mausoleum_Constantinae.jpg</a:t>
            </a:r>
            <a:endParaRPr lang="cs-CZ" sz="1200" dirty="0" smtClean="0"/>
          </a:p>
          <a:p>
            <a:pPr marL="514350" indent="-514350">
              <a:buFont typeface="+mj-lt"/>
              <a:buAutoNum type="arabicPeriod" startAt="15"/>
            </a:pPr>
            <a:r>
              <a:rPr lang="cs-CZ" sz="1200" b="1" dirty="0"/>
              <a:t>Mauzoleum Gally </a:t>
            </a:r>
            <a:r>
              <a:rPr lang="cs-CZ" sz="1200" b="1" dirty="0" smtClean="0"/>
              <a:t>Placidie: </a:t>
            </a:r>
            <a:r>
              <a:rPr lang="cs-CZ" sz="1200" dirty="0"/>
              <a:t>CURRYBET. http://cs.wikipedia.org [online]. [cit. 28.1.2013]. Dostupný pod licencí Creative Commons na WWW: </a:t>
            </a:r>
            <a:r>
              <a:rPr lang="cs-CZ" sz="1200" dirty="0">
                <a:hlinkClick r:id="rId10"/>
              </a:rPr>
              <a:t>http://</a:t>
            </a:r>
            <a:r>
              <a:rPr lang="cs-CZ" sz="1200" dirty="0" smtClean="0">
                <a:hlinkClick r:id="rId10"/>
              </a:rPr>
              <a:t>cs.wikipedia.org/wiki/Soubor:Ravnna-gallaplacidia.jpg</a:t>
            </a:r>
            <a:endParaRPr lang="cs-CZ" sz="1200" dirty="0"/>
          </a:p>
        </p:txBody>
      </p:sp>
    </p:spTree>
    <p:extLst>
      <p:ext uri="{BB962C8B-B14F-4D97-AF65-F5344CB8AC3E}">
        <p14:creationId xmlns:p14="http://schemas.microsoft.com/office/powerpoint/2010/main" val="14991108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s-CZ" dirty="0" smtClean="0">
                <a:solidFill>
                  <a:srgbClr val="FF0000"/>
                </a:solidFill>
              </a:rPr>
              <a:t>INTERAKTIVNÍ</a:t>
            </a:r>
            <a:br>
              <a:rPr lang="cs-CZ" dirty="0" smtClean="0">
                <a:solidFill>
                  <a:srgbClr val="FF0000"/>
                </a:solidFill>
              </a:rPr>
            </a:br>
            <a:r>
              <a:rPr lang="cs-CZ" dirty="0" smtClean="0">
                <a:solidFill>
                  <a:srgbClr val="FF0000"/>
                </a:solidFill>
              </a:rPr>
              <a:t>ČÁST</a:t>
            </a:r>
            <a:endParaRPr lang="cs-CZ" dirty="0">
              <a:solidFill>
                <a:srgbClr val="FF0000"/>
              </a:solidFill>
            </a:endParaRPr>
          </a:p>
        </p:txBody>
      </p:sp>
    </p:spTree>
    <p:extLst>
      <p:ext uri="{BB962C8B-B14F-4D97-AF65-F5344CB8AC3E}">
        <p14:creationId xmlns:p14="http://schemas.microsoft.com/office/powerpoint/2010/main" val="33200563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a:buNone/>
            </a:pPr>
            <a:r>
              <a:rPr lang="cs-CZ" sz="2800" b="1" dirty="0" smtClean="0">
                <a:solidFill>
                  <a:schemeClr val="accent6">
                    <a:lumMod val="50000"/>
                  </a:schemeClr>
                </a:solidFill>
              </a:rPr>
              <a:t>KŘESŤANSKÁ ANTIKA – ARCHITEKTURA</a:t>
            </a:r>
            <a:r>
              <a:rPr lang="cs-CZ" sz="2800" b="1" dirty="0" smtClean="0">
                <a:solidFill>
                  <a:schemeClr val="accent2">
                    <a:lumMod val="50000"/>
                  </a:schemeClr>
                </a:solidFill>
              </a:rPr>
              <a:t/>
            </a:r>
            <a:br>
              <a:rPr lang="cs-CZ" sz="2800" b="1" dirty="0" smtClean="0">
                <a:solidFill>
                  <a:schemeClr val="accent2">
                    <a:lumMod val="50000"/>
                  </a:schemeClr>
                </a:solidFill>
              </a:rPr>
            </a:br>
            <a:endParaRPr lang="cs-CZ" sz="2800" dirty="0"/>
          </a:p>
        </p:txBody>
      </p:sp>
      <p:sp>
        <p:nvSpPr>
          <p:cNvPr id="3" name="Zástupný symbol pro obsah 2"/>
          <p:cNvSpPr>
            <a:spLocks noGrp="1"/>
          </p:cNvSpPr>
          <p:nvPr>
            <p:ph type="subTitle" idx="1"/>
          </p:nvPr>
        </p:nvSpPr>
        <p:spPr>
          <a:xfrm>
            <a:off x="323528" y="3886200"/>
            <a:ext cx="8496944" cy="1752600"/>
          </a:xfrm>
        </p:spPr>
        <p:txBody>
          <a:bodyPr/>
          <a:lstStyle/>
          <a:p>
            <a:pPr marL="400050" lvl="1"/>
            <a:r>
              <a:rPr lang="cs-CZ" b="1" dirty="0">
                <a:solidFill>
                  <a:srgbClr val="C00000"/>
                </a:solidFill>
                <a:ea typeface="+mj-ea"/>
                <a:cs typeface="+mj-cs"/>
              </a:rPr>
              <a:t>Cvičení pro opakování a procvičení </a:t>
            </a:r>
            <a:r>
              <a:rPr lang="cs-CZ" b="1" dirty="0" smtClean="0">
                <a:solidFill>
                  <a:srgbClr val="C00000"/>
                </a:solidFill>
                <a:ea typeface="+mj-ea"/>
                <a:cs typeface="+mj-cs"/>
              </a:rPr>
              <a:t>tématu</a:t>
            </a:r>
          </a:p>
          <a:p>
            <a:pPr marL="400050" lvl="1" algn="l"/>
            <a:r>
              <a:rPr lang="cs-CZ" sz="2000" dirty="0" smtClean="0">
                <a:solidFill>
                  <a:schemeClr val="tx1"/>
                </a:solidFill>
              </a:rPr>
              <a:t>Prezentace obsahuje pracovní listy a náměty pro interaktivní zapojení žáků k doplnění a procvičení učiva.</a:t>
            </a:r>
            <a:endParaRPr lang="cs-CZ" sz="2000" dirty="0">
              <a:solidFill>
                <a:schemeClr val="tx1"/>
              </a:solidFill>
            </a:endParaRPr>
          </a:p>
        </p:txBody>
      </p:sp>
    </p:spTree>
    <p:extLst>
      <p:ext uri="{BB962C8B-B14F-4D97-AF65-F5344CB8AC3E}">
        <p14:creationId xmlns:p14="http://schemas.microsoft.com/office/powerpoint/2010/main" val="25460062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8"/>
          <p:cNvGrpSpPr/>
          <p:nvPr/>
        </p:nvGrpSpPr>
        <p:grpSpPr>
          <a:xfrm>
            <a:off x="3405050" y="894930"/>
            <a:ext cx="5738950" cy="4256891"/>
            <a:chOff x="3303042" y="677332"/>
            <a:chExt cx="5738950" cy="4256891"/>
          </a:xfrm>
        </p:grpSpPr>
        <p:grpSp>
          <p:nvGrpSpPr>
            <p:cNvPr id="27" name="Group 26"/>
            <p:cNvGrpSpPr/>
            <p:nvPr/>
          </p:nvGrpSpPr>
          <p:grpSpPr>
            <a:xfrm>
              <a:off x="3303042" y="677332"/>
              <a:ext cx="5738950" cy="4256891"/>
              <a:chOff x="3303042" y="677332"/>
              <a:chExt cx="5738950" cy="4256891"/>
            </a:xfrm>
          </p:grpSpPr>
          <p:grpSp>
            <p:nvGrpSpPr>
              <p:cNvPr id="26" name="Group 25"/>
              <p:cNvGrpSpPr/>
              <p:nvPr/>
            </p:nvGrpSpPr>
            <p:grpSpPr>
              <a:xfrm>
                <a:off x="3303042" y="677332"/>
                <a:ext cx="5738950" cy="4256891"/>
                <a:chOff x="3303042" y="677332"/>
                <a:chExt cx="5738950" cy="4256891"/>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03042" y="677332"/>
                  <a:ext cx="5738950" cy="4256891"/>
                </a:xfrm>
                <a:prstGeom prst="rect">
                  <a:avLst/>
                </a:prstGeom>
              </p:spPr>
            </p:pic>
            <p:sp>
              <p:nvSpPr>
                <p:cNvPr id="12" name="Oval 11"/>
                <p:cNvSpPr/>
                <p:nvPr/>
              </p:nvSpPr>
              <p:spPr>
                <a:xfrm>
                  <a:off x="6147632" y="1561331"/>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7</a:t>
                  </a:r>
                  <a:endParaRPr lang="cs-CZ" dirty="0">
                    <a:solidFill>
                      <a:prstClr val="black"/>
                    </a:solidFill>
                  </a:endParaRPr>
                </a:p>
              </p:txBody>
            </p:sp>
          </p:grpSp>
          <p:sp>
            <p:nvSpPr>
              <p:cNvPr id="13" name="Oval 12"/>
              <p:cNvSpPr/>
              <p:nvPr/>
            </p:nvSpPr>
            <p:spPr>
              <a:xfrm>
                <a:off x="6993370" y="2706029"/>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5</a:t>
                </a:r>
              </a:p>
            </p:txBody>
          </p:sp>
        </p:grpSp>
        <p:sp>
          <p:nvSpPr>
            <p:cNvPr id="14" name="Oval 13"/>
            <p:cNvSpPr/>
            <p:nvPr/>
          </p:nvSpPr>
          <p:spPr>
            <a:xfrm>
              <a:off x="3858429" y="2166079"/>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4</a:t>
              </a:r>
            </a:p>
          </p:txBody>
        </p:sp>
      </p:grpSp>
      <p:grpSp>
        <p:nvGrpSpPr>
          <p:cNvPr id="30" name="Group 29"/>
          <p:cNvGrpSpPr/>
          <p:nvPr/>
        </p:nvGrpSpPr>
        <p:grpSpPr>
          <a:xfrm>
            <a:off x="245572" y="476672"/>
            <a:ext cx="2873621" cy="3600400"/>
            <a:chOff x="322019" y="341459"/>
            <a:chExt cx="2892011" cy="3666095"/>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2019" y="341459"/>
              <a:ext cx="2892011" cy="3666095"/>
            </a:xfrm>
            <a:prstGeom prst="rect">
              <a:avLst/>
            </a:prstGeom>
          </p:spPr>
        </p:pic>
        <p:sp>
          <p:nvSpPr>
            <p:cNvPr id="8" name="Oval 7"/>
            <p:cNvSpPr/>
            <p:nvPr/>
          </p:nvSpPr>
          <p:spPr>
            <a:xfrm>
              <a:off x="1704621" y="677332"/>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1</a:t>
              </a:r>
              <a:endParaRPr lang="cs-CZ" dirty="0">
                <a:solidFill>
                  <a:prstClr val="black"/>
                </a:solidFill>
              </a:endParaRPr>
            </a:p>
          </p:txBody>
        </p:sp>
        <p:sp>
          <p:nvSpPr>
            <p:cNvPr id="16" name="Oval 15"/>
            <p:cNvSpPr/>
            <p:nvPr/>
          </p:nvSpPr>
          <p:spPr>
            <a:xfrm>
              <a:off x="850943" y="883417"/>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8</a:t>
              </a:r>
            </a:p>
          </p:txBody>
        </p:sp>
      </p:grpSp>
      <p:grpSp>
        <p:nvGrpSpPr>
          <p:cNvPr id="33" name="Group 32"/>
          <p:cNvGrpSpPr/>
          <p:nvPr/>
        </p:nvGrpSpPr>
        <p:grpSpPr>
          <a:xfrm>
            <a:off x="6538701" y="4847764"/>
            <a:ext cx="1774727" cy="2010236"/>
            <a:chOff x="6888174" y="4609639"/>
            <a:chExt cx="1774727" cy="2010236"/>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8174" y="4609639"/>
              <a:ext cx="1774727" cy="2010236"/>
            </a:xfrm>
            <a:prstGeom prst="rect">
              <a:avLst/>
            </a:prstGeom>
          </p:spPr>
        </p:pic>
        <p:sp>
          <p:nvSpPr>
            <p:cNvPr id="11" name="Oval 10"/>
            <p:cNvSpPr/>
            <p:nvPr/>
          </p:nvSpPr>
          <p:spPr>
            <a:xfrm>
              <a:off x="7697526" y="5769674"/>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9</a:t>
              </a:r>
              <a:endParaRPr lang="cs-CZ" dirty="0">
                <a:solidFill>
                  <a:prstClr val="black"/>
                </a:solidFill>
              </a:endParaRPr>
            </a:p>
          </p:txBody>
        </p:sp>
      </p:grpSp>
      <p:grpSp>
        <p:nvGrpSpPr>
          <p:cNvPr id="28" name="Group 27"/>
          <p:cNvGrpSpPr/>
          <p:nvPr/>
        </p:nvGrpSpPr>
        <p:grpSpPr>
          <a:xfrm>
            <a:off x="7380312" y="1046956"/>
            <a:ext cx="1281015" cy="1179275"/>
            <a:chOff x="7196183" y="436221"/>
            <a:chExt cx="1281015" cy="1179275"/>
          </a:xfrm>
        </p:grpSpPr>
        <p:sp>
          <p:nvSpPr>
            <p:cNvPr id="15" name="Oval 14"/>
            <p:cNvSpPr/>
            <p:nvPr/>
          </p:nvSpPr>
          <p:spPr>
            <a:xfrm>
              <a:off x="8138530" y="1236027"/>
              <a:ext cx="338668" cy="379469"/>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6</a:t>
              </a:r>
              <a:endParaRPr lang="cs-CZ" dirty="0">
                <a:solidFill>
                  <a:prstClr val="black"/>
                </a:solidFill>
              </a:endParaRPr>
            </a:p>
          </p:txBody>
        </p:sp>
        <p:pic>
          <p:nvPicPr>
            <p:cNvPr id="21"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96183" y="436221"/>
              <a:ext cx="1005003" cy="1113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2" name="Group 31"/>
          <p:cNvGrpSpPr/>
          <p:nvPr/>
        </p:nvGrpSpPr>
        <p:grpSpPr>
          <a:xfrm>
            <a:off x="5004048" y="4417381"/>
            <a:ext cx="1393082" cy="1718795"/>
            <a:chOff x="5056097" y="4445744"/>
            <a:chExt cx="1393082" cy="1718795"/>
          </a:xfrm>
        </p:grpSpPr>
        <p:pic>
          <p:nvPicPr>
            <p:cNvPr id="18"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75248" y="4445744"/>
              <a:ext cx="1173931" cy="1640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Oval 23"/>
            <p:cNvSpPr/>
            <p:nvPr/>
          </p:nvSpPr>
          <p:spPr>
            <a:xfrm>
              <a:off x="5056097" y="5649063"/>
              <a:ext cx="583730" cy="515476"/>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sz="1600" b="1" dirty="0" smtClean="0">
                  <a:solidFill>
                    <a:prstClr val="black"/>
                  </a:solidFill>
                </a:rPr>
                <a:t>10</a:t>
              </a:r>
              <a:endParaRPr lang="cs-CZ" sz="2000" b="1" dirty="0">
                <a:solidFill>
                  <a:prstClr val="black"/>
                </a:solidFill>
              </a:endParaRPr>
            </a:p>
          </p:txBody>
        </p:sp>
      </p:grpSp>
      <p:sp>
        <p:nvSpPr>
          <p:cNvPr id="25" name="Rectangle 24"/>
          <p:cNvSpPr/>
          <p:nvPr/>
        </p:nvSpPr>
        <p:spPr>
          <a:xfrm>
            <a:off x="660096" y="67921"/>
            <a:ext cx="7858853" cy="584775"/>
          </a:xfrm>
          <a:prstGeom prst="rect">
            <a:avLst/>
          </a:prstGeom>
        </p:spPr>
        <p:txBody>
          <a:bodyPr wrap="square">
            <a:spAutoFit/>
          </a:bodyPr>
          <a:lstStyle/>
          <a:p>
            <a:pPr marL="400050" lvl="1" algn="ctr"/>
            <a:r>
              <a:rPr lang="cs-CZ" sz="1600" b="1" dirty="0" smtClean="0">
                <a:solidFill>
                  <a:prstClr val="black"/>
                </a:solidFill>
              </a:rPr>
              <a:t>Pracovní list I </a:t>
            </a:r>
          </a:p>
          <a:p>
            <a:pPr marL="400050" lvl="1" algn="ctr"/>
            <a:r>
              <a:rPr lang="cs-CZ" sz="1600" b="1" dirty="0" smtClean="0">
                <a:solidFill>
                  <a:prstClr val="black"/>
                </a:solidFill>
              </a:rPr>
              <a:t>Určete, co na obrázcích označuje číslo v kroužku</a:t>
            </a:r>
          </a:p>
        </p:txBody>
      </p:sp>
      <p:grpSp>
        <p:nvGrpSpPr>
          <p:cNvPr id="31" name="Group 30"/>
          <p:cNvGrpSpPr/>
          <p:nvPr/>
        </p:nvGrpSpPr>
        <p:grpSpPr>
          <a:xfrm>
            <a:off x="345605" y="3559157"/>
            <a:ext cx="4467897" cy="3060718"/>
            <a:chOff x="322018" y="3340082"/>
            <a:chExt cx="4467897" cy="3060718"/>
          </a:xfrm>
        </p:grpSpPr>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22018" y="3340082"/>
              <a:ext cx="4467897" cy="3060718"/>
            </a:xfrm>
            <a:prstGeom prst="rect">
              <a:avLst/>
            </a:prstGeom>
          </p:spPr>
        </p:pic>
        <p:sp>
          <p:nvSpPr>
            <p:cNvPr id="10" name="Oval 9"/>
            <p:cNvSpPr/>
            <p:nvPr/>
          </p:nvSpPr>
          <p:spPr>
            <a:xfrm>
              <a:off x="1269867" y="5906801"/>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3</a:t>
              </a:r>
            </a:p>
          </p:txBody>
        </p:sp>
      </p:grpSp>
      <p:grpSp>
        <p:nvGrpSpPr>
          <p:cNvPr id="6" name="Group 5"/>
          <p:cNvGrpSpPr/>
          <p:nvPr/>
        </p:nvGrpSpPr>
        <p:grpSpPr>
          <a:xfrm>
            <a:off x="3627682" y="2845085"/>
            <a:ext cx="1549940" cy="1660890"/>
            <a:chOff x="3690960" y="2589365"/>
            <a:chExt cx="1549940" cy="1660890"/>
          </a:xfrm>
        </p:grpSpPr>
        <p:pic>
          <p:nvPicPr>
            <p:cNvPr id="7" name="Picture 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690960" y="2589365"/>
              <a:ext cx="1549940" cy="1660890"/>
            </a:xfrm>
            <a:prstGeom prst="rect">
              <a:avLst/>
            </a:prstGeom>
          </p:spPr>
        </p:pic>
        <p:sp>
          <p:nvSpPr>
            <p:cNvPr id="9" name="Oval 8"/>
            <p:cNvSpPr/>
            <p:nvPr/>
          </p:nvSpPr>
          <p:spPr>
            <a:xfrm>
              <a:off x="4296596" y="3176393"/>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2</a:t>
              </a:r>
            </a:p>
          </p:txBody>
        </p:sp>
      </p:grpSp>
    </p:spTree>
    <p:extLst>
      <p:ext uri="{BB962C8B-B14F-4D97-AF65-F5344CB8AC3E}">
        <p14:creationId xmlns:p14="http://schemas.microsoft.com/office/powerpoint/2010/main" val="6294972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8"/>
          <p:cNvGrpSpPr/>
          <p:nvPr/>
        </p:nvGrpSpPr>
        <p:grpSpPr>
          <a:xfrm>
            <a:off x="3405050" y="894930"/>
            <a:ext cx="5738950" cy="4256891"/>
            <a:chOff x="3303042" y="677332"/>
            <a:chExt cx="5738950" cy="4256891"/>
          </a:xfrm>
        </p:grpSpPr>
        <p:grpSp>
          <p:nvGrpSpPr>
            <p:cNvPr id="27" name="Group 26"/>
            <p:cNvGrpSpPr/>
            <p:nvPr/>
          </p:nvGrpSpPr>
          <p:grpSpPr>
            <a:xfrm>
              <a:off x="3303042" y="677332"/>
              <a:ext cx="5738950" cy="4256891"/>
              <a:chOff x="3303042" y="677332"/>
              <a:chExt cx="5738950" cy="4256891"/>
            </a:xfrm>
          </p:grpSpPr>
          <p:grpSp>
            <p:nvGrpSpPr>
              <p:cNvPr id="26" name="Group 25"/>
              <p:cNvGrpSpPr/>
              <p:nvPr/>
            </p:nvGrpSpPr>
            <p:grpSpPr>
              <a:xfrm>
                <a:off x="3303042" y="677332"/>
                <a:ext cx="5738950" cy="4256891"/>
                <a:chOff x="3303042" y="677332"/>
                <a:chExt cx="5738950" cy="4256891"/>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03042" y="677332"/>
                  <a:ext cx="5738950" cy="4256891"/>
                </a:xfrm>
                <a:prstGeom prst="rect">
                  <a:avLst/>
                </a:prstGeom>
              </p:spPr>
            </p:pic>
            <p:sp>
              <p:nvSpPr>
                <p:cNvPr id="12" name="Oval 11"/>
                <p:cNvSpPr/>
                <p:nvPr/>
              </p:nvSpPr>
              <p:spPr>
                <a:xfrm>
                  <a:off x="6147632" y="1561331"/>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7</a:t>
                  </a:r>
                  <a:endParaRPr lang="cs-CZ" dirty="0">
                    <a:solidFill>
                      <a:prstClr val="black"/>
                    </a:solidFill>
                  </a:endParaRPr>
                </a:p>
              </p:txBody>
            </p:sp>
          </p:grpSp>
          <p:sp>
            <p:nvSpPr>
              <p:cNvPr id="13" name="Oval 12"/>
              <p:cNvSpPr/>
              <p:nvPr/>
            </p:nvSpPr>
            <p:spPr>
              <a:xfrm>
                <a:off x="6993370" y="2706029"/>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5</a:t>
                </a:r>
              </a:p>
            </p:txBody>
          </p:sp>
        </p:grpSp>
        <p:sp>
          <p:nvSpPr>
            <p:cNvPr id="14" name="Oval 13"/>
            <p:cNvSpPr/>
            <p:nvPr/>
          </p:nvSpPr>
          <p:spPr>
            <a:xfrm>
              <a:off x="3858429" y="2166079"/>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4</a:t>
              </a:r>
            </a:p>
          </p:txBody>
        </p:sp>
      </p:grpSp>
      <p:grpSp>
        <p:nvGrpSpPr>
          <p:cNvPr id="30" name="Group 29"/>
          <p:cNvGrpSpPr/>
          <p:nvPr/>
        </p:nvGrpSpPr>
        <p:grpSpPr>
          <a:xfrm>
            <a:off x="245572" y="476672"/>
            <a:ext cx="2873621" cy="3600400"/>
            <a:chOff x="322019" y="341459"/>
            <a:chExt cx="2892011" cy="3666095"/>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2019" y="341459"/>
              <a:ext cx="2892011" cy="3666095"/>
            </a:xfrm>
            <a:prstGeom prst="rect">
              <a:avLst/>
            </a:prstGeom>
          </p:spPr>
        </p:pic>
        <p:sp>
          <p:nvSpPr>
            <p:cNvPr id="8" name="Oval 7"/>
            <p:cNvSpPr/>
            <p:nvPr/>
          </p:nvSpPr>
          <p:spPr>
            <a:xfrm>
              <a:off x="1704621" y="677332"/>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1</a:t>
              </a:r>
              <a:endParaRPr lang="cs-CZ" dirty="0">
                <a:solidFill>
                  <a:prstClr val="black"/>
                </a:solidFill>
              </a:endParaRPr>
            </a:p>
          </p:txBody>
        </p:sp>
        <p:sp>
          <p:nvSpPr>
            <p:cNvPr id="16" name="Oval 15"/>
            <p:cNvSpPr/>
            <p:nvPr/>
          </p:nvSpPr>
          <p:spPr>
            <a:xfrm>
              <a:off x="850943" y="883417"/>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8</a:t>
              </a:r>
            </a:p>
          </p:txBody>
        </p:sp>
      </p:grpSp>
      <p:grpSp>
        <p:nvGrpSpPr>
          <p:cNvPr id="33" name="Group 32"/>
          <p:cNvGrpSpPr/>
          <p:nvPr/>
        </p:nvGrpSpPr>
        <p:grpSpPr>
          <a:xfrm>
            <a:off x="6538701" y="4847764"/>
            <a:ext cx="1774727" cy="2010236"/>
            <a:chOff x="6888174" y="4609639"/>
            <a:chExt cx="1774727" cy="2010236"/>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8174" y="4609639"/>
              <a:ext cx="1774727" cy="2010236"/>
            </a:xfrm>
            <a:prstGeom prst="rect">
              <a:avLst/>
            </a:prstGeom>
          </p:spPr>
        </p:pic>
        <p:sp>
          <p:nvSpPr>
            <p:cNvPr id="11" name="Oval 10"/>
            <p:cNvSpPr/>
            <p:nvPr/>
          </p:nvSpPr>
          <p:spPr>
            <a:xfrm>
              <a:off x="7697526" y="5769674"/>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9</a:t>
              </a:r>
              <a:endParaRPr lang="cs-CZ" dirty="0">
                <a:solidFill>
                  <a:prstClr val="black"/>
                </a:solidFill>
              </a:endParaRPr>
            </a:p>
          </p:txBody>
        </p:sp>
      </p:grpSp>
      <p:grpSp>
        <p:nvGrpSpPr>
          <p:cNvPr id="28" name="Group 27"/>
          <p:cNvGrpSpPr/>
          <p:nvPr/>
        </p:nvGrpSpPr>
        <p:grpSpPr>
          <a:xfrm>
            <a:off x="7380312" y="1046956"/>
            <a:ext cx="1281015" cy="1179275"/>
            <a:chOff x="7196183" y="436221"/>
            <a:chExt cx="1281015" cy="1179275"/>
          </a:xfrm>
        </p:grpSpPr>
        <p:sp>
          <p:nvSpPr>
            <p:cNvPr id="15" name="Oval 14"/>
            <p:cNvSpPr/>
            <p:nvPr/>
          </p:nvSpPr>
          <p:spPr>
            <a:xfrm>
              <a:off x="8138530" y="1236027"/>
              <a:ext cx="338668" cy="379469"/>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smtClean="0">
                  <a:solidFill>
                    <a:prstClr val="black"/>
                  </a:solidFill>
                </a:rPr>
                <a:t>6</a:t>
              </a:r>
              <a:endParaRPr lang="cs-CZ" dirty="0">
                <a:solidFill>
                  <a:prstClr val="black"/>
                </a:solidFill>
              </a:endParaRPr>
            </a:p>
          </p:txBody>
        </p:sp>
        <p:pic>
          <p:nvPicPr>
            <p:cNvPr id="21"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96183" y="436221"/>
              <a:ext cx="1005003" cy="1113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2" name="Group 31"/>
          <p:cNvGrpSpPr/>
          <p:nvPr/>
        </p:nvGrpSpPr>
        <p:grpSpPr>
          <a:xfrm>
            <a:off x="5004048" y="4417381"/>
            <a:ext cx="1393082" cy="1718795"/>
            <a:chOff x="5056097" y="4445744"/>
            <a:chExt cx="1393082" cy="1718795"/>
          </a:xfrm>
        </p:grpSpPr>
        <p:pic>
          <p:nvPicPr>
            <p:cNvPr id="18"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75248" y="4445744"/>
              <a:ext cx="1173931" cy="1640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4" name="Oval 23"/>
            <p:cNvSpPr/>
            <p:nvPr/>
          </p:nvSpPr>
          <p:spPr>
            <a:xfrm>
              <a:off x="5056097" y="5649063"/>
              <a:ext cx="583730" cy="515476"/>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sz="1600" b="1" dirty="0" smtClean="0">
                  <a:solidFill>
                    <a:prstClr val="black"/>
                  </a:solidFill>
                </a:rPr>
                <a:t>10</a:t>
              </a:r>
              <a:endParaRPr lang="cs-CZ" sz="2000" b="1" dirty="0">
                <a:solidFill>
                  <a:prstClr val="black"/>
                </a:solidFill>
              </a:endParaRPr>
            </a:p>
          </p:txBody>
        </p:sp>
      </p:grpSp>
      <p:sp>
        <p:nvSpPr>
          <p:cNvPr id="25" name="Rectangle 24"/>
          <p:cNvSpPr/>
          <p:nvPr/>
        </p:nvSpPr>
        <p:spPr>
          <a:xfrm>
            <a:off x="660096" y="67921"/>
            <a:ext cx="7858853" cy="584775"/>
          </a:xfrm>
          <a:prstGeom prst="rect">
            <a:avLst/>
          </a:prstGeom>
        </p:spPr>
        <p:txBody>
          <a:bodyPr wrap="square">
            <a:spAutoFit/>
          </a:bodyPr>
          <a:lstStyle/>
          <a:p>
            <a:pPr marL="400050" lvl="1" algn="ctr"/>
            <a:r>
              <a:rPr lang="cs-CZ" sz="1600" b="1" dirty="0" smtClean="0">
                <a:solidFill>
                  <a:prstClr val="black"/>
                </a:solidFill>
              </a:rPr>
              <a:t>Pracovní list I </a:t>
            </a:r>
          </a:p>
          <a:p>
            <a:pPr marL="400050" lvl="1" algn="ctr"/>
            <a:r>
              <a:rPr lang="cs-CZ" sz="1600" b="1" dirty="0" smtClean="0">
                <a:solidFill>
                  <a:prstClr val="black"/>
                </a:solidFill>
              </a:rPr>
              <a:t>Určete, co na obrázcích označuje číslo v kroužku</a:t>
            </a:r>
          </a:p>
        </p:txBody>
      </p:sp>
      <p:grpSp>
        <p:nvGrpSpPr>
          <p:cNvPr id="31" name="Group 30"/>
          <p:cNvGrpSpPr/>
          <p:nvPr/>
        </p:nvGrpSpPr>
        <p:grpSpPr>
          <a:xfrm>
            <a:off x="345605" y="3559157"/>
            <a:ext cx="4467897" cy="3060718"/>
            <a:chOff x="322018" y="3340082"/>
            <a:chExt cx="4467897" cy="3060718"/>
          </a:xfrm>
        </p:grpSpPr>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22018" y="3340082"/>
              <a:ext cx="4467897" cy="3060718"/>
            </a:xfrm>
            <a:prstGeom prst="rect">
              <a:avLst/>
            </a:prstGeom>
          </p:spPr>
        </p:pic>
        <p:sp>
          <p:nvSpPr>
            <p:cNvPr id="10" name="Oval 9"/>
            <p:cNvSpPr/>
            <p:nvPr/>
          </p:nvSpPr>
          <p:spPr>
            <a:xfrm>
              <a:off x="1269867" y="5906801"/>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3</a:t>
              </a:r>
            </a:p>
          </p:txBody>
        </p:sp>
      </p:grpSp>
      <p:grpSp>
        <p:nvGrpSpPr>
          <p:cNvPr id="6" name="Group 5"/>
          <p:cNvGrpSpPr/>
          <p:nvPr/>
        </p:nvGrpSpPr>
        <p:grpSpPr>
          <a:xfrm>
            <a:off x="3627682" y="2845085"/>
            <a:ext cx="1549940" cy="1660890"/>
            <a:chOff x="3690960" y="2589365"/>
            <a:chExt cx="1549940" cy="1660890"/>
          </a:xfrm>
        </p:grpSpPr>
        <p:pic>
          <p:nvPicPr>
            <p:cNvPr id="7" name="Picture 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690960" y="2589365"/>
              <a:ext cx="1549940" cy="1660890"/>
            </a:xfrm>
            <a:prstGeom prst="rect">
              <a:avLst/>
            </a:prstGeom>
          </p:spPr>
        </p:pic>
        <p:sp>
          <p:nvSpPr>
            <p:cNvPr id="9" name="Oval 8"/>
            <p:cNvSpPr/>
            <p:nvPr/>
          </p:nvSpPr>
          <p:spPr>
            <a:xfrm>
              <a:off x="4296596" y="3176393"/>
              <a:ext cx="338668" cy="32737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cs-CZ" dirty="0">
                  <a:solidFill>
                    <a:prstClr val="black"/>
                  </a:solidFill>
                </a:rPr>
                <a:t>2</a:t>
              </a:r>
            </a:p>
          </p:txBody>
        </p:sp>
      </p:grpSp>
      <p:sp>
        <p:nvSpPr>
          <p:cNvPr id="17" name="TextBox 16"/>
          <p:cNvSpPr txBox="1"/>
          <p:nvPr/>
        </p:nvSpPr>
        <p:spPr>
          <a:xfrm>
            <a:off x="1259289" y="360279"/>
            <a:ext cx="1056700"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APSIDA</a:t>
            </a:r>
            <a:endParaRPr lang="cs-CZ" b="1" dirty="0">
              <a:solidFill>
                <a:srgbClr val="C00000"/>
              </a:solidFill>
            </a:endParaRPr>
          </a:p>
        </p:txBody>
      </p:sp>
      <p:sp>
        <p:nvSpPr>
          <p:cNvPr id="34" name="TextBox 33"/>
          <p:cNvSpPr txBox="1"/>
          <p:nvPr/>
        </p:nvSpPr>
        <p:spPr>
          <a:xfrm>
            <a:off x="232357" y="1397728"/>
            <a:ext cx="1428596"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TRANSEPT</a:t>
            </a:r>
            <a:endParaRPr lang="cs-CZ" b="1" dirty="0">
              <a:solidFill>
                <a:srgbClr val="C00000"/>
              </a:solidFill>
            </a:endParaRPr>
          </a:p>
        </p:txBody>
      </p:sp>
      <p:sp>
        <p:nvSpPr>
          <p:cNvPr id="35" name="TextBox 34"/>
          <p:cNvSpPr txBox="1"/>
          <p:nvPr/>
        </p:nvSpPr>
        <p:spPr>
          <a:xfrm>
            <a:off x="5672839" y="2121318"/>
            <a:ext cx="1578189"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HLAVNÍ LOĎ</a:t>
            </a:r>
            <a:endParaRPr lang="cs-CZ" b="1" dirty="0">
              <a:solidFill>
                <a:srgbClr val="C00000"/>
              </a:solidFill>
            </a:endParaRPr>
          </a:p>
        </p:txBody>
      </p:sp>
      <p:sp>
        <p:nvSpPr>
          <p:cNvPr id="36" name="TextBox 35"/>
          <p:cNvSpPr txBox="1"/>
          <p:nvPr/>
        </p:nvSpPr>
        <p:spPr>
          <a:xfrm>
            <a:off x="3131840" y="1967959"/>
            <a:ext cx="1915909"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BAPTISTERIUM</a:t>
            </a:r>
            <a:endParaRPr lang="cs-CZ" b="1" dirty="0">
              <a:solidFill>
                <a:srgbClr val="C00000"/>
              </a:solidFill>
            </a:endParaRPr>
          </a:p>
        </p:txBody>
      </p:sp>
      <p:sp>
        <p:nvSpPr>
          <p:cNvPr id="37" name="TextBox 36"/>
          <p:cNvSpPr txBox="1"/>
          <p:nvPr/>
        </p:nvSpPr>
        <p:spPr>
          <a:xfrm>
            <a:off x="6747132" y="3333402"/>
            <a:ext cx="1065228"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ATRIUM</a:t>
            </a:r>
            <a:endParaRPr lang="cs-CZ" b="1" dirty="0">
              <a:solidFill>
                <a:srgbClr val="C00000"/>
              </a:solidFill>
            </a:endParaRPr>
          </a:p>
        </p:txBody>
      </p:sp>
      <p:sp>
        <p:nvSpPr>
          <p:cNvPr id="38" name="TextBox 37"/>
          <p:cNvSpPr txBox="1"/>
          <p:nvPr/>
        </p:nvSpPr>
        <p:spPr>
          <a:xfrm>
            <a:off x="3676003" y="3055307"/>
            <a:ext cx="1454244"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CENTRÁLA</a:t>
            </a:r>
            <a:endParaRPr lang="cs-CZ" b="1" dirty="0">
              <a:solidFill>
                <a:srgbClr val="C00000"/>
              </a:solidFill>
            </a:endParaRPr>
          </a:p>
        </p:txBody>
      </p:sp>
      <p:sp>
        <p:nvSpPr>
          <p:cNvPr id="39" name="TextBox 38"/>
          <p:cNvSpPr txBox="1"/>
          <p:nvPr/>
        </p:nvSpPr>
        <p:spPr>
          <a:xfrm>
            <a:off x="4424020" y="6136176"/>
            <a:ext cx="1924438"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LATINSKÝ KŘÍŽ</a:t>
            </a:r>
            <a:endParaRPr lang="cs-CZ" b="1" dirty="0">
              <a:solidFill>
                <a:srgbClr val="C00000"/>
              </a:solidFill>
            </a:endParaRPr>
          </a:p>
        </p:txBody>
      </p:sp>
      <p:sp>
        <p:nvSpPr>
          <p:cNvPr id="40" name="TextBox 39"/>
          <p:cNvSpPr txBox="1"/>
          <p:nvPr/>
        </p:nvSpPr>
        <p:spPr>
          <a:xfrm>
            <a:off x="638194" y="5634253"/>
            <a:ext cx="1851789"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VEDLEJŠÍ LOĎ</a:t>
            </a:r>
            <a:endParaRPr lang="cs-CZ" b="1" dirty="0">
              <a:solidFill>
                <a:srgbClr val="C00000"/>
              </a:solidFill>
            </a:endParaRPr>
          </a:p>
        </p:txBody>
      </p:sp>
      <p:sp>
        <p:nvSpPr>
          <p:cNvPr id="41" name="TextBox 40"/>
          <p:cNvSpPr txBox="1"/>
          <p:nvPr/>
        </p:nvSpPr>
        <p:spPr>
          <a:xfrm>
            <a:off x="7536885" y="2276004"/>
            <a:ext cx="1595309"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ŘECKÝ KŘÍŽ</a:t>
            </a:r>
            <a:endParaRPr lang="cs-CZ" b="1" dirty="0">
              <a:solidFill>
                <a:srgbClr val="C00000"/>
              </a:solidFill>
            </a:endParaRPr>
          </a:p>
        </p:txBody>
      </p:sp>
      <p:sp>
        <p:nvSpPr>
          <p:cNvPr id="42" name="TextBox 41"/>
          <p:cNvSpPr txBox="1"/>
          <p:nvPr/>
        </p:nvSpPr>
        <p:spPr>
          <a:xfrm>
            <a:off x="6869357" y="6391900"/>
            <a:ext cx="1296060" cy="369332"/>
          </a:xfrm>
          <a:prstGeom prst="rect">
            <a:avLst/>
          </a:prstGeom>
          <a:solidFill>
            <a:schemeClr val="accent1">
              <a:lumMod val="60000"/>
              <a:lumOff val="40000"/>
            </a:schemeClr>
          </a:solidFill>
        </p:spPr>
        <p:txBody>
          <a:bodyPr wrap="none" rtlCol="0">
            <a:spAutoFit/>
          </a:bodyPr>
          <a:lstStyle/>
          <a:p>
            <a:r>
              <a:rPr lang="cs-CZ" b="1" dirty="0" smtClean="0">
                <a:solidFill>
                  <a:srgbClr val="C00000"/>
                </a:solidFill>
              </a:rPr>
              <a:t>KATEDRA</a:t>
            </a:r>
            <a:endParaRPr lang="cs-CZ" b="1" dirty="0">
              <a:solidFill>
                <a:srgbClr val="C00000"/>
              </a:solidFill>
            </a:endParaRPr>
          </a:p>
        </p:txBody>
      </p:sp>
    </p:spTree>
    <p:extLst>
      <p:ext uri="{BB962C8B-B14F-4D97-AF65-F5344CB8AC3E}">
        <p14:creationId xmlns:p14="http://schemas.microsoft.com/office/powerpoint/2010/main" val="207466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500"/>
                                        <p:tgtEl>
                                          <p:spTgt spid="3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fade">
                                      <p:cBhvr>
                                        <p:cTn id="17" dur="500"/>
                                        <p:tgtEl>
                                          <p:spTgt spid="4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500"/>
                                        <p:tgtEl>
                                          <p:spTgt spid="3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7"/>
                                        </p:tgtEl>
                                        <p:attrNameLst>
                                          <p:attrName>style.visibility</p:attrName>
                                        </p:attrNameLst>
                                      </p:cBhvr>
                                      <p:to>
                                        <p:strVal val="visible"/>
                                      </p:to>
                                    </p:set>
                                    <p:animEffect transition="in" filter="fade">
                                      <p:cBhvr>
                                        <p:cTn id="27" dur="500"/>
                                        <p:tgtEl>
                                          <p:spTgt spid="3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fade">
                                      <p:cBhvr>
                                        <p:cTn id="37" dur="500"/>
                                        <p:tgtEl>
                                          <p:spTgt spid="3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fade">
                                      <p:cBhvr>
                                        <p:cTn id="42" dur="500"/>
                                        <p:tgtEl>
                                          <p:spTgt spid="3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2"/>
                                        </p:tgtEl>
                                        <p:attrNameLst>
                                          <p:attrName>style.visibility</p:attrName>
                                        </p:attrNameLst>
                                      </p:cBhvr>
                                      <p:to>
                                        <p:strVal val="visible"/>
                                      </p:to>
                                    </p:set>
                                    <p:animEffect transition="in" filter="fade">
                                      <p:cBhvr>
                                        <p:cTn id="47" dur="500"/>
                                        <p:tgtEl>
                                          <p:spTgt spid="4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34" grpId="0" animBg="1"/>
      <p:bldP spid="35" grpId="0" animBg="1"/>
      <p:bldP spid="36" grpId="0" animBg="1"/>
      <p:bldP spid="37" grpId="0" animBg="1"/>
      <p:bldP spid="38" grpId="0" animBg="1"/>
      <p:bldP spid="39" grpId="0" animBg="1"/>
      <p:bldP spid="40" grpId="0" animBg="1"/>
      <p:bldP spid="41" grpId="0" animBg="1"/>
      <p:bldP spid="4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45516" y="3306889"/>
            <a:ext cx="2773994" cy="3516489"/>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32688" y="618484"/>
            <a:ext cx="4697620" cy="3484480"/>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3916" y="3821857"/>
            <a:ext cx="1774727" cy="2010236"/>
          </a:xfrm>
          <a:prstGeom prst="rect">
            <a:avLst/>
          </a:prstGeom>
        </p:spPr>
      </p:pic>
      <p:sp>
        <p:nvSpPr>
          <p:cNvPr id="8" name="Content Placeholder 5"/>
          <p:cNvSpPr txBox="1">
            <a:spLocks/>
          </p:cNvSpPr>
          <p:nvPr/>
        </p:nvSpPr>
        <p:spPr>
          <a:xfrm>
            <a:off x="6673693" y="745947"/>
            <a:ext cx="2236846" cy="2560941"/>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r>
              <a:rPr lang="cs-CZ" sz="1400" b="1" dirty="0" smtClean="0">
                <a:solidFill>
                  <a:prstClr val="black"/>
                </a:solidFill>
              </a:rPr>
              <a:t>APSIDA</a:t>
            </a:r>
          </a:p>
          <a:p>
            <a:pPr marL="0" indent="0">
              <a:buFont typeface="Arial" charset="0"/>
              <a:buNone/>
            </a:pPr>
            <a:r>
              <a:rPr lang="cs-CZ" sz="1400" b="1" dirty="0" smtClean="0">
                <a:solidFill>
                  <a:prstClr val="black"/>
                </a:solidFill>
              </a:rPr>
              <a:t>HLAVNÍ LOĎ</a:t>
            </a:r>
          </a:p>
          <a:p>
            <a:pPr marL="0" indent="0">
              <a:buFont typeface="Arial" charset="0"/>
              <a:buNone/>
            </a:pPr>
            <a:r>
              <a:rPr lang="cs-CZ" sz="1400" b="1" dirty="0" smtClean="0">
                <a:solidFill>
                  <a:prstClr val="black"/>
                </a:solidFill>
              </a:rPr>
              <a:t>BAPTISTERIUM</a:t>
            </a:r>
          </a:p>
          <a:p>
            <a:pPr marL="0" indent="0">
              <a:buFont typeface="Arial" charset="0"/>
              <a:buNone/>
            </a:pPr>
            <a:r>
              <a:rPr lang="cs-CZ" sz="1400" b="1" dirty="0" smtClean="0">
                <a:solidFill>
                  <a:prstClr val="black"/>
                </a:solidFill>
              </a:rPr>
              <a:t>ATRIUM</a:t>
            </a:r>
          </a:p>
          <a:p>
            <a:pPr marL="0" indent="0">
              <a:buFont typeface="Arial" charset="0"/>
              <a:buNone/>
            </a:pPr>
            <a:r>
              <a:rPr lang="cs-CZ" sz="1400" b="1" dirty="0" smtClean="0">
                <a:solidFill>
                  <a:prstClr val="black"/>
                </a:solidFill>
              </a:rPr>
              <a:t>NARTEX</a:t>
            </a:r>
          </a:p>
          <a:p>
            <a:pPr marL="0" indent="0">
              <a:buFont typeface="Arial" charset="0"/>
              <a:buNone/>
            </a:pPr>
            <a:r>
              <a:rPr lang="cs-CZ" sz="1400" b="1" dirty="0" smtClean="0">
                <a:solidFill>
                  <a:prstClr val="black"/>
                </a:solidFill>
              </a:rPr>
              <a:t>TRANSEPT</a:t>
            </a:r>
          </a:p>
          <a:p>
            <a:pPr marL="0" indent="0">
              <a:buFont typeface="Arial" charset="0"/>
              <a:buNone/>
            </a:pPr>
            <a:r>
              <a:rPr lang="cs-CZ" sz="1400" b="1" dirty="0" smtClean="0">
                <a:solidFill>
                  <a:prstClr val="black"/>
                </a:solidFill>
              </a:rPr>
              <a:t>KATEDRA</a:t>
            </a:r>
          </a:p>
          <a:p>
            <a:pPr marL="0" indent="0">
              <a:buFont typeface="Arial" charset="0"/>
              <a:buNone/>
            </a:pPr>
            <a:r>
              <a:rPr lang="cs-CZ" sz="1400" b="1" dirty="0" smtClean="0">
                <a:solidFill>
                  <a:prstClr val="black"/>
                </a:solidFill>
              </a:rPr>
              <a:t>VEDLEJŠÍ LOĎ</a:t>
            </a:r>
          </a:p>
          <a:p>
            <a:pPr marL="0" indent="0">
              <a:buFont typeface="Arial" charset="0"/>
              <a:buNone/>
            </a:pPr>
            <a:r>
              <a:rPr lang="cs-CZ" sz="1400" b="1" dirty="0" smtClean="0">
                <a:solidFill>
                  <a:prstClr val="black"/>
                </a:solidFill>
              </a:rPr>
              <a:t>CENTRÁLA</a:t>
            </a:r>
          </a:p>
          <a:p>
            <a:pPr marL="0" indent="0">
              <a:buFont typeface="Arial" charset="0"/>
              <a:buNone/>
            </a:pPr>
            <a:r>
              <a:rPr lang="cs-CZ" sz="1400" b="1" dirty="0" smtClean="0">
                <a:solidFill>
                  <a:prstClr val="black"/>
                </a:solidFill>
              </a:rPr>
              <a:t>BAZILIKA</a:t>
            </a:r>
          </a:p>
        </p:txBody>
      </p:sp>
      <p:sp>
        <p:nvSpPr>
          <p:cNvPr id="9" name="Nadpis 1"/>
          <p:cNvSpPr txBox="1">
            <a:spLocks/>
          </p:cNvSpPr>
          <p:nvPr/>
        </p:nvSpPr>
        <p:spPr>
          <a:xfrm>
            <a:off x="628127" y="116632"/>
            <a:ext cx="7872405" cy="565324"/>
          </a:xfrm>
          <a:prstGeom prst="rect">
            <a:avLst/>
          </a:prstGeom>
        </p:spPr>
        <p:txBody>
          <a:bodyPr>
            <a:normAutofit fontScale="92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Arial" charset="0"/>
              </a:defRPr>
            </a:lvl6pPr>
            <a:lvl7pPr marL="914400" algn="ctr" rtl="0" fontAlgn="base">
              <a:spcBef>
                <a:spcPct val="0"/>
              </a:spcBef>
              <a:spcAft>
                <a:spcPct val="0"/>
              </a:spcAft>
              <a:defRPr sz="4400">
                <a:solidFill>
                  <a:schemeClr val="tx1"/>
                </a:solidFill>
                <a:latin typeface="Arial" charset="0"/>
              </a:defRPr>
            </a:lvl7pPr>
            <a:lvl8pPr marL="1371600" algn="ctr" rtl="0" fontAlgn="base">
              <a:spcBef>
                <a:spcPct val="0"/>
              </a:spcBef>
              <a:spcAft>
                <a:spcPct val="0"/>
              </a:spcAft>
              <a:defRPr sz="4400">
                <a:solidFill>
                  <a:schemeClr val="tx1"/>
                </a:solidFill>
                <a:latin typeface="Arial" charset="0"/>
              </a:defRPr>
            </a:lvl8pPr>
            <a:lvl9pPr marL="1828800" algn="ctr" rtl="0" fontAlgn="base">
              <a:spcBef>
                <a:spcPct val="0"/>
              </a:spcBef>
              <a:spcAft>
                <a:spcPct val="0"/>
              </a:spcAft>
              <a:defRPr sz="4400">
                <a:solidFill>
                  <a:schemeClr val="tx1"/>
                </a:solidFill>
                <a:latin typeface="Arial" charset="0"/>
              </a:defRPr>
            </a:lvl9pPr>
          </a:lstStyle>
          <a:p>
            <a:r>
              <a:rPr lang="cs-CZ" sz="1600" b="1" dirty="0" smtClean="0">
                <a:solidFill>
                  <a:prstClr val="black"/>
                </a:solidFill>
              </a:rPr>
              <a:t>Pracovní list II</a:t>
            </a:r>
          </a:p>
          <a:p>
            <a:r>
              <a:rPr lang="cs-CZ" sz="1600" b="1" dirty="0" smtClean="0">
                <a:solidFill>
                  <a:prstClr val="black"/>
                </a:solidFill>
              </a:rPr>
              <a:t>Určete na obrázcích jednotlivé architektonické prvky ze seznamu a spojte je čarami.</a:t>
            </a:r>
            <a:endParaRPr lang="cs-CZ" sz="1600" b="1" dirty="0">
              <a:solidFill>
                <a:prstClr val="black"/>
              </a:solidFill>
            </a:endParaRPr>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127" y="3539635"/>
            <a:ext cx="4288915" cy="2938108"/>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6662" y="2360724"/>
            <a:ext cx="1510932" cy="1619090"/>
          </a:xfrm>
          <a:prstGeom prst="rect">
            <a:avLst/>
          </a:prstGeom>
        </p:spPr>
      </p:pic>
    </p:spTree>
    <p:extLst>
      <p:ext uri="{BB962C8B-B14F-4D97-AF65-F5344CB8AC3E}">
        <p14:creationId xmlns:p14="http://schemas.microsoft.com/office/powerpoint/2010/main" val="420357777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45516" y="3306889"/>
            <a:ext cx="2773994" cy="3516489"/>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32688" y="618484"/>
            <a:ext cx="4697620" cy="3484480"/>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3916" y="3821857"/>
            <a:ext cx="1774727" cy="2010236"/>
          </a:xfrm>
          <a:prstGeom prst="rect">
            <a:avLst/>
          </a:prstGeom>
        </p:spPr>
      </p:pic>
      <p:sp>
        <p:nvSpPr>
          <p:cNvPr id="9" name="Nadpis 1"/>
          <p:cNvSpPr txBox="1">
            <a:spLocks/>
          </p:cNvSpPr>
          <p:nvPr/>
        </p:nvSpPr>
        <p:spPr>
          <a:xfrm>
            <a:off x="628127" y="180622"/>
            <a:ext cx="7872405" cy="437862"/>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Arial" charset="0"/>
              </a:defRPr>
            </a:lvl2pPr>
            <a:lvl3pPr algn="ctr" rtl="0" eaLnBrk="0" fontAlgn="base" hangingPunct="0">
              <a:spcBef>
                <a:spcPct val="0"/>
              </a:spcBef>
              <a:spcAft>
                <a:spcPct val="0"/>
              </a:spcAft>
              <a:defRPr sz="4400">
                <a:solidFill>
                  <a:schemeClr val="tx1"/>
                </a:solidFill>
                <a:latin typeface="Arial" charset="0"/>
              </a:defRPr>
            </a:lvl3pPr>
            <a:lvl4pPr algn="ctr" rtl="0" eaLnBrk="0" fontAlgn="base" hangingPunct="0">
              <a:spcBef>
                <a:spcPct val="0"/>
              </a:spcBef>
              <a:spcAft>
                <a:spcPct val="0"/>
              </a:spcAft>
              <a:defRPr sz="4400">
                <a:solidFill>
                  <a:schemeClr val="tx1"/>
                </a:solidFill>
                <a:latin typeface="Arial" charset="0"/>
              </a:defRPr>
            </a:lvl4pPr>
            <a:lvl5pPr algn="ctr" rtl="0" eaLnBrk="0" fontAlgn="base" hangingPunct="0">
              <a:spcBef>
                <a:spcPct val="0"/>
              </a:spcBef>
              <a:spcAft>
                <a:spcPct val="0"/>
              </a:spcAft>
              <a:defRPr sz="4400">
                <a:solidFill>
                  <a:schemeClr val="tx1"/>
                </a:solidFill>
                <a:latin typeface="Arial" charset="0"/>
              </a:defRPr>
            </a:lvl5pPr>
            <a:lvl6pPr marL="457200" algn="ctr" rtl="0" fontAlgn="base">
              <a:spcBef>
                <a:spcPct val="0"/>
              </a:spcBef>
              <a:spcAft>
                <a:spcPct val="0"/>
              </a:spcAft>
              <a:defRPr sz="4400">
                <a:solidFill>
                  <a:schemeClr val="tx1"/>
                </a:solidFill>
                <a:latin typeface="Arial" charset="0"/>
              </a:defRPr>
            </a:lvl6pPr>
            <a:lvl7pPr marL="914400" algn="ctr" rtl="0" fontAlgn="base">
              <a:spcBef>
                <a:spcPct val="0"/>
              </a:spcBef>
              <a:spcAft>
                <a:spcPct val="0"/>
              </a:spcAft>
              <a:defRPr sz="4400">
                <a:solidFill>
                  <a:schemeClr val="tx1"/>
                </a:solidFill>
                <a:latin typeface="Arial" charset="0"/>
              </a:defRPr>
            </a:lvl7pPr>
            <a:lvl8pPr marL="1371600" algn="ctr" rtl="0" fontAlgn="base">
              <a:spcBef>
                <a:spcPct val="0"/>
              </a:spcBef>
              <a:spcAft>
                <a:spcPct val="0"/>
              </a:spcAft>
              <a:defRPr sz="4400">
                <a:solidFill>
                  <a:schemeClr val="tx1"/>
                </a:solidFill>
                <a:latin typeface="Arial" charset="0"/>
              </a:defRPr>
            </a:lvl8pPr>
            <a:lvl9pPr marL="1828800" algn="ctr" rtl="0" fontAlgn="base">
              <a:spcBef>
                <a:spcPct val="0"/>
              </a:spcBef>
              <a:spcAft>
                <a:spcPct val="0"/>
              </a:spcAft>
              <a:defRPr sz="4400">
                <a:solidFill>
                  <a:schemeClr val="tx1"/>
                </a:solidFill>
                <a:latin typeface="Arial" charset="0"/>
              </a:defRPr>
            </a:lvl9pPr>
          </a:lstStyle>
          <a:p>
            <a:r>
              <a:rPr lang="cs-CZ" sz="1600" b="1" dirty="0" smtClean="0">
                <a:solidFill>
                  <a:prstClr val="black"/>
                </a:solidFill>
              </a:rPr>
              <a:t>Řešení úkolu:</a:t>
            </a:r>
            <a:endParaRPr lang="cs-CZ" sz="1600" b="1" dirty="0">
              <a:solidFill>
                <a:prstClr val="black"/>
              </a:solidFill>
            </a:endParaRPr>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127" y="3539635"/>
            <a:ext cx="4288915" cy="2938108"/>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6662" y="2360724"/>
            <a:ext cx="1510932" cy="1619090"/>
          </a:xfrm>
          <a:prstGeom prst="rect">
            <a:avLst/>
          </a:prstGeom>
        </p:spPr>
      </p:pic>
      <p:cxnSp>
        <p:nvCxnSpPr>
          <p:cNvPr id="10" name="Straight Arrow Connector 9"/>
          <p:cNvCxnSpPr/>
          <p:nvPr/>
        </p:nvCxnSpPr>
        <p:spPr>
          <a:xfrm flipH="1">
            <a:off x="5249963" y="1925578"/>
            <a:ext cx="1427294" cy="889085"/>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p:cNvCxnSpPr>
            <a:stCxn id="8" idx="1"/>
          </p:cNvCxnSpPr>
          <p:nvPr/>
        </p:nvCxnSpPr>
        <p:spPr>
          <a:xfrm>
            <a:off x="6673693" y="2142791"/>
            <a:ext cx="1323716" cy="1933109"/>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p:cNvCxnSpPr>
            <a:stCxn id="8" idx="1"/>
          </p:cNvCxnSpPr>
          <p:nvPr/>
        </p:nvCxnSpPr>
        <p:spPr>
          <a:xfrm flipH="1" flipV="1">
            <a:off x="3366315" y="755360"/>
            <a:ext cx="3307378" cy="1387431"/>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p:cNvCxnSpPr/>
          <p:nvPr/>
        </p:nvCxnSpPr>
        <p:spPr>
          <a:xfrm flipH="1">
            <a:off x="5563140" y="2441474"/>
            <a:ext cx="1073523" cy="2428276"/>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p:cNvCxnSpPr/>
          <p:nvPr/>
        </p:nvCxnSpPr>
        <p:spPr>
          <a:xfrm flipH="1">
            <a:off x="3912432" y="2662215"/>
            <a:ext cx="2754295" cy="2858588"/>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p:cNvCxnSpPr/>
          <p:nvPr/>
        </p:nvCxnSpPr>
        <p:spPr>
          <a:xfrm flipH="1">
            <a:off x="4266252" y="1684400"/>
            <a:ext cx="2360076" cy="861284"/>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p:cNvCxnSpPr/>
          <p:nvPr/>
        </p:nvCxnSpPr>
        <p:spPr>
          <a:xfrm>
            <a:off x="6612684" y="1160543"/>
            <a:ext cx="919829" cy="3847150"/>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p:cNvCxnSpPr/>
          <p:nvPr/>
        </p:nvCxnSpPr>
        <p:spPr>
          <a:xfrm flipH="1">
            <a:off x="2806785" y="1160543"/>
            <a:ext cx="3819495" cy="3510004"/>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p:cNvCxnSpPr/>
          <p:nvPr/>
        </p:nvCxnSpPr>
        <p:spPr>
          <a:xfrm flipH="1">
            <a:off x="3707428" y="1160543"/>
            <a:ext cx="2929235" cy="353583"/>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p:cNvCxnSpPr/>
          <p:nvPr/>
        </p:nvCxnSpPr>
        <p:spPr>
          <a:xfrm>
            <a:off x="6716766" y="883310"/>
            <a:ext cx="1010175" cy="2924370"/>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p:cNvCxnSpPr/>
          <p:nvPr/>
        </p:nvCxnSpPr>
        <p:spPr>
          <a:xfrm flipH="1">
            <a:off x="1313000" y="2960902"/>
            <a:ext cx="5336017" cy="168888"/>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p:cNvCxnSpPr/>
          <p:nvPr/>
        </p:nvCxnSpPr>
        <p:spPr>
          <a:xfrm flipH="1" flipV="1">
            <a:off x="2874534" y="1566589"/>
            <a:ext cx="3792193" cy="1105302"/>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p:cNvCxnSpPr/>
          <p:nvPr/>
        </p:nvCxnSpPr>
        <p:spPr>
          <a:xfrm>
            <a:off x="6669353" y="2662215"/>
            <a:ext cx="498444" cy="2432162"/>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p:cNvCxnSpPr/>
          <p:nvPr/>
        </p:nvCxnSpPr>
        <p:spPr>
          <a:xfrm flipH="1">
            <a:off x="3805210" y="3201587"/>
            <a:ext cx="2834276" cy="1510147"/>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sp>
        <p:nvSpPr>
          <p:cNvPr id="8" name="Content Placeholder 5"/>
          <p:cNvSpPr txBox="1">
            <a:spLocks/>
          </p:cNvSpPr>
          <p:nvPr/>
        </p:nvSpPr>
        <p:spPr>
          <a:xfrm>
            <a:off x="6673693" y="745947"/>
            <a:ext cx="2236846" cy="2793687"/>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r>
              <a:rPr lang="cs-CZ" sz="1400" b="1" dirty="0" smtClean="0">
                <a:solidFill>
                  <a:prstClr val="black"/>
                </a:solidFill>
              </a:rPr>
              <a:t>APSIDA</a:t>
            </a:r>
          </a:p>
          <a:p>
            <a:pPr marL="0" indent="0">
              <a:buFont typeface="Arial" charset="0"/>
              <a:buNone/>
            </a:pPr>
            <a:r>
              <a:rPr lang="cs-CZ" sz="1400" b="1" dirty="0" smtClean="0">
                <a:solidFill>
                  <a:prstClr val="black"/>
                </a:solidFill>
              </a:rPr>
              <a:t>HLAVNÍ LOĎ</a:t>
            </a:r>
          </a:p>
          <a:p>
            <a:pPr marL="0" indent="0">
              <a:buFont typeface="Arial" charset="0"/>
              <a:buNone/>
            </a:pPr>
            <a:r>
              <a:rPr lang="cs-CZ" sz="1400" b="1" dirty="0" smtClean="0">
                <a:solidFill>
                  <a:prstClr val="black"/>
                </a:solidFill>
              </a:rPr>
              <a:t>BAPTISTERIUM</a:t>
            </a:r>
          </a:p>
          <a:p>
            <a:pPr marL="0" indent="0">
              <a:buFont typeface="Arial" charset="0"/>
              <a:buNone/>
            </a:pPr>
            <a:r>
              <a:rPr lang="cs-CZ" sz="1400" b="1" dirty="0" smtClean="0">
                <a:solidFill>
                  <a:prstClr val="black"/>
                </a:solidFill>
              </a:rPr>
              <a:t>ATRIUM</a:t>
            </a:r>
          </a:p>
          <a:p>
            <a:pPr marL="0" indent="0">
              <a:buFont typeface="Arial" charset="0"/>
              <a:buNone/>
            </a:pPr>
            <a:r>
              <a:rPr lang="cs-CZ" sz="1400" b="1" dirty="0" smtClean="0">
                <a:solidFill>
                  <a:prstClr val="black"/>
                </a:solidFill>
              </a:rPr>
              <a:t>NARTEX</a:t>
            </a:r>
          </a:p>
          <a:p>
            <a:pPr marL="0" indent="0">
              <a:buFont typeface="Arial" charset="0"/>
              <a:buNone/>
            </a:pPr>
            <a:r>
              <a:rPr lang="cs-CZ" sz="1400" b="1" dirty="0" smtClean="0">
                <a:solidFill>
                  <a:prstClr val="black"/>
                </a:solidFill>
              </a:rPr>
              <a:t>TRANSEPT</a:t>
            </a:r>
          </a:p>
          <a:p>
            <a:pPr marL="0" indent="0">
              <a:buFont typeface="Arial" charset="0"/>
              <a:buNone/>
            </a:pPr>
            <a:r>
              <a:rPr lang="cs-CZ" sz="1400" b="1" dirty="0" smtClean="0">
                <a:solidFill>
                  <a:prstClr val="black"/>
                </a:solidFill>
              </a:rPr>
              <a:t>KATEDRA</a:t>
            </a:r>
          </a:p>
          <a:p>
            <a:pPr marL="0" indent="0">
              <a:buFont typeface="Arial" charset="0"/>
              <a:buNone/>
            </a:pPr>
            <a:r>
              <a:rPr lang="cs-CZ" sz="1400" b="1" dirty="0" smtClean="0">
                <a:solidFill>
                  <a:prstClr val="black"/>
                </a:solidFill>
              </a:rPr>
              <a:t>VEDLEJŠÍ LOĎ</a:t>
            </a:r>
          </a:p>
          <a:p>
            <a:pPr marL="0" indent="0">
              <a:buFont typeface="Arial" charset="0"/>
              <a:buNone/>
            </a:pPr>
            <a:r>
              <a:rPr lang="cs-CZ" sz="1400" b="1" dirty="0" smtClean="0">
                <a:solidFill>
                  <a:prstClr val="black"/>
                </a:solidFill>
              </a:rPr>
              <a:t>CENTRÁLA</a:t>
            </a:r>
          </a:p>
          <a:p>
            <a:pPr marL="0" indent="0">
              <a:buFont typeface="Arial" charset="0"/>
              <a:buNone/>
            </a:pPr>
            <a:r>
              <a:rPr lang="cs-CZ" sz="1400" b="1" dirty="0" smtClean="0">
                <a:solidFill>
                  <a:prstClr val="black"/>
                </a:solidFill>
              </a:rPr>
              <a:t>BAZILIKA</a:t>
            </a:r>
          </a:p>
        </p:txBody>
      </p:sp>
      <p:cxnSp>
        <p:nvCxnSpPr>
          <p:cNvPr id="55" name="Straight Arrow Connector 54"/>
          <p:cNvCxnSpPr/>
          <p:nvPr/>
        </p:nvCxnSpPr>
        <p:spPr>
          <a:xfrm flipH="1">
            <a:off x="1835696" y="1419197"/>
            <a:ext cx="4838135" cy="546389"/>
          </a:xfrm>
          <a:prstGeom prst="straightConnector1">
            <a:avLst/>
          </a:prstGeom>
          <a:ln w="19050">
            <a:solidFill>
              <a:srgbClr val="C00000"/>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7628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fade">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nodeType="clickEffect">
                                  <p:stCondLst>
                                    <p:cond delay="0"/>
                                  </p:stCondLst>
                                  <p:childTnLst>
                                    <p:set>
                                      <p:cBhvr>
                                        <p:cTn id="11" dur="1" fill="hold">
                                          <p:stCondLst>
                                            <p:cond delay="0"/>
                                          </p:stCondLst>
                                        </p:cTn>
                                        <p:tgtEl>
                                          <p:spTgt spid="30"/>
                                        </p:tgtEl>
                                        <p:attrNameLst>
                                          <p:attrName>style.visibility</p:attrName>
                                        </p:attrNameLst>
                                      </p:cBhvr>
                                      <p:to>
                                        <p:strVal val="hidden"/>
                                      </p:to>
                                    </p:set>
                                  </p:childTnLst>
                                </p:cTn>
                              </p:par>
                              <p:par>
                                <p:cTn id="12" presetID="10" presetClass="entr" presetSubtype="0" fill="hold" nodeType="withEffect">
                                  <p:stCondLst>
                                    <p:cond delay="0"/>
                                  </p:stCondLst>
                                  <p:childTnLst>
                                    <p:set>
                                      <p:cBhvr>
                                        <p:cTn id="13" dur="1" fill="hold">
                                          <p:stCondLst>
                                            <p:cond delay="0"/>
                                          </p:stCondLst>
                                        </p:cTn>
                                        <p:tgtEl>
                                          <p:spTgt spid="29"/>
                                        </p:tgtEl>
                                        <p:attrNameLst>
                                          <p:attrName>style.visibility</p:attrName>
                                        </p:attrNameLst>
                                      </p:cBhvr>
                                      <p:to>
                                        <p:strVal val="visible"/>
                                      </p:to>
                                    </p:set>
                                    <p:animEffect transition="in" filter="fade">
                                      <p:cBhvr>
                                        <p:cTn id="14" dur="500"/>
                                        <p:tgtEl>
                                          <p:spTgt spid="29"/>
                                        </p:tgtEl>
                                      </p:cBhvr>
                                    </p:animEffect>
                                  </p:childTnLst>
                                </p:cTn>
                              </p:par>
                              <p:par>
                                <p:cTn id="15" presetID="10" presetClass="entr" presetSubtype="0" fill="hold" nodeType="with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500"/>
                                        <p:tgtEl>
                                          <p:spTgt spid="28"/>
                                        </p:tgtEl>
                                      </p:cBhvr>
                                    </p:animEffect>
                                  </p:childTnLst>
                                </p:cTn>
                              </p:par>
                              <p:par>
                                <p:cTn id="18" presetID="10" presetClass="entr" presetSubtype="0" fill="hold" nodeType="with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fade">
                                      <p:cBhvr>
                                        <p:cTn id="20" dur="500"/>
                                        <p:tgtEl>
                                          <p:spTgt spid="27"/>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9"/>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8"/>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27"/>
                                        </p:tgtEl>
                                        <p:attrNameLst>
                                          <p:attrName>style.visibility</p:attrName>
                                        </p:attrNameLst>
                                      </p:cBhvr>
                                      <p:to>
                                        <p:strVal val="hidden"/>
                                      </p:to>
                                    </p:set>
                                  </p:childTnLst>
                                </p:cTn>
                              </p:par>
                            </p:childTnLst>
                          </p:cTn>
                        </p:par>
                        <p:par>
                          <p:cTn id="29" fill="hold">
                            <p:stCondLst>
                              <p:cond delay="0"/>
                            </p:stCondLst>
                            <p:childTnLst>
                              <p:par>
                                <p:cTn id="30" presetID="10" presetClass="entr" presetSubtype="0" fill="hold" nodeType="afterEffect">
                                  <p:stCondLst>
                                    <p:cond delay="0"/>
                                  </p:stCondLst>
                                  <p:childTnLst>
                                    <p:set>
                                      <p:cBhvr>
                                        <p:cTn id="31" dur="1" fill="hold">
                                          <p:stCondLst>
                                            <p:cond delay="0"/>
                                          </p:stCondLst>
                                        </p:cTn>
                                        <p:tgtEl>
                                          <p:spTgt spid="55"/>
                                        </p:tgtEl>
                                        <p:attrNameLst>
                                          <p:attrName>style.visibility</p:attrName>
                                        </p:attrNameLst>
                                      </p:cBhvr>
                                      <p:to>
                                        <p:strVal val="visible"/>
                                      </p:to>
                                    </p:set>
                                    <p:animEffect transition="in" filter="fade">
                                      <p:cBhvr>
                                        <p:cTn id="32" dur="500"/>
                                        <p:tgtEl>
                                          <p:spTgt spid="55"/>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55"/>
                                        </p:tgtEl>
                                        <p:attrNameLst>
                                          <p:attrName>style.visibility</p:attrName>
                                        </p:attrNameLst>
                                      </p:cBhvr>
                                      <p:to>
                                        <p:strVal val="hidden"/>
                                      </p:to>
                                    </p:set>
                                  </p:childTnLst>
                                </p:cTn>
                              </p:par>
                            </p:childTnLst>
                          </p:cTn>
                        </p:par>
                        <p:par>
                          <p:cTn id="37" fill="hold">
                            <p:stCondLst>
                              <p:cond delay="0"/>
                            </p:stCondLst>
                            <p:childTnLst>
                              <p:par>
                                <p:cTn id="38" presetID="10" presetClass="entr" presetSubtype="0" fill="hold" nodeType="after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fade">
                                      <p:cBhvr>
                                        <p:cTn id="40" dur="500"/>
                                        <p:tgtEl>
                                          <p:spTgt spid="26"/>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xit" presetSubtype="0" fill="hold" nodeType="clickEffect">
                                  <p:stCondLst>
                                    <p:cond delay="0"/>
                                  </p:stCondLst>
                                  <p:childTnLst>
                                    <p:set>
                                      <p:cBhvr>
                                        <p:cTn id="44" dur="1" fill="hold">
                                          <p:stCondLst>
                                            <p:cond delay="0"/>
                                          </p:stCondLst>
                                        </p:cTn>
                                        <p:tgtEl>
                                          <p:spTgt spid="26"/>
                                        </p:tgtEl>
                                        <p:attrNameLst>
                                          <p:attrName>style.visibility</p:attrName>
                                        </p:attrNameLst>
                                      </p:cBhvr>
                                      <p:to>
                                        <p:strVal val="hidden"/>
                                      </p:to>
                                    </p:set>
                                  </p:childTnLst>
                                </p:cTn>
                              </p:par>
                            </p:childTnLst>
                          </p:cTn>
                        </p:par>
                        <p:par>
                          <p:cTn id="45" fill="hold">
                            <p:stCondLst>
                              <p:cond delay="0"/>
                            </p:stCondLst>
                            <p:childTnLst>
                              <p:par>
                                <p:cTn id="46" presetID="10" presetClass="entr" presetSubtype="0" fill="hold" nodeType="after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500"/>
                                        <p:tgtEl>
                                          <p:spTgt spid="10"/>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xit" presetSubtype="0" fill="hold" nodeType="clickEffect">
                                  <p:stCondLst>
                                    <p:cond delay="0"/>
                                  </p:stCondLst>
                                  <p:childTnLst>
                                    <p:set>
                                      <p:cBhvr>
                                        <p:cTn id="52" dur="1" fill="hold">
                                          <p:stCondLst>
                                            <p:cond delay="0"/>
                                          </p:stCondLst>
                                        </p:cTn>
                                        <p:tgtEl>
                                          <p:spTgt spid="10"/>
                                        </p:tgtEl>
                                        <p:attrNameLst>
                                          <p:attrName>style.visibility</p:attrName>
                                        </p:attrNameLst>
                                      </p:cBhvr>
                                      <p:to>
                                        <p:strVal val="hidden"/>
                                      </p:to>
                                    </p:set>
                                  </p:childTnLst>
                                </p:cTn>
                              </p:par>
                            </p:childTnLst>
                          </p:cTn>
                        </p:par>
                        <p:par>
                          <p:cTn id="53" fill="hold">
                            <p:stCondLst>
                              <p:cond delay="0"/>
                            </p:stCondLst>
                            <p:childTnLst>
                              <p:par>
                                <p:cTn id="54" presetID="10" presetClass="entr" presetSubtype="0" fill="hold" nodeType="afterEffect">
                                  <p:stCondLst>
                                    <p:cond delay="0"/>
                                  </p:stCondLst>
                                  <p:childTnLst>
                                    <p:set>
                                      <p:cBhvr>
                                        <p:cTn id="55" dur="1" fill="hold">
                                          <p:stCondLst>
                                            <p:cond delay="0"/>
                                          </p:stCondLst>
                                        </p:cTn>
                                        <p:tgtEl>
                                          <p:spTgt spid="22"/>
                                        </p:tgtEl>
                                        <p:attrNameLst>
                                          <p:attrName>style.visibility</p:attrName>
                                        </p:attrNameLst>
                                      </p:cBhvr>
                                      <p:to>
                                        <p:strVal val="visible"/>
                                      </p:to>
                                    </p:set>
                                    <p:animEffect transition="in" filter="fade">
                                      <p:cBhvr>
                                        <p:cTn id="56" dur="500"/>
                                        <p:tgtEl>
                                          <p:spTgt spid="22"/>
                                        </p:tgtEl>
                                      </p:cBhvr>
                                    </p:animEffect>
                                  </p:childTnLst>
                                </p:cTn>
                              </p:par>
                              <p:par>
                                <p:cTn id="57" presetID="10" presetClass="entr" presetSubtype="0" fill="hold"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childTnLst>
                          </p:cTn>
                        </p:par>
                      </p:childTnLst>
                    </p:cTn>
                  </p:par>
                  <p:par>
                    <p:cTn id="60" fill="hold">
                      <p:stCondLst>
                        <p:cond delay="indefinite"/>
                      </p:stCondLst>
                      <p:childTnLst>
                        <p:par>
                          <p:cTn id="61" fill="hold">
                            <p:stCondLst>
                              <p:cond delay="0"/>
                            </p:stCondLst>
                            <p:childTnLst>
                              <p:par>
                                <p:cTn id="62" presetID="1" presetClass="exit" presetSubtype="0" fill="hold" nodeType="clickEffect">
                                  <p:stCondLst>
                                    <p:cond delay="0"/>
                                  </p:stCondLst>
                                  <p:childTnLst>
                                    <p:set>
                                      <p:cBhvr>
                                        <p:cTn id="63" dur="1" fill="hold">
                                          <p:stCondLst>
                                            <p:cond delay="0"/>
                                          </p:stCondLst>
                                        </p:cTn>
                                        <p:tgtEl>
                                          <p:spTgt spid="22"/>
                                        </p:tgtEl>
                                        <p:attrNameLst>
                                          <p:attrName>style.visibility</p:attrName>
                                        </p:attrNameLst>
                                      </p:cBhvr>
                                      <p:to>
                                        <p:strVal val="hidden"/>
                                      </p:to>
                                    </p:set>
                                  </p:childTnLst>
                                </p:cTn>
                              </p:par>
                              <p:par>
                                <p:cTn id="64" presetID="1" presetClass="exit" presetSubtype="0" fill="hold" nodeType="withEffect">
                                  <p:stCondLst>
                                    <p:cond delay="0"/>
                                  </p:stCondLst>
                                  <p:childTnLst>
                                    <p:set>
                                      <p:cBhvr>
                                        <p:cTn id="65" dur="1" fill="hold">
                                          <p:stCondLst>
                                            <p:cond delay="0"/>
                                          </p:stCondLst>
                                        </p:cTn>
                                        <p:tgtEl>
                                          <p:spTgt spid="23"/>
                                        </p:tgtEl>
                                        <p:attrNameLst>
                                          <p:attrName>style.visibility</p:attrName>
                                        </p:attrNameLst>
                                      </p:cBhvr>
                                      <p:to>
                                        <p:strVal val="hidden"/>
                                      </p:to>
                                    </p:set>
                                  </p:childTnLst>
                                </p:cTn>
                              </p:par>
                            </p:childTnLst>
                          </p:cTn>
                        </p:par>
                        <p:par>
                          <p:cTn id="66" fill="hold">
                            <p:stCondLst>
                              <p:cond delay="0"/>
                            </p:stCondLst>
                            <p:childTnLst>
                              <p:par>
                                <p:cTn id="67" presetID="10" presetClass="entr" presetSubtype="0" fill="hold" nodeType="after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fade">
                                      <p:cBhvr>
                                        <p:cTn id="69" dur="500"/>
                                        <p:tgtEl>
                                          <p:spTgt spid="24"/>
                                        </p:tgtEl>
                                      </p:cBhvr>
                                    </p:animEffect>
                                  </p:childTnLst>
                                </p:cTn>
                              </p:par>
                            </p:childTnLst>
                          </p:cTn>
                        </p:par>
                      </p:childTnLst>
                    </p:cTn>
                  </p:par>
                  <p:par>
                    <p:cTn id="70" fill="hold">
                      <p:stCondLst>
                        <p:cond delay="indefinite"/>
                      </p:stCondLst>
                      <p:childTnLst>
                        <p:par>
                          <p:cTn id="71" fill="hold">
                            <p:stCondLst>
                              <p:cond delay="0"/>
                            </p:stCondLst>
                            <p:childTnLst>
                              <p:par>
                                <p:cTn id="72" presetID="1" presetClass="exit" presetSubtype="0" fill="hold" nodeType="clickEffect">
                                  <p:stCondLst>
                                    <p:cond delay="0"/>
                                  </p:stCondLst>
                                  <p:childTnLst>
                                    <p:set>
                                      <p:cBhvr>
                                        <p:cTn id="73" dur="1" fill="hold">
                                          <p:stCondLst>
                                            <p:cond delay="0"/>
                                          </p:stCondLst>
                                        </p:cTn>
                                        <p:tgtEl>
                                          <p:spTgt spid="24"/>
                                        </p:tgtEl>
                                        <p:attrNameLst>
                                          <p:attrName>style.visibility</p:attrName>
                                        </p:attrNameLst>
                                      </p:cBhvr>
                                      <p:to>
                                        <p:strVal val="hidden"/>
                                      </p:to>
                                    </p:set>
                                  </p:childTnLst>
                                </p:cTn>
                              </p:par>
                            </p:childTnLst>
                          </p:cTn>
                        </p:par>
                        <p:par>
                          <p:cTn id="74" fill="hold">
                            <p:stCondLst>
                              <p:cond delay="0"/>
                            </p:stCondLst>
                            <p:childTnLst>
                              <p:par>
                                <p:cTn id="75" presetID="10" presetClass="entr" presetSubtype="0" fill="hold" nodeType="after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par>
                                <p:cTn id="78" presetID="10" presetClass="entr" presetSubtype="0" fill="hold" nodeType="withEffect">
                                  <p:stCondLst>
                                    <p:cond delay="0"/>
                                  </p:stCondLst>
                                  <p:childTnLst>
                                    <p:set>
                                      <p:cBhvr>
                                        <p:cTn id="79" dur="1" fill="hold">
                                          <p:stCondLst>
                                            <p:cond delay="0"/>
                                          </p:stCondLst>
                                        </p:cTn>
                                        <p:tgtEl>
                                          <p:spTgt spid="46"/>
                                        </p:tgtEl>
                                        <p:attrNameLst>
                                          <p:attrName>style.visibility</p:attrName>
                                        </p:attrNameLst>
                                      </p:cBhvr>
                                      <p:to>
                                        <p:strVal val="visible"/>
                                      </p:to>
                                    </p:set>
                                    <p:animEffect transition="in" filter="fade">
                                      <p:cBhvr>
                                        <p:cTn id="80" dur="500"/>
                                        <p:tgtEl>
                                          <p:spTgt spid="46"/>
                                        </p:tgtEl>
                                      </p:cBhvr>
                                    </p:animEffect>
                                  </p:childTnLst>
                                </p:cTn>
                              </p:par>
                              <p:par>
                                <p:cTn id="81" presetID="10" presetClass="entr" presetSubtype="0" fill="hold" nodeType="withEffect">
                                  <p:stCondLst>
                                    <p:cond delay="0"/>
                                  </p:stCondLst>
                                  <p:childTnLst>
                                    <p:set>
                                      <p:cBhvr>
                                        <p:cTn id="82" dur="1" fill="hold">
                                          <p:stCondLst>
                                            <p:cond delay="0"/>
                                          </p:stCondLst>
                                        </p:cTn>
                                        <p:tgtEl>
                                          <p:spTgt spid="45"/>
                                        </p:tgtEl>
                                        <p:attrNameLst>
                                          <p:attrName>style.visibility</p:attrName>
                                        </p:attrNameLst>
                                      </p:cBhvr>
                                      <p:to>
                                        <p:strVal val="visible"/>
                                      </p:to>
                                    </p:set>
                                    <p:animEffect transition="in" filter="fade">
                                      <p:cBhvr>
                                        <p:cTn id="83" dur="500"/>
                                        <p:tgtEl>
                                          <p:spTgt spid="45"/>
                                        </p:tgtEl>
                                      </p:cBhvr>
                                    </p:animEffect>
                                  </p:childTnLst>
                                </p:cTn>
                              </p:par>
                            </p:childTnLst>
                          </p:cTn>
                        </p:par>
                      </p:childTnLst>
                    </p:cTn>
                  </p:par>
                  <p:par>
                    <p:cTn id="84" fill="hold">
                      <p:stCondLst>
                        <p:cond delay="indefinite"/>
                      </p:stCondLst>
                      <p:childTnLst>
                        <p:par>
                          <p:cTn id="85" fill="hold">
                            <p:stCondLst>
                              <p:cond delay="0"/>
                            </p:stCondLst>
                            <p:childTnLst>
                              <p:par>
                                <p:cTn id="86" presetID="1" presetClass="exit" presetSubtype="0" fill="hold" nodeType="clickEffect">
                                  <p:stCondLst>
                                    <p:cond delay="0"/>
                                  </p:stCondLst>
                                  <p:childTnLst>
                                    <p:set>
                                      <p:cBhvr>
                                        <p:cTn id="87" dur="1" fill="hold">
                                          <p:stCondLst>
                                            <p:cond delay="0"/>
                                          </p:stCondLst>
                                        </p:cTn>
                                        <p:tgtEl>
                                          <p:spTgt spid="46"/>
                                        </p:tgtEl>
                                        <p:attrNameLst>
                                          <p:attrName>style.visibility</p:attrName>
                                        </p:attrNameLst>
                                      </p:cBhvr>
                                      <p:to>
                                        <p:strVal val="hidden"/>
                                      </p:to>
                                    </p:set>
                                  </p:childTnLst>
                                </p:cTn>
                              </p:par>
                              <p:par>
                                <p:cTn id="88" presetID="1" presetClass="exit" presetSubtype="0" fill="hold" nodeType="withEffect">
                                  <p:stCondLst>
                                    <p:cond delay="0"/>
                                  </p:stCondLst>
                                  <p:childTnLst>
                                    <p:set>
                                      <p:cBhvr>
                                        <p:cTn id="89" dur="1" fill="hold">
                                          <p:stCondLst>
                                            <p:cond delay="0"/>
                                          </p:stCondLst>
                                        </p:cTn>
                                        <p:tgtEl>
                                          <p:spTgt spid="25"/>
                                        </p:tgtEl>
                                        <p:attrNameLst>
                                          <p:attrName>style.visibility</p:attrName>
                                        </p:attrNameLst>
                                      </p:cBhvr>
                                      <p:to>
                                        <p:strVal val="hidden"/>
                                      </p:to>
                                    </p:set>
                                  </p:childTnLst>
                                </p:cTn>
                              </p:par>
                              <p:par>
                                <p:cTn id="90" presetID="1" presetClass="exit" presetSubtype="0" fill="hold" nodeType="withEffect">
                                  <p:stCondLst>
                                    <p:cond delay="0"/>
                                  </p:stCondLst>
                                  <p:childTnLst>
                                    <p:set>
                                      <p:cBhvr>
                                        <p:cTn id="91" dur="1" fill="hold">
                                          <p:stCondLst>
                                            <p:cond delay="0"/>
                                          </p:stCondLst>
                                        </p:cTn>
                                        <p:tgtEl>
                                          <p:spTgt spid="45"/>
                                        </p:tgtEl>
                                        <p:attrNameLst>
                                          <p:attrName>style.visibility</p:attrName>
                                        </p:attrNameLst>
                                      </p:cBhvr>
                                      <p:to>
                                        <p:strVal val="hidden"/>
                                      </p:to>
                                    </p:set>
                                  </p:childTnLst>
                                </p:cTn>
                              </p:par>
                            </p:childTnLst>
                          </p:cTn>
                        </p:par>
                        <p:par>
                          <p:cTn id="92" fill="hold">
                            <p:stCondLst>
                              <p:cond delay="0"/>
                            </p:stCondLst>
                            <p:childTnLst>
                              <p:par>
                                <p:cTn id="93" presetID="10" presetClass="entr" presetSubtype="0" fill="hold" nodeType="afterEffect">
                                  <p:stCondLst>
                                    <p:cond delay="0"/>
                                  </p:stCondLst>
                                  <p:childTnLst>
                                    <p:set>
                                      <p:cBhvr>
                                        <p:cTn id="94" dur="1" fill="hold">
                                          <p:stCondLst>
                                            <p:cond delay="0"/>
                                          </p:stCondLst>
                                        </p:cTn>
                                        <p:tgtEl>
                                          <p:spTgt spid="44"/>
                                        </p:tgtEl>
                                        <p:attrNameLst>
                                          <p:attrName>style.visibility</p:attrName>
                                        </p:attrNameLst>
                                      </p:cBhvr>
                                      <p:to>
                                        <p:strVal val="visible"/>
                                      </p:to>
                                    </p:set>
                                    <p:animEffect transition="in" filter="fade">
                                      <p:cBhvr>
                                        <p:cTn id="95" dur="500"/>
                                        <p:tgtEl>
                                          <p:spTgt spid="44"/>
                                        </p:tgtEl>
                                      </p:cBhvr>
                                    </p:animEffect>
                                  </p:childTnLst>
                                </p:cTn>
                              </p:par>
                            </p:childTnLst>
                          </p:cTn>
                        </p:par>
                      </p:childTnLst>
                    </p:cTn>
                  </p:par>
                  <p:par>
                    <p:cTn id="96" fill="hold">
                      <p:stCondLst>
                        <p:cond delay="indefinite"/>
                      </p:stCondLst>
                      <p:childTnLst>
                        <p:par>
                          <p:cTn id="97" fill="hold">
                            <p:stCondLst>
                              <p:cond delay="0"/>
                            </p:stCondLst>
                            <p:childTnLst>
                              <p:par>
                                <p:cTn id="98" presetID="1" presetClass="exit" presetSubtype="0" fill="hold" nodeType="clickEffect">
                                  <p:stCondLst>
                                    <p:cond delay="0"/>
                                  </p:stCondLst>
                                  <p:childTnLst>
                                    <p:set>
                                      <p:cBhvr>
                                        <p:cTn id="99" dur="1" fill="hold">
                                          <p:stCondLst>
                                            <p:cond delay="0"/>
                                          </p:stCondLst>
                                        </p:cTn>
                                        <p:tgtEl>
                                          <p:spTgt spid="44"/>
                                        </p:tgtEl>
                                        <p:attrNameLst>
                                          <p:attrName>style.visibility</p:attrName>
                                        </p:attrNameLst>
                                      </p:cBhvr>
                                      <p:to>
                                        <p:strVal val="hidden"/>
                                      </p:to>
                                    </p:set>
                                  </p:childTnLst>
                                </p:cTn>
                              </p:par>
                            </p:childTnLst>
                          </p:cTn>
                        </p:par>
                        <p:par>
                          <p:cTn id="100" fill="hold">
                            <p:stCondLst>
                              <p:cond delay="0"/>
                            </p:stCondLst>
                            <p:childTnLst>
                              <p:par>
                                <p:cTn id="101" presetID="10" presetClass="entr" presetSubtype="0" fill="hold" nodeType="afterEffect">
                                  <p:stCondLst>
                                    <p:cond delay="0"/>
                                  </p:stCondLst>
                                  <p:childTnLst>
                                    <p:set>
                                      <p:cBhvr>
                                        <p:cTn id="102" dur="1" fill="hold">
                                          <p:stCondLst>
                                            <p:cond delay="0"/>
                                          </p:stCondLst>
                                        </p:cTn>
                                        <p:tgtEl>
                                          <p:spTgt spid="51"/>
                                        </p:tgtEl>
                                        <p:attrNameLst>
                                          <p:attrName>style.visibility</p:attrName>
                                        </p:attrNameLst>
                                      </p:cBhvr>
                                      <p:to>
                                        <p:strVal val="visible"/>
                                      </p:to>
                                    </p:set>
                                    <p:animEffect transition="in" filter="fade">
                                      <p:cBhvr>
                                        <p:cTn id="103" dur="500"/>
                                        <p:tgtEl>
                                          <p:spTgt spid="51"/>
                                        </p:tgtEl>
                                      </p:cBhvr>
                                    </p:animEffect>
                                  </p:childTnLst>
                                </p:cTn>
                              </p:par>
                            </p:childTnLst>
                          </p:cTn>
                        </p:par>
                      </p:childTnLst>
                    </p:cTn>
                  </p:par>
                  <p:par>
                    <p:cTn id="104" fill="hold">
                      <p:stCondLst>
                        <p:cond delay="indefinite"/>
                      </p:stCondLst>
                      <p:childTnLst>
                        <p:par>
                          <p:cTn id="105" fill="hold">
                            <p:stCondLst>
                              <p:cond delay="0"/>
                            </p:stCondLst>
                            <p:childTnLst>
                              <p:par>
                                <p:cTn id="106" presetID="1" presetClass="exit" presetSubtype="0" fill="hold" nodeType="clickEffect">
                                  <p:stCondLst>
                                    <p:cond delay="0"/>
                                  </p:stCondLst>
                                  <p:childTnLst>
                                    <p:set>
                                      <p:cBhvr>
                                        <p:cTn id="107" dur="1" fill="hold">
                                          <p:stCondLst>
                                            <p:cond delay="0"/>
                                          </p:stCondLst>
                                        </p:cTn>
                                        <p:tgtEl>
                                          <p:spTgt spid="5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Title 1"/>
          <p:cNvSpPr>
            <a:spLocks noGrp="1"/>
          </p:cNvSpPr>
          <p:nvPr>
            <p:ph type="ctrTitle"/>
          </p:nvPr>
        </p:nvSpPr>
        <p:spPr>
          <a:xfrm>
            <a:off x="1143000" y="2985616"/>
            <a:ext cx="6858000" cy="2387600"/>
          </a:xfrm>
        </p:spPr>
        <p:txBody>
          <a:bodyPr/>
          <a:lstStyle/>
          <a:p>
            <a:pPr eaLnBrk="1" hangingPunct="1">
              <a:buNone/>
            </a:pPr>
            <a:r>
              <a:rPr lang="cs-CZ" sz="4400" b="1" dirty="0" smtClean="0">
                <a:solidFill>
                  <a:schemeClr val="accent2">
                    <a:lumMod val="50000"/>
                  </a:schemeClr>
                </a:solidFill>
                <a:effectLst>
                  <a:outerShdw blurRad="38100" dist="38100" dir="2700000" algn="tl">
                    <a:srgbClr val="000000">
                      <a:alpha val="43137"/>
                    </a:srgbClr>
                  </a:outerShdw>
                </a:effectLst>
              </a:rPr>
              <a:t>Tento materiál je určen k interaktivní výuce.</a:t>
            </a:r>
          </a:p>
        </p:txBody>
      </p:sp>
    </p:spTree>
    <p:extLst>
      <p:ext uri="{BB962C8B-B14F-4D97-AF65-F5344CB8AC3E}">
        <p14:creationId xmlns:p14="http://schemas.microsoft.com/office/powerpoint/2010/main" val="1636915498"/>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1_Motiv sady Office">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Motiv sady Office">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Papí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1001</TotalTime>
  <Words>1665</Words>
  <Application>Microsoft Office PowerPoint</Application>
  <PresentationFormat>On-screen Show (4:3)</PresentationFormat>
  <Paragraphs>234</Paragraphs>
  <Slides>32</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32</vt:i4>
      </vt:variant>
    </vt:vector>
  </HeadingPairs>
  <TitlesOfParts>
    <vt:vector size="40" baseType="lpstr">
      <vt:lpstr>Arial Unicode MS</vt:lpstr>
      <vt:lpstr>Arial</vt:lpstr>
      <vt:lpstr>Arial Black</vt:lpstr>
      <vt:lpstr>Calibri</vt:lpstr>
      <vt:lpstr>Wingdings</vt:lpstr>
      <vt:lpstr>1_Motiv sady Office</vt:lpstr>
      <vt:lpstr>2_Motiv sady Office</vt:lpstr>
      <vt:lpstr>Motiv sady Office</vt:lpstr>
      <vt:lpstr>PowerPoint Presentation</vt:lpstr>
      <vt:lpstr>ANOTACE</vt:lpstr>
      <vt:lpstr>PowerPoint Presentation</vt:lpstr>
      <vt:lpstr>Úvod - opakování</vt:lpstr>
      <vt:lpstr>ARCHITEKTURA</vt:lpstr>
      <vt:lpstr>Charakteristika</vt:lpstr>
      <vt:lpstr>PowerPoint Presentation</vt:lpstr>
      <vt:lpstr>PowerPoint Presentation</vt:lpstr>
      <vt:lpstr>Bazilika</vt:lpstr>
      <vt:lpstr>Popis</vt:lpstr>
      <vt:lpstr>Památky</vt:lpstr>
      <vt:lpstr> Bazilika sv. Petra v Římě</vt:lpstr>
      <vt:lpstr>Bazilika sv. Pavla</vt:lpstr>
      <vt:lpstr> Sta Maria Maggiore</vt:lpstr>
      <vt:lpstr>Baptisterium San Giovanni in Laterano</vt:lpstr>
      <vt:lpstr>Bazilika San Giovanni in Laterano  </vt:lpstr>
      <vt:lpstr>Hlavní loď baziliky</vt:lpstr>
      <vt:lpstr>Centrála</vt:lpstr>
      <vt:lpstr>Památky</vt:lpstr>
      <vt:lpstr>Sta Constanza</vt:lpstr>
      <vt:lpstr>Sta Constanza</vt:lpstr>
      <vt:lpstr>Ravenna</vt:lpstr>
      <vt:lpstr>KONEC</vt:lpstr>
      <vt:lpstr>Citace:</vt:lpstr>
      <vt:lpstr>Citace:</vt:lpstr>
      <vt:lpstr>INTERAKTIVNÍ ČÁST</vt:lpstr>
      <vt:lpstr>KŘESŤANSKÁ ANTIKA – ARCHITEKTURA </vt:lpstr>
      <vt:lpstr>PowerPoint Presentation</vt:lpstr>
      <vt:lpstr>PowerPoint Presentation</vt:lpstr>
      <vt:lpstr>PowerPoint Presentation</vt:lpstr>
      <vt:lpstr>PowerPoint Presentation</vt:lpstr>
      <vt:lpstr>Tento materiál je určen k interaktivní výuce.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KŘESŤANSKÁ ANTIKA</dc:title>
  <cp:lastModifiedBy>Marcela Jelínková</cp:lastModifiedBy>
  <cp:revision>86</cp:revision>
  <dcterms:modified xsi:type="dcterms:W3CDTF">2013-05-23T12:53:10Z</dcterms:modified>
</cp:coreProperties>
</file>