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8" r:id="rId1"/>
  </p:sldMasterIdLst>
  <p:notesMasterIdLst>
    <p:notesMasterId r:id="rId15"/>
  </p:notesMasterIdLst>
  <p:sldIdLst>
    <p:sldId id="290" r:id="rId2"/>
    <p:sldId id="275" r:id="rId3"/>
    <p:sldId id="256" r:id="rId4"/>
    <p:sldId id="286" r:id="rId5"/>
    <p:sldId id="285" r:id="rId6"/>
    <p:sldId id="260" r:id="rId7"/>
    <p:sldId id="277" r:id="rId8"/>
    <p:sldId id="287" r:id="rId9"/>
    <p:sldId id="279" r:id="rId10"/>
    <p:sldId id="288" r:id="rId11"/>
    <p:sldId id="272" r:id="rId12"/>
    <p:sldId id="289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0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rgbClr val="000000"/>
              </a:solidFill>
            </a:rPr>
            <a:t>VY_52_INOVACE_02_CH+PŘ_13</a:t>
          </a:r>
          <a:endParaRPr lang="cs-CZ" sz="2000" dirty="0">
            <a:solidFill>
              <a:srgbClr val="0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000000"/>
              </a:solidFill>
            </a:rPr>
            <a:t>Mgr. Blanka </a:t>
          </a:r>
          <a:r>
            <a:rPr lang="cs-CZ" sz="2000" dirty="0" err="1" smtClean="0">
              <a:solidFill>
                <a:srgbClr val="000000"/>
              </a:solidFill>
            </a:rPr>
            <a:t>Hipčová</a:t>
          </a:r>
          <a:endParaRPr lang="cs-CZ" sz="2000" dirty="0">
            <a:solidFill>
              <a:srgbClr val="0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000000"/>
              </a:solidFill>
            </a:rPr>
            <a:t>CH – 8.A – Halogenidy</a:t>
          </a:r>
          <a:endParaRPr lang="cs-CZ" sz="2000" dirty="0">
            <a:solidFill>
              <a:srgbClr val="0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7ADE4A-CEA9-4011-8C10-E4237A3CC98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BE4B6DB-C9FC-469D-BD7D-0D8243CD8020}" type="presOf" srcId="{D1B46980-6531-4606-95E6-44980827E919}" destId="{6140AFEC-043D-4C43-A2F9-D0F5331DF3A3}" srcOrd="0" destOrd="0" presId="urn:microsoft.com/office/officeart/2005/8/layout/target3"/>
    <dgm:cxn modelId="{CB0C4001-AC3C-4743-8DB5-58CDBC29957A}" type="presOf" srcId="{D1D4F407-5343-4D3F-B5B9-D407B03CAEB4}" destId="{AED2198E-93D5-4001-81B4-73124B309672}" srcOrd="1" destOrd="0" presId="urn:microsoft.com/office/officeart/2005/8/layout/target3"/>
    <dgm:cxn modelId="{59B40627-D34D-41A0-A4CC-3ACE2F70719E}" type="presOf" srcId="{4C35D32F-0EAB-4CD7-82EE-45574DC2A586}" destId="{890E4F0B-2866-4A3F-A3C7-2A14B1797930}" srcOrd="1" destOrd="0" presId="urn:microsoft.com/office/officeart/2005/8/layout/target3"/>
    <dgm:cxn modelId="{C3200E45-B362-4602-9A07-B63F9AD862B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05F7C1-8F03-4E9B-B8B2-74CC4B037040}" type="presOf" srcId="{757F3AB3-0718-4624-B441-E567A8F0AB56}" destId="{333A1088-737F-45CB-B68E-254E46348037}" srcOrd="0" destOrd="0" presId="urn:microsoft.com/office/officeart/2005/8/layout/target3"/>
    <dgm:cxn modelId="{46427FFA-A99E-4456-A345-2F9800BD6A8A}" type="presOf" srcId="{D1B46980-6531-4606-95E6-44980827E919}" destId="{2BE915AB-18AA-4053-B92C-3BFC9ED204BB}" srcOrd="1" destOrd="0" presId="urn:microsoft.com/office/officeart/2005/8/layout/target3"/>
    <dgm:cxn modelId="{3823784D-C6E5-4737-9CEF-FF15FF632D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644FFE-210A-4878-9116-FDFF83990105}" type="presOf" srcId="{D1D4F407-5343-4D3F-B5B9-D407B03CAEB4}" destId="{D005CE8C-CC26-4C3E-AC11-E15060ECD759}" srcOrd="0" destOrd="0" presId="urn:microsoft.com/office/officeart/2005/8/layout/target3"/>
    <dgm:cxn modelId="{6BE95BDD-4272-4C2F-9218-B49D2DFD53DD}" type="presOf" srcId="{D8197B8C-B260-4A16-BDF4-0947B075E274}" destId="{5A5FFA88-C948-4069-8E93-59FA12366E83}" srcOrd="1" destOrd="0" presId="urn:microsoft.com/office/officeart/2005/8/layout/target3"/>
    <dgm:cxn modelId="{529E0509-59BB-41F0-8A32-8CBA62A23D5F}" type="presOf" srcId="{B651F6E3-6281-48DB-9319-2AEAFDAE7572}" destId="{619D679B-A015-4ECF-8348-D1034C574F40}" srcOrd="0" destOrd="0" presId="urn:microsoft.com/office/officeart/2005/8/layout/target3"/>
    <dgm:cxn modelId="{0EEC2E16-2ACA-441E-94E5-8D0A7690BFB9}" type="presParOf" srcId="{333A1088-737F-45CB-B68E-254E46348037}" destId="{F5ABB229-8D3B-4694-996A-96F23CF14429}" srcOrd="0" destOrd="0" presId="urn:microsoft.com/office/officeart/2005/8/layout/target3"/>
    <dgm:cxn modelId="{336B0589-3079-430E-A549-57980D5F46CE}" type="presParOf" srcId="{333A1088-737F-45CB-B68E-254E46348037}" destId="{F41139FD-01EE-4571-8B17-4FB00FC51163}" srcOrd="1" destOrd="0" presId="urn:microsoft.com/office/officeart/2005/8/layout/target3"/>
    <dgm:cxn modelId="{16337580-17E1-4D26-AADE-3C36DE902142}" type="presParOf" srcId="{333A1088-737F-45CB-B68E-254E46348037}" destId="{D005CE8C-CC26-4C3E-AC11-E15060ECD759}" srcOrd="2" destOrd="0" presId="urn:microsoft.com/office/officeart/2005/8/layout/target3"/>
    <dgm:cxn modelId="{3645B43F-F437-4E65-B636-E171B5EC0576}" type="presParOf" srcId="{333A1088-737F-45CB-B68E-254E46348037}" destId="{2C702D82-9B77-49B7-9568-BB8EB47C3372}" srcOrd="3" destOrd="0" presId="urn:microsoft.com/office/officeart/2005/8/layout/target3"/>
    <dgm:cxn modelId="{38F8F933-C796-447A-B9F7-52317AAE08C4}" type="presParOf" srcId="{333A1088-737F-45CB-B68E-254E46348037}" destId="{A52A0455-90FF-4808-ABD0-F02540D31D5A}" srcOrd="4" destOrd="0" presId="urn:microsoft.com/office/officeart/2005/8/layout/target3"/>
    <dgm:cxn modelId="{4DE7DD2C-CF76-452C-A186-6F99349F3667}" type="presParOf" srcId="{333A1088-737F-45CB-B68E-254E46348037}" destId="{6140AFEC-043D-4C43-A2F9-D0F5331DF3A3}" srcOrd="5" destOrd="0" presId="urn:microsoft.com/office/officeart/2005/8/layout/target3"/>
    <dgm:cxn modelId="{0BF5D076-5E3D-4E48-89A3-31C8004307DD}" type="presParOf" srcId="{333A1088-737F-45CB-B68E-254E46348037}" destId="{9358AC05-5D7D-4327-9F80-1AD486AEA664}" srcOrd="6" destOrd="0" presId="urn:microsoft.com/office/officeart/2005/8/layout/target3"/>
    <dgm:cxn modelId="{2628BBE7-FA84-4751-881C-E2D726C08CDE}" type="presParOf" srcId="{333A1088-737F-45CB-B68E-254E46348037}" destId="{313FC574-E1CD-4FB4-B054-0B805CE0447D}" srcOrd="7" destOrd="0" presId="urn:microsoft.com/office/officeart/2005/8/layout/target3"/>
    <dgm:cxn modelId="{C855DEB2-C466-4B5E-B9B9-DC7CF1DF8573}" type="presParOf" srcId="{333A1088-737F-45CB-B68E-254E46348037}" destId="{619D679B-A015-4ECF-8348-D1034C574F40}" srcOrd="8" destOrd="0" presId="urn:microsoft.com/office/officeart/2005/8/layout/target3"/>
    <dgm:cxn modelId="{68DC23CF-34AA-4C90-AF1E-5F43BA3F475D}" type="presParOf" srcId="{333A1088-737F-45CB-B68E-254E46348037}" destId="{322283A8-4A27-4CDA-BAE3-F381106A9174}" srcOrd="9" destOrd="0" presId="urn:microsoft.com/office/officeart/2005/8/layout/target3"/>
    <dgm:cxn modelId="{FC3759AB-F50F-4DBE-9651-93B22A19E43F}" type="presParOf" srcId="{333A1088-737F-45CB-B68E-254E46348037}" destId="{FFC9F71D-1B4F-4AD9-A4A6-86ADEFC8AF5C}" srcOrd="10" destOrd="0" presId="urn:microsoft.com/office/officeart/2005/8/layout/target3"/>
    <dgm:cxn modelId="{79FDE6BF-7F83-401C-A299-4CEECA6B8C61}" type="presParOf" srcId="{333A1088-737F-45CB-B68E-254E46348037}" destId="{25B08C86-7E15-44DC-BE7F-FFB55DD49D12}" srcOrd="11" destOrd="0" presId="urn:microsoft.com/office/officeart/2005/8/layout/target3"/>
    <dgm:cxn modelId="{A938789F-7157-46CB-9689-40CAEE37465E}" type="presParOf" srcId="{333A1088-737F-45CB-B68E-254E46348037}" destId="{76644BE8-9D7C-4C09-B250-3D10AF48CBB7}" srcOrd="12" destOrd="0" presId="urn:microsoft.com/office/officeart/2005/8/layout/target3"/>
    <dgm:cxn modelId="{3D962D5A-64FD-4CEC-9E97-3341DA0BD486}" type="presParOf" srcId="{333A1088-737F-45CB-B68E-254E46348037}" destId="{EE85B701-7295-41C0-BA7A-34D3756A2AE6}" srcOrd="13" destOrd="0" presId="urn:microsoft.com/office/officeart/2005/8/layout/target3"/>
    <dgm:cxn modelId="{74061F35-AEAB-4F87-82CE-66F16B3541A4}" type="presParOf" srcId="{333A1088-737F-45CB-B68E-254E46348037}" destId="{8BEBB6EC-1DAA-4CAC-8A25-BC0FCBD5DBD5}" srcOrd="14" destOrd="0" presId="urn:microsoft.com/office/officeart/2005/8/layout/target3"/>
    <dgm:cxn modelId="{2E8ABC8B-BC97-4B69-8164-BC1138D2AB19}" type="presParOf" srcId="{333A1088-737F-45CB-B68E-254E46348037}" destId="{AED2198E-93D5-4001-81B4-73124B309672}" srcOrd="15" destOrd="0" presId="urn:microsoft.com/office/officeart/2005/8/layout/target3"/>
    <dgm:cxn modelId="{399924FB-14F2-4054-B783-35F7D4DFC8AC}" type="presParOf" srcId="{333A1088-737F-45CB-B68E-254E46348037}" destId="{2BE915AB-18AA-4053-B92C-3BFC9ED204BB}" srcOrd="16" destOrd="0" presId="urn:microsoft.com/office/officeart/2005/8/layout/target3"/>
    <dgm:cxn modelId="{B0531215-2332-45B5-824B-6745FA70467D}" type="presParOf" srcId="{333A1088-737F-45CB-B68E-254E46348037}" destId="{6BB5E863-4638-4E1D-BFDE-399D028AC4ED}" srcOrd="17" destOrd="0" presId="urn:microsoft.com/office/officeart/2005/8/layout/target3"/>
    <dgm:cxn modelId="{7D414C65-E20E-4978-BA2F-21FB6E4D9D76}" type="presParOf" srcId="{333A1088-737F-45CB-B68E-254E46348037}" destId="{5A5FFA88-C948-4069-8E93-59FA12366E83}" srcOrd="18" destOrd="0" presId="urn:microsoft.com/office/officeart/2005/8/layout/target3"/>
    <dgm:cxn modelId="{6B25E083-6592-4F1F-AACB-FB66051A81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000000"/>
              </a:solidFill>
            </a:rPr>
            <a:t>Mgr. Blanka </a:t>
          </a:r>
          <a:r>
            <a:rPr lang="cs-CZ" sz="2000" kern="1200" dirty="0" err="1" smtClean="0">
              <a:solidFill>
                <a:srgbClr val="000000"/>
              </a:solidFill>
            </a:rPr>
            <a:t>Hipčová</a:t>
          </a:r>
          <a:endParaRPr lang="cs-CZ" sz="2000" kern="1200" dirty="0">
            <a:solidFill>
              <a:srgbClr val="00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rgbClr val="000000"/>
              </a:solidFill>
            </a:rPr>
            <a:t>VY_52_INOVACE_02_CH+PŘ_13</a:t>
          </a:r>
          <a:endParaRPr lang="cs-CZ" sz="2000" kern="1200" dirty="0">
            <a:solidFill>
              <a:srgbClr val="0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000000"/>
              </a:solidFill>
            </a:rPr>
            <a:t>CH – 8.A – Halogenidy</a:t>
          </a:r>
          <a:endParaRPr lang="cs-CZ" sz="2000" kern="1200" dirty="0">
            <a:solidFill>
              <a:srgbClr val="0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54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5462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4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4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54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FBCE5ED-D967-4C49-9F23-F5BF2E047D3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E127C8-EF1C-4CFC-A183-DBCE977CF61C}" type="slidenum">
              <a:rPr lang="cs-CZ"/>
              <a:pPr/>
              <a:t>1</a:t>
            </a:fld>
            <a:endParaRPr lang="cs-CZ"/>
          </a:p>
        </p:txBody>
      </p:sp>
      <p:sp>
        <p:nvSpPr>
          <p:cNvPr id="1771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7155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33795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9812F139-BA24-4C99-996E-32B373686704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618" name="Group 2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11619" name="Freeform 3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11620" name="Group 4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111621" name="Oval 5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2" name="Oval 6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3" name="Oval 7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4" name="Oval 8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5" name="Oval 9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6" name="Freeform 10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7" name="Freeform 11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8" name="Freeform 12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29" name="Freeform 13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0" name="Freeform 14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1" name="Oval 15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1632" name="Group 16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111633" name="Oval 17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4" name="Oval 18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5" name="Oval 19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6" name="Oval 20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7" name="Oval 21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8" name="Oval 22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39" name="Oval 23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0" name="Oval 24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1" name="Freeform 25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2" name="Freeform 26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3" name="Freeform 27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4" name="Freeform 28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5" name="Freeform 29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6" name="Freeform 30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7" name="Freeform 31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8" name="Freeform 32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49" name="Freeform 33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0" name="Freeform 34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1651" name="Group 35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111652" name="Freeform 36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3" name="Freeform 37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4" name="Freeform 38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5" name="Freeform 39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6" name="Freeform 40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7" name="Freeform 41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8" name="Freeform 42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59" name="Freeform 43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0" name="Freeform 44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1" name="Freeform 45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2" name="Freeform 46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3" name="Oval 47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4" name="Oval 48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5" name="Oval 49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6" name="Oval 50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7" name="Oval 51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68" name="Oval 52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1669" name="Group 53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11670" name="Freeform 54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1" name="Freeform 55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2" name="Freeform 56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3" name="Freeform 57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4" name="Freeform 58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5" name="Freeform 59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1676" name="Freeform 60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11677" name="Group 61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11678" name="Oval 62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1679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1680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1681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11682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1683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1684" name="Rectangle 68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1685" name="Rectangle 69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1686" name="Rectangle 70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83110C54-9DEF-4CD1-BFB2-BDCF0D9689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977E73-A4D2-4D5F-A749-42A68F3031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5822C-D0C3-49F3-870B-B358E2A445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233AB9-49F4-4200-83FA-FF02826222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5925D5-E99E-4CA0-8CD4-0C425F62CC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35D53E-6459-4357-A9CD-F4FF4597BF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4C9B31-041E-4996-AD19-7FC04DC58F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256DC-1399-43C8-8099-A07182BA85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10743C-AA43-411B-8FDB-82DA2325B3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39895F-402C-45C3-B8A2-49EB38C986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483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483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4C0B3-2D10-47FD-BEF4-AF5FB6E2CF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33C98BE-4F24-4E47-9A6F-2AE5B84A7B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/>
            <a:ahLst/>
            <a:cxnLst>
              <a:cxn ang="0">
                <a:pos x="0" y="132"/>
              </a:cxn>
              <a:cxn ang="0">
                <a:pos x="29" y="132"/>
              </a:cxn>
              <a:cxn ang="0">
                <a:pos x="77" y="108"/>
              </a:cxn>
              <a:cxn ang="0">
                <a:pos x="119" y="78"/>
              </a:cxn>
              <a:cxn ang="0">
                <a:pos x="155" y="48"/>
              </a:cxn>
              <a:cxn ang="0">
                <a:pos x="179" y="12"/>
              </a:cxn>
              <a:cxn ang="0">
                <a:pos x="173" y="6"/>
              </a:cxn>
              <a:cxn ang="0">
                <a:pos x="167" y="0"/>
              </a:cxn>
              <a:cxn ang="0">
                <a:pos x="137" y="42"/>
              </a:cxn>
              <a:cxn ang="0">
                <a:pos x="101" y="78"/>
              </a:cxn>
              <a:cxn ang="0">
                <a:pos x="53" y="108"/>
              </a:cxn>
              <a:cxn ang="0">
                <a:pos x="0" y="132"/>
              </a:cxn>
              <a:cxn ang="0">
                <a:pos x="0" y="132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110595" name="Group 3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110596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10597" name="Group 5"/>
            <p:cNvGrpSpPr>
              <a:grpSpLocks/>
            </p:cNvGrpSpPr>
            <p:nvPr userDrawn="1"/>
          </p:nvGrpSpPr>
          <p:grpSpPr bwMode="auto">
            <a:xfrm>
              <a:off x="3528" y="3715"/>
              <a:ext cx="792" cy="521"/>
              <a:chOff x="3527" y="3715"/>
              <a:chExt cx="792" cy="521"/>
            </a:xfrm>
          </p:grpSpPr>
          <p:sp>
            <p:nvSpPr>
              <p:cNvPr id="110598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2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599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2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0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1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62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2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3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4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5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6" name="Freeform 14"/>
              <p:cNvSpPr>
                <a:spLocks/>
              </p:cNvSpPr>
              <p:nvPr/>
            </p:nvSpPr>
            <p:spPr bwMode="hidden">
              <a:xfrm>
                <a:off x="3569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7" name="Freeform 15"/>
              <p:cNvSpPr>
                <a:spLocks/>
              </p:cNvSpPr>
              <p:nvPr/>
            </p:nvSpPr>
            <p:spPr bwMode="hidden">
              <a:xfrm>
                <a:off x="4037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08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0609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110610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1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2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3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4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5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6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7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8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19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0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1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2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3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4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60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5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6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27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0628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110629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0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4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1" name="Freeform 39"/>
              <p:cNvSpPr>
                <a:spLocks/>
              </p:cNvSpPr>
              <p:nvPr/>
            </p:nvSpPr>
            <p:spPr bwMode="hidden">
              <a:xfrm>
                <a:off x="4792" y="3360"/>
                <a:ext cx="609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2" name="Freeform 40"/>
              <p:cNvSpPr>
                <a:spLocks/>
              </p:cNvSpPr>
              <p:nvPr/>
            </p:nvSpPr>
            <p:spPr bwMode="hidden">
              <a:xfrm>
                <a:off x="5246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3" name="Freeform 41"/>
              <p:cNvSpPr>
                <a:spLocks/>
              </p:cNvSpPr>
              <p:nvPr/>
            </p:nvSpPr>
            <p:spPr bwMode="hidden">
              <a:xfrm>
                <a:off x="4505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4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5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6" name="Freeform 44"/>
              <p:cNvSpPr>
                <a:spLocks/>
              </p:cNvSpPr>
              <p:nvPr/>
            </p:nvSpPr>
            <p:spPr bwMode="hidden">
              <a:xfrm>
                <a:off x="4445" y="3552"/>
                <a:ext cx="717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7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09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8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5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39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0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1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2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86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3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4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5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10646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10647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8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49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50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51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52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0653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10654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10655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0656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0657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1" y="3109"/>
                  <a:ext cx="125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10658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8" y="3125"/>
                  <a:ext cx="73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110659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0660" name="Rectangle 6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0661" name="Rectangle 6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10662" name="Rectangle 7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10663" name="Rectangle 7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AA2BD575-F3C1-4A66-8DCE-D4402E0E6835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Ø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613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95513" y="404813"/>
            <a:ext cx="4464050" cy="936625"/>
          </a:xfrm>
        </p:spPr>
        <p:txBody>
          <a:bodyPr/>
          <a:lstStyle/>
          <a:p>
            <a:r>
              <a:rPr lang="cs-CZ" sz="4400"/>
              <a:t>Anotace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2060575"/>
            <a:ext cx="6400800" cy="2663825"/>
          </a:xfrm>
        </p:spPr>
        <p:txBody>
          <a:bodyPr/>
          <a:lstStyle/>
          <a:p>
            <a:pPr algn="l"/>
            <a:r>
              <a:rPr lang="cs-CZ" sz="1600"/>
              <a:t>Výuková prezentace slouží žákům 8.roč.ZŠ k získání přehledu o základních pravidlech názvosloví halogenidů, o jejich vlastnostech, přípravě a využití.</a:t>
            </a:r>
          </a:p>
          <a:p>
            <a:pPr algn="l"/>
            <a:r>
              <a:rPr lang="cs-CZ" sz="1600"/>
              <a:t>Získané vědomosti jsou na závěr prezentace ověřeny opakováním, které formou soutěže posiluje fixaci učiva.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/>
              <a:t>HALOGENIDY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435975" cy="4641850"/>
          </a:xfrm>
        </p:spPr>
        <p:txBody>
          <a:bodyPr/>
          <a:lstStyle/>
          <a:p>
            <a:pPr>
              <a:buClr>
                <a:srgbClr val="FFFF00"/>
              </a:buClr>
            </a:pPr>
            <a:r>
              <a:rPr lang="cs-CZ" sz="2800"/>
              <a:t>jsou zpravidla dvouprvkové sloučeniny halogenů s dalším prvkem (převážně kovovým)</a:t>
            </a:r>
          </a:p>
          <a:p>
            <a:pPr>
              <a:buClr>
                <a:srgbClr val="FFFF00"/>
              </a:buClr>
            </a:pPr>
            <a:r>
              <a:rPr lang="cs-CZ" sz="2800"/>
              <a:t>jsou to soli halogenovodíkových kyselin</a:t>
            </a:r>
          </a:p>
          <a:p>
            <a:pPr>
              <a:buClr>
                <a:srgbClr val="FFFF00"/>
              </a:buClr>
            </a:pPr>
            <a:r>
              <a:rPr lang="cs-CZ" sz="2800"/>
              <a:t>oxidační číslo atomů halogenů v halogenidech je  </a:t>
            </a:r>
            <a:r>
              <a:rPr lang="cs-CZ" sz="2800" b="1"/>
              <a:t>-I</a:t>
            </a:r>
            <a:r>
              <a:rPr lang="cs-CZ" sz="2800"/>
              <a:t> (protože přijímají vždy jeden elektron)</a:t>
            </a:r>
            <a:endParaRPr lang="cs-CZ" sz="2800" b="1"/>
          </a:p>
          <a:p>
            <a:pPr>
              <a:buClr>
                <a:srgbClr val="FFFF00"/>
              </a:buClr>
            </a:pPr>
            <a:r>
              <a:rPr lang="cs-CZ" sz="2800"/>
              <a:t>názvosloví halogenidů je vždy dvouslovné; podstatné jméno je tvořeno z názvu halogenu připojením přípony </a:t>
            </a:r>
            <a:r>
              <a:rPr lang="cs-CZ" sz="2800" b="1"/>
              <a:t>–id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r>
              <a:rPr lang="cs-CZ" sz="2800" b="1"/>
              <a:t>		fluorid, chlorid, bromid, jodid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přídavné jméno je odvozeno z názvu příslušného kovu a koncovky podle jeho oxidačního čísla</a:t>
            </a:r>
          </a:p>
          <a:p>
            <a:pPr>
              <a:buFont typeface="Wingdings" pitchFamily="2" charset="2"/>
              <a:buNone/>
            </a:pPr>
            <a:r>
              <a:rPr lang="cs-CZ"/>
              <a:t>			měď</a:t>
            </a:r>
            <a:r>
              <a:rPr lang="cs-CZ" b="1"/>
              <a:t>natý</a:t>
            </a:r>
            <a:r>
              <a:rPr lang="cs-CZ"/>
              <a:t>		Cu</a:t>
            </a:r>
            <a:r>
              <a:rPr lang="cs-CZ" baseline="30000"/>
              <a:t>II</a:t>
            </a:r>
          </a:p>
          <a:p>
            <a:pPr>
              <a:buFont typeface="Wingdings" pitchFamily="2" charset="2"/>
              <a:buNone/>
            </a:pPr>
            <a:r>
              <a:rPr lang="cs-CZ"/>
              <a:t>			stříbr</a:t>
            </a:r>
            <a:r>
              <a:rPr lang="cs-CZ" b="1"/>
              <a:t>ný</a:t>
            </a:r>
            <a:r>
              <a:rPr lang="cs-CZ"/>
              <a:t>		Ag</a:t>
            </a:r>
            <a:r>
              <a:rPr lang="cs-CZ" baseline="30000"/>
              <a:t>I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20713"/>
            <a:ext cx="8229600" cy="4525962"/>
          </a:xfrm>
        </p:spPr>
        <p:txBody>
          <a:bodyPr/>
          <a:lstStyle/>
          <a:p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168965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601913" cy="1139825"/>
          </a:xfrm>
        </p:spPr>
        <p:txBody>
          <a:bodyPr/>
          <a:lstStyle/>
          <a:p>
            <a:pPr algn="l"/>
            <a:r>
              <a:rPr lang="cs-CZ" sz="3200" b="1"/>
              <a:t>Příklady</a:t>
            </a:r>
          </a:p>
        </p:txBody>
      </p:sp>
      <p:sp>
        <p:nvSpPr>
          <p:cNvPr id="168966" name="Text Box 6"/>
          <p:cNvSpPr txBox="1">
            <a:spLocks noChangeArrowheads="1"/>
          </p:cNvSpPr>
          <p:nvPr/>
        </p:nvSpPr>
        <p:spPr bwMode="auto">
          <a:xfrm>
            <a:off x="1671638" y="1908175"/>
            <a:ext cx="54467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chlorid měďnatý      Cu</a:t>
            </a:r>
            <a:r>
              <a:rPr lang="cs-CZ" sz="3200" b="1" baseline="30000"/>
              <a:t>II</a:t>
            </a:r>
            <a:r>
              <a:rPr lang="cs-CZ" sz="3200" b="1"/>
              <a:t>Cl</a:t>
            </a:r>
            <a:r>
              <a:rPr lang="cs-CZ" sz="3200" b="1" baseline="30000"/>
              <a:t>-I</a:t>
            </a:r>
            <a:r>
              <a:rPr lang="cs-CZ" sz="3200" b="1" baseline="-25000"/>
              <a:t>2</a:t>
            </a:r>
          </a:p>
        </p:txBody>
      </p:sp>
      <p:sp>
        <p:nvSpPr>
          <p:cNvPr id="168967" name="Text Box 7"/>
          <p:cNvSpPr txBox="1">
            <a:spLocks noChangeArrowheads="1"/>
          </p:cNvSpPr>
          <p:nvPr/>
        </p:nvSpPr>
        <p:spPr bwMode="auto">
          <a:xfrm>
            <a:off x="1692275" y="2781300"/>
            <a:ext cx="52482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/>
              <a:t>chlorid stříbrný        Ag</a:t>
            </a:r>
            <a:r>
              <a:rPr lang="cs-CZ" sz="3200" b="1" baseline="30000"/>
              <a:t>I</a:t>
            </a:r>
            <a:r>
              <a:rPr lang="cs-CZ" sz="3200" b="1"/>
              <a:t>Cl</a:t>
            </a:r>
            <a:r>
              <a:rPr lang="cs-CZ" sz="3200" b="1" baseline="30000"/>
              <a:t>-I</a:t>
            </a:r>
          </a:p>
        </p:txBody>
      </p:sp>
      <p:sp>
        <p:nvSpPr>
          <p:cNvPr id="168968" name="Text Box 8"/>
          <p:cNvSpPr txBox="1">
            <a:spLocks noChangeArrowheads="1"/>
          </p:cNvSpPr>
          <p:nvPr/>
        </p:nvSpPr>
        <p:spPr bwMode="auto">
          <a:xfrm>
            <a:off x="1187450" y="4437063"/>
            <a:ext cx="6292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Součet oxidačních čísel všech atomů obou prvků v molekule</a:t>
            </a:r>
          </a:p>
          <a:p>
            <a:r>
              <a:rPr lang="cs-CZ" dirty="0"/>
              <a:t>se rovná </a:t>
            </a:r>
            <a:r>
              <a:rPr lang="cs-CZ" dirty="0" smtClean="0"/>
              <a:t>nule.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8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8229600" cy="630237"/>
          </a:xfrm>
        </p:spPr>
        <p:txBody>
          <a:bodyPr/>
          <a:lstStyle/>
          <a:p>
            <a:r>
              <a:rPr lang="cs-CZ" sz="4000"/>
              <a:t>Vlastnosti a použití</a:t>
            </a:r>
          </a:p>
        </p:txBody>
      </p:sp>
      <p:sp>
        <p:nvSpPr>
          <p:cNvPr id="123917" name="Text Box 13"/>
          <p:cNvSpPr txBox="1">
            <a:spLocks noChangeArrowheads="1"/>
          </p:cNvSpPr>
          <p:nvPr/>
        </p:nvSpPr>
        <p:spPr bwMode="auto">
          <a:xfrm>
            <a:off x="1600200" y="4097338"/>
            <a:ext cx="22510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23924" name="Text Box 20"/>
          <p:cNvSpPr txBox="1">
            <a:spLocks noChangeArrowheads="1"/>
          </p:cNvSpPr>
          <p:nvPr/>
        </p:nvSpPr>
        <p:spPr bwMode="auto">
          <a:xfrm>
            <a:off x="468313" y="1773238"/>
            <a:ext cx="50974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/>
              <a:t>Chlorid sodný     NaCl</a:t>
            </a:r>
          </a:p>
        </p:txBody>
      </p:sp>
      <p:sp>
        <p:nvSpPr>
          <p:cNvPr id="123925" name="Text Box 21"/>
          <p:cNvSpPr txBox="1">
            <a:spLocks noChangeArrowheads="1"/>
          </p:cNvSpPr>
          <p:nvPr/>
        </p:nvSpPr>
        <p:spPr bwMode="auto">
          <a:xfrm>
            <a:off x="107950" y="3068638"/>
            <a:ext cx="8928100" cy="337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/>
              <a:t> je bílá krystalická látka dobře rozpustná ve vodě</a:t>
            </a:r>
          </a:p>
          <a:p>
            <a:pPr>
              <a:spcBef>
                <a:spcPct val="5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/>
              <a:t> v přírodě se vyskytuje jako nerost – sůl kamenná (halit)</a:t>
            </a:r>
          </a:p>
          <a:p>
            <a:pPr>
              <a:spcBef>
                <a:spcPct val="5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/>
              <a:t> v běžném životě je znám jako kuchyňská sůl</a:t>
            </a:r>
          </a:p>
          <a:p>
            <a:pPr>
              <a:lnSpc>
                <a:spcPct val="50000"/>
              </a:lnSpc>
              <a:spcBef>
                <a:spcPct val="10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/>
              <a:t> získává se odpařováním mořské vody (jejíž je hlavní součástí)</a:t>
            </a:r>
          </a:p>
          <a:p>
            <a:pPr>
              <a:lnSpc>
                <a:spcPct val="5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</a:pPr>
            <a:r>
              <a:rPr lang="cs-CZ" sz="2400"/>
              <a:t>    a těžbou podzemních ložisek vzniklých z pravěkých moří</a:t>
            </a:r>
          </a:p>
          <a:p>
            <a:pPr>
              <a:lnSpc>
                <a:spcPct val="50000"/>
              </a:lnSpc>
              <a:spcBef>
                <a:spcPct val="100000"/>
              </a:spcBef>
              <a:buClr>
                <a:schemeClr val="hlink"/>
              </a:buClr>
              <a:buFont typeface="Wingdings" pitchFamily="2" charset="2"/>
              <a:buChar char="Ø"/>
            </a:pPr>
            <a:r>
              <a:rPr lang="cs-CZ" sz="2400"/>
              <a:t> je třetím nejvíce zastoupeným minerálem v tělech savců</a:t>
            </a:r>
          </a:p>
          <a:p>
            <a:pPr>
              <a:lnSpc>
                <a:spcPct val="50000"/>
              </a:lnSpc>
              <a:spcBef>
                <a:spcPct val="50000"/>
              </a:spcBef>
              <a:buClr>
                <a:schemeClr val="hlink"/>
              </a:buClr>
              <a:buFont typeface="Wingdings" pitchFamily="2" charset="2"/>
              <a:buNone/>
            </a:pPr>
            <a:r>
              <a:rPr lang="cs-CZ" sz="2400"/>
              <a:t>   a nejdůležitějším v jejich tělních tekutinách</a:t>
            </a:r>
          </a:p>
        </p:txBody>
      </p:sp>
      <p:pic>
        <p:nvPicPr>
          <p:cNvPr id="123926" name="Picture 22" descr="Halite-282334_u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80063" y="981075"/>
            <a:ext cx="3182937" cy="1800225"/>
          </a:xfrm>
          <a:noFill/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349500"/>
            <a:ext cx="8351837" cy="41036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effectLst/>
              </a:rPr>
              <a:t>je také bílá krystalická látka dobře rozpustná ve vodě a slané chuti</a:t>
            </a:r>
          </a:p>
          <a:p>
            <a:pPr>
              <a:lnSpc>
                <a:spcPct val="90000"/>
              </a:lnSpc>
            </a:pPr>
            <a:r>
              <a:rPr lang="pl-PL" sz="2800">
                <a:effectLst/>
              </a:rPr>
              <a:t>v přírodě se vyskytuje jako nerost </a:t>
            </a:r>
            <a:r>
              <a:rPr lang="pl-PL" sz="2800" b="1">
                <a:effectLst/>
              </a:rPr>
              <a:t>sylvín</a:t>
            </a:r>
            <a:endParaRPr lang="cs-CZ" sz="2800" b="1">
              <a:effectLst/>
            </a:endParaRPr>
          </a:p>
          <a:p>
            <a:pPr>
              <a:lnSpc>
                <a:spcPct val="90000"/>
              </a:lnSpc>
            </a:pPr>
            <a:r>
              <a:rPr lang="cs-CZ" sz="2800">
                <a:effectLst/>
              </a:rPr>
              <a:t>plamen barví </a:t>
            </a:r>
            <a:r>
              <a:rPr lang="cs-CZ" sz="2800" b="1">
                <a:effectLst/>
              </a:rPr>
              <a:t>fialově</a:t>
            </a:r>
            <a:r>
              <a:rPr lang="cs-CZ" sz="2800">
                <a:effectLst/>
              </a:rPr>
              <a:t> na rozdíl od NaCl, který ho zbarvuje </a:t>
            </a:r>
            <a:r>
              <a:rPr lang="cs-CZ" sz="2800" b="1">
                <a:effectLst/>
              </a:rPr>
              <a:t>žlutě</a:t>
            </a:r>
          </a:p>
          <a:p>
            <a:r>
              <a:rPr lang="cs-CZ" sz="2800">
                <a:effectLst/>
              </a:rPr>
              <a:t>používá se jako surovina pro výrobu téměř všech draselných sloučenin, např. hydroxidu draselného (KOH), uhličitanu draselného (K</a:t>
            </a:r>
            <a:r>
              <a:rPr lang="cs-CZ" sz="2800" baseline="-25000">
                <a:effectLst/>
              </a:rPr>
              <a:t>2</a:t>
            </a:r>
            <a:r>
              <a:rPr lang="cs-CZ" sz="2800">
                <a:effectLst/>
              </a:rPr>
              <a:t>CO</a:t>
            </a:r>
            <a:r>
              <a:rPr lang="cs-CZ" sz="2800" baseline="-25000">
                <a:effectLst/>
              </a:rPr>
              <a:t>3</a:t>
            </a:r>
            <a:r>
              <a:rPr lang="cs-CZ" sz="2800">
                <a:effectLst/>
              </a:rPr>
              <a:t>) a kovového draslíku</a:t>
            </a:r>
          </a:p>
          <a:p>
            <a:pPr>
              <a:lnSpc>
                <a:spcPct val="90000"/>
              </a:lnSpc>
            </a:pPr>
            <a:endParaRPr lang="cs-CZ" sz="2400">
              <a:effectLst/>
            </a:endParaRPr>
          </a:p>
        </p:txBody>
      </p:sp>
      <p:sp>
        <p:nvSpPr>
          <p:cNvPr id="160772" name="Text Box 4"/>
          <p:cNvSpPr txBox="1">
            <a:spLocks noChangeArrowheads="1"/>
          </p:cNvSpPr>
          <p:nvPr/>
        </p:nvSpPr>
        <p:spPr bwMode="auto">
          <a:xfrm>
            <a:off x="323850" y="908050"/>
            <a:ext cx="51323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/>
              <a:t>Chlorid draselný    KCl</a:t>
            </a:r>
          </a:p>
        </p:txBody>
      </p:sp>
      <p:pic>
        <p:nvPicPr>
          <p:cNvPr id="160773" name="Picture 5" descr="Sylvin_(aka)_u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92725" y="188913"/>
            <a:ext cx="3524250" cy="2036762"/>
          </a:xfrm>
          <a:noFill/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3816350"/>
          </a:xfrm>
        </p:spPr>
        <p:txBody>
          <a:bodyPr/>
          <a:lstStyle/>
          <a:p>
            <a:r>
              <a:rPr lang="cs-CZ" sz="2800">
                <a:effectLst/>
              </a:rPr>
              <a:t>nezastupitelné použití nachází v elektro-chemických měřících přístrojích</a:t>
            </a:r>
          </a:p>
          <a:p>
            <a:r>
              <a:rPr lang="cs-CZ" sz="2800">
                <a:effectLst/>
              </a:rPr>
              <a:t>jako surovina k výrobě draselných hnojiv</a:t>
            </a:r>
          </a:p>
          <a:p>
            <a:r>
              <a:rPr lang="cs-CZ" sz="2800">
                <a:effectLst/>
              </a:rPr>
              <a:t>v potravinářství jako zesilovač chuti (E 508)</a:t>
            </a:r>
          </a:p>
          <a:p>
            <a:r>
              <a:rPr lang="cs-CZ" sz="2800">
                <a:effectLst/>
              </a:rPr>
              <a:t>jako součást bolest tlumících zubních past pro citlivé zuby</a:t>
            </a:r>
          </a:p>
          <a:p>
            <a:pPr>
              <a:buFont typeface="Wingdings" pitchFamily="2" charset="2"/>
              <a:buNone/>
            </a:pPr>
            <a:endParaRPr lang="cs-CZ" sz="2800">
              <a:effectLst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r>
              <a:rPr lang="cs-CZ" sz="4000"/>
              <a:t>Příprava halogenidů</a:t>
            </a:r>
          </a:p>
        </p:txBody>
      </p:sp>
      <p:sp>
        <p:nvSpPr>
          <p:cNvPr id="162820" name="Text Box 4"/>
          <p:cNvSpPr txBox="1">
            <a:spLocks noChangeArrowheads="1"/>
          </p:cNvSpPr>
          <p:nvPr/>
        </p:nvSpPr>
        <p:spPr bwMode="auto">
          <a:xfrm>
            <a:off x="1274763" y="2625725"/>
            <a:ext cx="6826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62821" name="Text Box 5"/>
          <p:cNvSpPr txBox="1">
            <a:spLocks noChangeArrowheads="1"/>
          </p:cNvSpPr>
          <p:nvPr/>
        </p:nvSpPr>
        <p:spPr bwMode="auto">
          <a:xfrm>
            <a:off x="395288" y="1412875"/>
            <a:ext cx="8424862" cy="521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/>
              <a:t>halogenidy můžeme připravit různými chemickými reakcemi:</a:t>
            </a:r>
          </a:p>
          <a:p>
            <a:endParaRPr lang="cs-CZ" sz="2800"/>
          </a:p>
          <a:p>
            <a:pPr>
              <a:buFontTx/>
              <a:buChar char="-"/>
            </a:pPr>
            <a:r>
              <a:rPr lang="cs-CZ" sz="2800"/>
              <a:t> přímou syntézou z prvků, tj. reakcí halogenu</a:t>
            </a:r>
          </a:p>
          <a:p>
            <a:r>
              <a:rPr lang="cs-CZ" sz="2800"/>
              <a:t>  s kovem, např.</a:t>
            </a:r>
          </a:p>
          <a:p>
            <a:r>
              <a:rPr lang="cs-CZ" sz="2800"/>
              <a:t>  a) měď (Cu) reaguje s chlorem (Cl</a:t>
            </a:r>
            <a:r>
              <a:rPr lang="cs-CZ" sz="2800" baseline="-25000"/>
              <a:t>2</a:t>
            </a:r>
            <a:r>
              <a:rPr lang="cs-CZ" sz="2800"/>
              <a:t>) za vzniku</a:t>
            </a:r>
          </a:p>
          <a:p>
            <a:r>
              <a:rPr lang="cs-CZ" sz="2800"/>
              <a:t>      chloridu měďnatého</a:t>
            </a:r>
          </a:p>
          <a:p>
            <a:r>
              <a:rPr lang="cs-CZ" sz="2800"/>
              <a:t>		Cu + Cl</a:t>
            </a:r>
            <a:r>
              <a:rPr lang="cs-CZ" sz="2800" baseline="-25000"/>
              <a:t>2</a:t>
            </a:r>
            <a:r>
              <a:rPr lang="cs-CZ" sz="2800"/>
              <a:t>  </a:t>
            </a:r>
            <a:r>
              <a:rPr lang="cs-CZ"/>
              <a:t>→ </a:t>
            </a:r>
            <a:r>
              <a:rPr lang="cs-CZ" sz="2800"/>
              <a:t>  CuCl</a:t>
            </a:r>
            <a:r>
              <a:rPr lang="cs-CZ" sz="2800" baseline="-25000"/>
              <a:t>2</a:t>
            </a:r>
          </a:p>
          <a:p>
            <a:r>
              <a:rPr lang="cs-CZ" sz="2800"/>
              <a:t>  b) hořčík (Mg) reaguje s bromem (Br</a:t>
            </a:r>
            <a:r>
              <a:rPr lang="cs-CZ" sz="2800" baseline="-25000"/>
              <a:t>2</a:t>
            </a:r>
            <a:r>
              <a:rPr lang="cs-CZ" sz="2800"/>
              <a:t>) za vzniku</a:t>
            </a:r>
          </a:p>
          <a:p>
            <a:r>
              <a:rPr lang="cs-CZ" sz="2800"/>
              <a:t>      bromidu hořečnatého</a:t>
            </a:r>
          </a:p>
          <a:p>
            <a:r>
              <a:rPr lang="cs-CZ" sz="2800"/>
              <a:t>		Mg + Br</a:t>
            </a:r>
            <a:r>
              <a:rPr lang="cs-CZ" sz="2800" baseline="-25000"/>
              <a:t>2 </a:t>
            </a:r>
            <a:r>
              <a:rPr lang="cs-CZ" sz="2800"/>
              <a:t> </a:t>
            </a:r>
            <a:r>
              <a:rPr lang="cs-CZ"/>
              <a:t>→</a:t>
            </a:r>
            <a:r>
              <a:rPr lang="cs-CZ" sz="2800"/>
              <a:t>  MgBr</a:t>
            </a:r>
            <a:r>
              <a:rPr lang="cs-CZ" sz="2800" baseline="-25000"/>
              <a:t>2</a:t>
            </a:r>
          </a:p>
          <a:p>
            <a:endParaRPr lang="cs-CZ" sz="2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4" name="Text Box 4"/>
          <p:cNvSpPr txBox="1">
            <a:spLocks noChangeArrowheads="1"/>
          </p:cNvSpPr>
          <p:nvPr/>
        </p:nvSpPr>
        <p:spPr bwMode="auto">
          <a:xfrm>
            <a:off x="395288" y="188913"/>
            <a:ext cx="8208962" cy="625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800"/>
              <a:t>  c) hliník (Al) reaguje s jodem (I</a:t>
            </a:r>
            <a:r>
              <a:rPr lang="cs-CZ" sz="2800" baseline="-25000"/>
              <a:t>2</a:t>
            </a:r>
            <a:r>
              <a:rPr lang="cs-CZ" sz="2800"/>
              <a:t>) za vzniku jodidu</a:t>
            </a:r>
          </a:p>
          <a:p>
            <a:r>
              <a:rPr lang="cs-CZ" sz="2800"/>
              <a:t>      hlinitého</a:t>
            </a:r>
          </a:p>
          <a:p>
            <a:r>
              <a:rPr lang="cs-CZ" sz="2800"/>
              <a:t>		</a:t>
            </a:r>
            <a:r>
              <a:rPr lang="it-IT" sz="2800"/>
              <a:t>2 Al + 3 I</a:t>
            </a:r>
            <a:r>
              <a:rPr lang="it-IT" sz="2800" baseline="-25000"/>
              <a:t>2</a:t>
            </a:r>
            <a:r>
              <a:rPr lang="it-IT" sz="2800"/>
              <a:t> </a:t>
            </a:r>
            <a:r>
              <a:rPr lang="cs-CZ" sz="2800"/>
              <a:t> </a:t>
            </a:r>
            <a:r>
              <a:rPr lang="cs-CZ"/>
              <a:t>→</a:t>
            </a:r>
            <a:r>
              <a:rPr lang="it-IT" sz="2800"/>
              <a:t> </a:t>
            </a:r>
            <a:r>
              <a:rPr lang="cs-CZ" sz="2800"/>
              <a:t> </a:t>
            </a:r>
            <a:r>
              <a:rPr lang="it-IT" sz="2800"/>
              <a:t>2 AlI</a:t>
            </a:r>
            <a:r>
              <a:rPr lang="it-IT" sz="2800" baseline="-25000"/>
              <a:t>3</a:t>
            </a:r>
            <a:endParaRPr lang="cs-CZ" sz="2800" baseline="-25000"/>
          </a:p>
          <a:p>
            <a:endParaRPr lang="cs-CZ" sz="1200"/>
          </a:p>
          <a:p>
            <a:r>
              <a:rPr lang="cs-CZ" sz="2800"/>
              <a:t>- reakcí halogenovodíkových kyselin s kovy, např.</a:t>
            </a:r>
          </a:p>
          <a:p>
            <a:r>
              <a:rPr lang="cs-CZ" sz="2800"/>
              <a:t>     kyselina chlorovodíková (HCl) reaguje se</a:t>
            </a:r>
          </a:p>
          <a:p>
            <a:r>
              <a:rPr lang="cs-CZ" sz="2800"/>
              <a:t>     zinkem (Zn) za vzniku chloridu zinečnatého</a:t>
            </a:r>
          </a:p>
          <a:p>
            <a:r>
              <a:rPr lang="cs-CZ" sz="2800"/>
              <a:t>     a vodíku</a:t>
            </a:r>
          </a:p>
          <a:p>
            <a:r>
              <a:rPr lang="cs-CZ" sz="2800"/>
              <a:t>		</a:t>
            </a:r>
            <a:r>
              <a:rPr lang="pt-BR" sz="2800"/>
              <a:t>Zn + 2 HCl</a:t>
            </a:r>
            <a:r>
              <a:rPr lang="cs-CZ" sz="2800"/>
              <a:t> </a:t>
            </a:r>
            <a:r>
              <a:rPr lang="pt-BR" sz="2800"/>
              <a:t> </a:t>
            </a:r>
            <a:r>
              <a:rPr lang="cs-CZ"/>
              <a:t>→</a:t>
            </a:r>
            <a:r>
              <a:rPr lang="pt-BR" sz="2800"/>
              <a:t> </a:t>
            </a:r>
            <a:r>
              <a:rPr lang="cs-CZ" sz="2800"/>
              <a:t> </a:t>
            </a:r>
            <a:r>
              <a:rPr lang="pt-BR" sz="2800"/>
              <a:t>ZnCl</a:t>
            </a:r>
            <a:r>
              <a:rPr lang="pt-BR" sz="2800" baseline="-25000"/>
              <a:t>2</a:t>
            </a:r>
            <a:r>
              <a:rPr lang="pt-BR" sz="2800"/>
              <a:t> + H</a:t>
            </a:r>
            <a:r>
              <a:rPr lang="pt-BR" sz="2800" baseline="-25000"/>
              <a:t>2</a:t>
            </a:r>
            <a:endParaRPr lang="cs-CZ" sz="2800" baseline="-25000"/>
          </a:p>
          <a:p>
            <a:pPr>
              <a:buFontTx/>
              <a:buChar char="-"/>
            </a:pPr>
            <a:r>
              <a:rPr lang="cs-CZ" sz="2800"/>
              <a:t> reakcí halogenovodíkových kyselin s hydroxidy</a:t>
            </a:r>
          </a:p>
          <a:p>
            <a:r>
              <a:rPr lang="cs-CZ" sz="2800"/>
              <a:t>  (neutralizace), např.</a:t>
            </a:r>
          </a:p>
          <a:p>
            <a:r>
              <a:rPr lang="cs-CZ" sz="2800"/>
              <a:t>     kyselina chlorovodíková (HCl) reaguje</a:t>
            </a:r>
          </a:p>
          <a:p>
            <a:r>
              <a:rPr lang="cs-CZ" sz="2800"/>
              <a:t>     s hydroxidem draselným (KOH) za vzniku</a:t>
            </a:r>
          </a:p>
          <a:p>
            <a:r>
              <a:rPr lang="cs-CZ" sz="2800"/>
              <a:t>     chloridu draselného a vody</a:t>
            </a:r>
          </a:p>
          <a:p>
            <a:r>
              <a:rPr lang="cs-CZ" sz="2800"/>
              <a:t>		KOH + HCl  </a:t>
            </a:r>
            <a:r>
              <a:rPr lang="cs-CZ"/>
              <a:t>→ </a:t>
            </a:r>
            <a:r>
              <a:rPr lang="cs-CZ" sz="2800"/>
              <a:t> KCl + H</a:t>
            </a:r>
            <a:r>
              <a:rPr lang="cs-CZ" sz="2800" baseline="-25000"/>
              <a:t>2</a:t>
            </a:r>
            <a:r>
              <a:rPr lang="cs-CZ" sz="2800"/>
              <a:t>O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3035300" cy="865187"/>
          </a:xfrm>
        </p:spPr>
        <p:txBody>
          <a:bodyPr/>
          <a:lstStyle/>
          <a:p>
            <a:r>
              <a:rPr lang="cs-CZ"/>
              <a:t>Opakování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507413" cy="5689600"/>
          </a:xfrm>
        </p:spPr>
        <p:txBody>
          <a:bodyPr/>
          <a:lstStyle/>
          <a:p>
            <a:pPr>
              <a:buClr>
                <a:srgbClr val="FFFF00"/>
              </a:buClr>
            </a:pPr>
            <a:r>
              <a:rPr lang="cs-CZ" sz="2800"/>
              <a:t>Jaké je oxidační číslo atomu halogenu v halogenidech?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endParaRPr lang="cs-CZ" sz="2800"/>
          </a:p>
          <a:p>
            <a:pPr>
              <a:buClr>
                <a:srgbClr val="FFFF00"/>
              </a:buClr>
            </a:pPr>
            <a:r>
              <a:rPr lang="cs-CZ" sz="2800"/>
              <a:t>Napiš vzorec chloridu měďnatého.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endParaRPr lang="cs-CZ" sz="2800"/>
          </a:p>
          <a:p>
            <a:pPr>
              <a:buClr>
                <a:srgbClr val="FFFF00"/>
              </a:buClr>
            </a:pPr>
            <a:r>
              <a:rPr lang="cs-CZ" sz="2800"/>
              <a:t>Čemu se musí rovnat součet oxidačních čísel všech atomů v molekule?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endParaRPr lang="cs-CZ" sz="2800"/>
          </a:p>
          <a:p>
            <a:pPr>
              <a:buClr>
                <a:srgbClr val="FFFF00"/>
              </a:buClr>
            </a:pPr>
            <a:r>
              <a:rPr lang="cs-CZ" sz="2800"/>
              <a:t>Rozpouštěním zinku v kyselině chlorovodíkové vznikne "letovací voda", napiš rovnici této reakce.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5843588" cy="865187"/>
          </a:xfrm>
        </p:spPr>
        <p:txBody>
          <a:bodyPr/>
          <a:lstStyle/>
          <a:p>
            <a:r>
              <a:rPr lang="cs-CZ"/>
              <a:t>Opakování - odpovědi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507413" cy="5689600"/>
          </a:xfrm>
        </p:spPr>
        <p:txBody>
          <a:bodyPr/>
          <a:lstStyle/>
          <a:p>
            <a:pPr>
              <a:buClr>
                <a:srgbClr val="FFFF00"/>
              </a:buClr>
            </a:pPr>
            <a:r>
              <a:rPr lang="cs-CZ" sz="2800"/>
              <a:t>Jaké je oxidační číslo atomu halogenu v halogenidech?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- I</a:t>
            </a:r>
          </a:p>
          <a:p>
            <a:pPr>
              <a:buClr>
                <a:srgbClr val="FFFF00"/>
              </a:buClr>
            </a:pPr>
            <a:r>
              <a:rPr lang="cs-CZ" sz="2800"/>
              <a:t>Napiš vzorec chloridu měďnatého.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CuCl</a:t>
            </a:r>
            <a:r>
              <a:rPr lang="cs-CZ" sz="2800" baseline="-25000">
                <a:solidFill>
                  <a:srgbClr val="FF0000"/>
                </a:solidFill>
              </a:rPr>
              <a:t>2</a:t>
            </a:r>
          </a:p>
          <a:p>
            <a:pPr>
              <a:buClr>
                <a:srgbClr val="FFFF00"/>
              </a:buClr>
            </a:pPr>
            <a:r>
              <a:rPr lang="cs-CZ" sz="2800"/>
              <a:t>Čemu se musí rovnat součet oxidačních čísel všech atomů v molekule?</a:t>
            </a:r>
          </a:p>
          <a:p>
            <a:pPr>
              <a:buClr>
                <a:srgbClr val="FFFF00"/>
              </a:buCl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cs-CZ" sz="2800">
                <a:solidFill>
                  <a:srgbClr val="FF0000"/>
                </a:solidFill>
              </a:rPr>
              <a:t>nule</a:t>
            </a:r>
          </a:p>
          <a:p>
            <a:pPr>
              <a:buClr>
                <a:srgbClr val="FFFF00"/>
              </a:buClr>
            </a:pPr>
            <a:r>
              <a:rPr lang="cs-CZ" sz="2800"/>
              <a:t>Rozpouštěním zinku v kyselině chlorovodíkové vznikne "letovací voda", napiš rovnici této reakce.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		</a:t>
            </a:r>
            <a:r>
              <a:rPr lang="pt-BR" sz="2800">
                <a:solidFill>
                  <a:srgbClr val="FF0000"/>
                </a:solidFill>
              </a:rPr>
              <a:t>Zn + 2 HCl  →  ZnCl</a:t>
            </a:r>
            <a:r>
              <a:rPr lang="pt-BR" sz="2800" baseline="-25000">
                <a:solidFill>
                  <a:srgbClr val="FF0000"/>
                </a:solidFill>
              </a:rPr>
              <a:t>2</a:t>
            </a:r>
            <a:r>
              <a:rPr lang="pt-BR" sz="2800">
                <a:solidFill>
                  <a:srgbClr val="FF0000"/>
                </a:solidFill>
              </a:rPr>
              <a:t> + H</a:t>
            </a:r>
            <a:r>
              <a:rPr lang="pt-BR" sz="2800" baseline="-25000">
                <a:solidFill>
                  <a:srgbClr val="FF0000"/>
                </a:solidFill>
              </a:rPr>
              <a:t>2</a:t>
            </a:r>
            <a:endParaRPr lang="cs-CZ" sz="2800" baseline="-250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2459038" cy="1139825"/>
          </a:xfrm>
        </p:spPr>
        <p:txBody>
          <a:bodyPr/>
          <a:lstStyle/>
          <a:p>
            <a:r>
              <a:rPr lang="cs-CZ"/>
              <a:t>Citace</a:t>
            </a:r>
          </a:p>
        </p:txBody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600200"/>
            <a:ext cx="7859712" cy="2692400"/>
          </a:xfrm>
        </p:spPr>
        <p:txBody>
          <a:bodyPr/>
          <a:lstStyle/>
          <a:p>
            <a:pPr>
              <a:buClr>
                <a:srgbClr val="FFFF00"/>
              </a:buClr>
              <a:buFontTx/>
              <a:buChar char="•"/>
            </a:pPr>
            <a:r>
              <a:rPr lang="cs-CZ" sz="1400">
                <a:hlinkClick r:id="rId2"/>
              </a:rPr>
              <a:t>www.office.microsoft.com</a:t>
            </a:r>
            <a:endParaRPr lang="cs-CZ" sz="1400"/>
          </a:p>
          <a:p>
            <a:pPr>
              <a:buClr>
                <a:srgbClr val="FFFF00"/>
              </a:buClr>
              <a:buFontTx/>
              <a:buChar char="•"/>
            </a:pPr>
            <a:r>
              <a:rPr lang="cs-CZ" sz="1400"/>
              <a:t>File:Halite-282334.jpg. In Wikipedia: the free encyclopedia [online]. St. Petersburg (Florida) : Wikipedia Foundation, 09:48, 27 April 2010 [cit. 2012-01-18]. Dostupné z WWW: &lt;http://commons.wikimedia.org/wiki/File:Halite-282334.jpg&gt;.</a:t>
            </a:r>
          </a:p>
          <a:p>
            <a:pPr>
              <a:buClr>
                <a:srgbClr val="FFFF00"/>
              </a:buClr>
              <a:buFontTx/>
              <a:buChar char="•"/>
            </a:pPr>
            <a:r>
              <a:rPr lang="cs-CZ" sz="1400"/>
              <a:t>Soubor:Sylvin_(aka).jpg.  In Wikipedia: the free encyclopedia [online]. St. Petersburg (Florida) : Wikipedia Foundation, 24. 6. 2007, 17:40 [cit. 2012-01-18]. Dostupné z WWW: &lt;http://cs.wikipedia.org/wiki/Soubor:Sylvin_(aka).jpg&gt;.</a:t>
            </a:r>
          </a:p>
          <a:p>
            <a:pPr>
              <a:buClr>
                <a:srgbClr val="FFFF00"/>
              </a:buClr>
              <a:buFontTx/>
              <a:buChar char="•"/>
            </a:pPr>
            <a:r>
              <a:rPr lang="cs-CZ" sz="1400"/>
              <a:t>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Kruhy na vodě">
  <a:themeElements>
    <a:clrScheme name="Kruhy na vodě 3">
      <a:dk1>
        <a:srgbClr val="008AE8"/>
      </a:dk1>
      <a:lt1>
        <a:srgbClr val="FFFFFF"/>
      </a:lt1>
      <a:dk2>
        <a:srgbClr val="0068AE"/>
      </a:dk2>
      <a:lt2>
        <a:srgbClr val="CCECFF"/>
      </a:lt2>
      <a:accent1>
        <a:srgbClr val="009999"/>
      </a:accent1>
      <a:accent2>
        <a:srgbClr val="0088E4"/>
      </a:accent2>
      <a:accent3>
        <a:srgbClr val="AAB9D3"/>
      </a:accent3>
      <a:accent4>
        <a:srgbClr val="DADADA"/>
      </a:accent4>
      <a:accent5>
        <a:srgbClr val="AACACA"/>
      </a:accent5>
      <a:accent6>
        <a:srgbClr val="007BCF"/>
      </a:accent6>
      <a:hlink>
        <a:srgbClr val="99FF99"/>
      </a:hlink>
      <a:folHlink>
        <a:srgbClr val="AFE1FF"/>
      </a:folHlink>
    </a:clrScheme>
    <a:fontScheme name="Kruhy na vodě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ruhy na vodě 1">
        <a:dk1>
          <a:srgbClr val="2B2B85"/>
        </a:dk1>
        <a:lt1>
          <a:srgbClr val="FFFFFF"/>
        </a:lt1>
        <a:dk2>
          <a:srgbClr val="00254A"/>
        </a:dk2>
        <a:lt2>
          <a:srgbClr val="C0C0C0"/>
        </a:lt2>
        <a:accent1>
          <a:srgbClr val="0099FF"/>
        </a:accent1>
        <a:accent2>
          <a:srgbClr val="006699"/>
        </a:accent2>
        <a:accent3>
          <a:srgbClr val="AAACB1"/>
        </a:accent3>
        <a:accent4>
          <a:srgbClr val="DADADA"/>
        </a:accent4>
        <a:accent5>
          <a:srgbClr val="AACAFF"/>
        </a:accent5>
        <a:accent6>
          <a:srgbClr val="005C8A"/>
        </a:accent6>
        <a:hlink>
          <a:srgbClr val="99CCFF"/>
        </a:hlink>
        <a:folHlink>
          <a:srgbClr val="8F8FB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2">
        <a:dk1>
          <a:srgbClr val="3B4B5D"/>
        </a:dk1>
        <a:lt1>
          <a:srgbClr val="FFFFFF"/>
        </a:lt1>
        <a:dk2>
          <a:srgbClr val="466886"/>
        </a:dk2>
        <a:lt2>
          <a:srgbClr val="CCECFF"/>
        </a:lt2>
        <a:accent1>
          <a:srgbClr val="6D9D97"/>
        </a:accent1>
        <a:accent2>
          <a:srgbClr val="53718C"/>
        </a:accent2>
        <a:accent3>
          <a:srgbClr val="B0B9C3"/>
        </a:accent3>
        <a:accent4>
          <a:srgbClr val="DADADA"/>
        </a:accent4>
        <a:accent5>
          <a:srgbClr val="BACCC9"/>
        </a:accent5>
        <a:accent6>
          <a:srgbClr val="4A667E"/>
        </a:accent6>
        <a:hlink>
          <a:srgbClr val="99CCFF"/>
        </a:hlink>
        <a:folHlink>
          <a:srgbClr val="A97CF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3">
        <a:dk1>
          <a:srgbClr val="008AE8"/>
        </a:dk1>
        <a:lt1>
          <a:srgbClr val="FFFFFF"/>
        </a:lt1>
        <a:dk2>
          <a:srgbClr val="0068AE"/>
        </a:dk2>
        <a:lt2>
          <a:srgbClr val="CCECFF"/>
        </a:lt2>
        <a:accent1>
          <a:srgbClr val="009999"/>
        </a:accent1>
        <a:accent2>
          <a:srgbClr val="0088E4"/>
        </a:accent2>
        <a:accent3>
          <a:srgbClr val="AAB9D3"/>
        </a:accent3>
        <a:accent4>
          <a:srgbClr val="DADADA"/>
        </a:accent4>
        <a:accent5>
          <a:srgbClr val="AACACA"/>
        </a:accent5>
        <a:accent6>
          <a:srgbClr val="007BCF"/>
        </a:accent6>
        <a:hlink>
          <a:srgbClr val="99FF99"/>
        </a:hlink>
        <a:folHlink>
          <a:srgbClr val="AFE1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4">
        <a:dk1>
          <a:srgbClr val="9B69FF"/>
        </a:dk1>
        <a:lt1>
          <a:srgbClr val="FFFFFF"/>
        </a:lt1>
        <a:dk2>
          <a:srgbClr val="666699"/>
        </a:dk2>
        <a:lt2>
          <a:srgbClr val="D9D9FF"/>
        </a:lt2>
        <a:accent1>
          <a:srgbClr val="66CCFF"/>
        </a:accent1>
        <a:accent2>
          <a:srgbClr val="9966FF"/>
        </a:accent2>
        <a:accent3>
          <a:srgbClr val="B8B8CA"/>
        </a:accent3>
        <a:accent4>
          <a:srgbClr val="DADADA"/>
        </a:accent4>
        <a:accent5>
          <a:srgbClr val="B8E2FF"/>
        </a:accent5>
        <a:accent6>
          <a:srgbClr val="8A5CE7"/>
        </a:accent6>
        <a:hlink>
          <a:srgbClr val="0099CC"/>
        </a:hlink>
        <a:folHlink>
          <a:srgbClr val="0033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5">
        <a:dk1>
          <a:srgbClr val="008080"/>
        </a:dk1>
        <a:lt1>
          <a:srgbClr val="FFFFFF"/>
        </a:lt1>
        <a:dk2>
          <a:srgbClr val="006666"/>
        </a:dk2>
        <a:lt2>
          <a:srgbClr val="FFFFCC"/>
        </a:lt2>
        <a:accent1>
          <a:srgbClr val="0099FF"/>
        </a:accent1>
        <a:accent2>
          <a:srgbClr val="008080"/>
        </a:accent2>
        <a:accent3>
          <a:srgbClr val="AAB8B8"/>
        </a:accent3>
        <a:accent4>
          <a:srgbClr val="DADADA"/>
        </a:accent4>
        <a:accent5>
          <a:srgbClr val="AACAFF"/>
        </a:accent5>
        <a:accent6>
          <a:srgbClr val="007373"/>
        </a:accent6>
        <a:hlink>
          <a:srgbClr val="1ACE9F"/>
        </a:hlink>
        <a:folHlink>
          <a:srgbClr val="A5B5C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6">
        <a:dk1>
          <a:srgbClr val="CDD9D1"/>
        </a:dk1>
        <a:lt1>
          <a:srgbClr val="FFFFFF"/>
        </a:lt1>
        <a:dk2>
          <a:srgbClr val="A3BBA9"/>
        </a:dk2>
        <a:lt2>
          <a:srgbClr val="007D80"/>
        </a:lt2>
        <a:accent1>
          <a:srgbClr val="9CA8A4"/>
        </a:accent1>
        <a:accent2>
          <a:srgbClr val="CBD7CE"/>
        </a:accent2>
        <a:accent3>
          <a:srgbClr val="CEDAD1"/>
        </a:accent3>
        <a:accent4>
          <a:srgbClr val="DADADA"/>
        </a:accent4>
        <a:accent5>
          <a:srgbClr val="CBD1CF"/>
        </a:accent5>
        <a:accent6>
          <a:srgbClr val="B8C3BA"/>
        </a:accent6>
        <a:hlink>
          <a:srgbClr val="0099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7">
        <a:dk1>
          <a:srgbClr val="686B5D"/>
        </a:dk1>
        <a:lt1>
          <a:srgbClr val="DCDAD0"/>
        </a:lt1>
        <a:dk2>
          <a:srgbClr val="525040"/>
        </a:dk2>
        <a:lt2>
          <a:srgbClr val="D3D2A6"/>
        </a:lt2>
        <a:accent1>
          <a:srgbClr val="5D8770"/>
        </a:accent1>
        <a:accent2>
          <a:srgbClr val="686B5D"/>
        </a:accent2>
        <a:accent3>
          <a:srgbClr val="B3B3AF"/>
        </a:accent3>
        <a:accent4>
          <a:srgbClr val="BCBAB1"/>
        </a:accent4>
        <a:accent5>
          <a:srgbClr val="B6C3BB"/>
        </a:accent5>
        <a:accent6>
          <a:srgbClr val="5E6053"/>
        </a:accent6>
        <a:hlink>
          <a:srgbClr val="85B7A9"/>
        </a:hlink>
        <a:folHlink>
          <a:srgbClr val="B8936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uhy na vodě 8">
        <a:dk1>
          <a:srgbClr val="000000"/>
        </a:dk1>
        <a:lt1>
          <a:srgbClr val="EAEAEA"/>
        </a:lt1>
        <a:dk2>
          <a:srgbClr val="000000"/>
        </a:dk2>
        <a:lt2>
          <a:srgbClr val="B2B2B2"/>
        </a:lt2>
        <a:accent1>
          <a:srgbClr val="A4BCC4"/>
        </a:accent1>
        <a:accent2>
          <a:srgbClr val="FFFFFF"/>
        </a:accent2>
        <a:accent3>
          <a:srgbClr val="F3F3F3"/>
        </a:accent3>
        <a:accent4>
          <a:srgbClr val="000000"/>
        </a:accent4>
        <a:accent5>
          <a:srgbClr val="CFDADE"/>
        </a:accent5>
        <a:accent6>
          <a:srgbClr val="E7E7E7"/>
        </a:accent6>
        <a:hlink>
          <a:srgbClr val="0066FF"/>
        </a:hlink>
        <a:folHlink>
          <a:srgbClr val="00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uhy na vodě 9">
        <a:dk1>
          <a:srgbClr val="000000"/>
        </a:dk1>
        <a:lt1>
          <a:srgbClr val="D7D1B9"/>
        </a:lt1>
        <a:dk2>
          <a:srgbClr val="B39257"/>
        </a:dk2>
        <a:lt2>
          <a:srgbClr val="B1A887"/>
        </a:lt2>
        <a:accent1>
          <a:srgbClr val="FFCC66"/>
        </a:accent1>
        <a:accent2>
          <a:srgbClr val="E6E3AC"/>
        </a:accent2>
        <a:accent3>
          <a:srgbClr val="E8E5D9"/>
        </a:accent3>
        <a:accent4>
          <a:srgbClr val="000000"/>
        </a:accent4>
        <a:accent5>
          <a:srgbClr val="FFE2B8"/>
        </a:accent5>
        <a:accent6>
          <a:srgbClr val="D0CE9B"/>
        </a:accent6>
        <a:hlink>
          <a:srgbClr val="666633"/>
        </a:hlink>
        <a:folHlink>
          <a:srgbClr val="9C98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Ripple</Template>
  <TotalTime>0</TotalTime>
  <Words>535</Words>
  <Application>Microsoft Office PowerPoint</Application>
  <PresentationFormat>Předvádění na obrazovce (4:3)</PresentationFormat>
  <Paragraphs>91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Wingdings</vt:lpstr>
      <vt:lpstr>Calibri</vt:lpstr>
      <vt:lpstr>Kruhy na vodě</vt:lpstr>
      <vt:lpstr>Snímek 1</vt:lpstr>
      <vt:lpstr>Anotace</vt:lpstr>
      <vt:lpstr>HALOGENIDY</vt:lpstr>
      <vt:lpstr>Snímek 4</vt:lpstr>
      <vt:lpstr>Příklady</vt:lpstr>
      <vt:lpstr>Vlastnosti a použití</vt:lpstr>
      <vt:lpstr>Snímek 7</vt:lpstr>
      <vt:lpstr>Snímek 8</vt:lpstr>
      <vt:lpstr>Příprava halogenidů</vt:lpstr>
      <vt:lpstr>Snímek 10</vt:lpstr>
      <vt:lpstr>Opakování</vt:lpstr>
      <vt:lpstr>Opakování - odpovědi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NÁZVOSLOVÍ UHLOVODÍKŮ</dc:title>
  <dc:creator/>
  <cp:lastModifiedBy/>
  <cp:revision>54</cp:revision>
  <dcterms:created xsi:type="dcterms:W3CDTF">2011-11-07T17:08:29Z</dcterms:created>
  <dcterms:modified xsi:type="dcterms:W3CDTF">2012-03-18T06:41:41Z</dcterms:modified>
</cp:coreProperties>
</file>