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1" name="Zaoblený obdélník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2" name="Zaoblený obdélník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bdélník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6" name="Obdélník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A9800A-F806-4EC1-B6C5-5EBE37CFC41A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7699F65C-35F5-42E7-A735-D936E679CF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9842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8AF1AC-3112-4B4D-9385-54F276119DA2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C9D4E4-E0E2-4D9D-9226-81F399F845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4573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CFD5F4-A38C-4D9A-88AC-22825A8C2E8E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C6D9B7-5F6C-48F8-B139-2C007B1117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3801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79BB2C-E29B-45DC-BF0E-C923DB38BFC7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ACBE5A-3945-489F-AA67-CED534595B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206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83BCD8F-C45A-40F7-8DB5-D86EEF1B3D9C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1D0E51D-1264-444F-9423-84EEEF5928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32664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E0C9A8-0887-4233-97B3-C63E424B8F42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4C1154-729D-4771-979B-56A5CD0147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353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32FC60-A1B3-42FC-A74D-83CB48839A4B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8466CB-7428-4B2C-A131-725B0F4BCF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40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9C452C-3726-467F-9D32-8C22BACBC433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36A998-5696-4306-9152-557750EC18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565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FEB53F-74F9-403A-B136-D0770BAAA095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F66C1A-97EA-47C1-BEDA-16F08C91C3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89606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F298E-7A4F-4273-9F35-E55C3F206B2E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50755C-D8F4-42B6-B445-18AE80A21A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03559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DA325-5E9C-4619-AB27-2583817FB267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1557D-3198-4850-A942-145FB848FF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52544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039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4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fld id="{0D52C13D-4B73-49B7-8A06-97FEC836374B}" type="datetimeFigureOut">
              <a:rPr lang="cs-CZ"/>
              <a:pPr>
                <a:defRPr/>
              </a:pPr>
              <a:t>16.8.2013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4808BD74-597B-4790-8883-86FCD98F0B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9" r:id="rId1"/>
    <p:sldLayoutId id="2147483811" r:id="rId2"/>
    <p:sldLayoutId id="2147483812" r:id="rId3"/>
    <p:sldLayoutId id="2147483813" r:id="rId4"/>
    <p:sldLayoutId id="2147483820" r:id="rId5"/>
    <p:sldLayoutId id="2147483821" r:id="rId6"/>
    <p:sldLayoutId id="2147483814" r:id="rId7"/>
    <p:sldLayoutId id="2147483815" r:id="rId8"/>
    <p:sldLayoutId id="2147483816" r:id="rId9"/>
    <p:sldLayoutId id="2147483817" r:id="rId10"/>
    <p:sldLayoutId id="214748381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eaLnBrk="0" fontAlgn="base" hangingPunct="0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0" fontAlgn="base" hangingPunct="0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ejepis.com/index.php?page=200&amp;pod=11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ejepis.com/index.php?page=200&amp;pod=1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500" y="428625"/>
          <a:ext cx="7929563" cy="4206874"/>
        </p:xfrm>
        <a:graphic>
          <a:graphicData uri="http://schemas.openxmlformats.org/drawingml/2006/table">
            <a:tbl>
              <a:tblPr/>
              <a:tblGrid>
                <a:gridCol w="4144515"/>
                <a:gridCol w="3785048"/>
              </a:tblGrid>
              <a:tr h="671522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22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Simona Valachová</a:t>
                      </a: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22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VY_12_INOVACE_2504_Charta77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1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Charta 77</a:t>
                      </a: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22972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8.3. 2013</a:t>
                      </a: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4.6. 2013</a:t>
                      </a: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140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5157788"/>
            <a:ext cx="6281737" cy="1214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Clr>
                <a:srgbClr val="D34817"/>
              </a:buClr>
              <a:buSzPct val="85000"/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prstClr val="black"/>
                </a:solidFill>
                <a:latin typeface="Franklin Gothic Book"/>
              </a:rPr>
              <a:t>    </a:t>
            </a:r>
            <a:r>
              <a:rPr lang="cs-CZ" sz="1800" dirty="0" smtClean="0">
                <a:solidFill>
                  <a:prstClr val="black"/>
                </a:solidFill>
                <a:latin typeface="Franklin Gothic Book"/>
              </a:rPr>
              <a:t>Prezentace seznamuje žáky s textem Prohlášení Charty 77, který si třída společně přečte a popřípadě vysvětlí složitější pasáže. Úkolem žáků je poté rozhodnout u následujících tvrzení týkajících se dokumentu Charty 77, která jsou pravdivá a která nikoli, svá stanoviska vysvětlit a společně prodiskutovat se spolužáky. 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Clr>
                <a:srgbClr val="D34817"/>
              </a:buClr>
              <a:buSzPct val="85000"/>
              <a:buFont typeface="Georgia" pitchFamily="18" charset="0"/>
              <a:buNone/>
              <a:defRPr/>
            </a:pPr>
            <a:r>
              <a:rPr lang="cs-CZ" sz="1800" dirty="0" smtClean="0">
                <a:solidFill>
                  <a:prstClr val="black"/>
                </a:solidFill>
                <a:latin typeface="Franklin Gothic Book"/>
              </a:rPr>
              <a:t>     Materiál je zaměřený na rozvoj čtenářské a informační gramotnosti, a to nejen při pochopení samotného textu, ale také při správném posouzení daných tezí.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Clr>
                <a:srgbClr val="D34817"/>
              </a:buClr>
              <a:buSzPct val="85000"/>
              <a:buFont typeface="Georgia" pitchFamily="18" charset="0"/>
              <a:buNone/>
              <a:defRPr/>
            </a:pPr>
            <a:r>
              <a:rPr lang="cs-CZ" sz="1800" dirty="0" smtClean="0">
                <a:solidFill>
                  <a:prstClr val="black"/>
                </a:solidFill>
                <a:latin typeface="Franklin Gothic Book"/>
              </a:rPr>
              <a:t>	Prezentace je interaktivní, je vhodná pro promítání na interaktivní tabuli a je samozřejmě doplněna odkazem na text a řešením. 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Clr>
                <a:srgbClr val="D34817"/>
              </a:buClr>
              <a:buSzPct val="85000"/>
              <a:buFont typeface="Georgia" pitchFamily="18" charset="0"/>
              <a:buNone/>
              <a:defRPr/>
            </a:pPr>
            <a:r>
              <a:rPr lang="cs-CZ" sz="1800" dirty="0" smtClean="0">
                <a:solidFill>
                  <a:prstClr val="black"/>
                </a:solidFill>
                <a:latin typeface="Franklin Gothic Book"/>
              </a:rPr>
              <a:t>     Materiál je určen pro 9. ročník, vzdělávací oblast Člověk a společnost, tematický okruh Dějiny od poloviny 20. století do současnosti.</a:t>
            </a:r>
          </a:p>
          <a:p>
            <a:pPr eaLnBrk="1" hangingPunct="1">
              <a:buFont typeface="Arial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3"/>
          <p:cNvSpPr>
            <a:spLocks noGrp="1"/>
          </p:cNvSpPr>
          <p:nvPr>
            <p:ph type="ctrTitle"/>
          </p:nvPr>
        </p:nvSpPr>
        <p:spPr>
          <a:xfrm>
            <a:off x="457200" y="2401888"/>
            <a:ext cx="8458200" cy="1470025"/>
          </a:xfrm>
        </p:spPr>
        <p:txBody>
          <a:bodyPr/>
          <a:lstStyle/>
          <a:p>
            <a:pPr eaLnBrk="1" hangingPunct="1"/>
            <a:r>
              <a:rPr lang="cs-CZ" sz="8800" smtClean="0"/>
              <a:t>CHARTA 77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Slyšeli jste už o Chartě 77?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Napište, co o ní víte, cokoli vás napadne…</a:t>
            </a:r>
          </a:p>
          <a:p>
            <a:pPr eaLnBrk="1" hangingPunct="1">
              <a:buFont typeface="Georgia" pitchFamily="18" charset="0"/>
              <a:buNone/>
            </a:pPr>
            <a:endParaRPr lang="cs-CZ" smtClean="0"/>
          </a:p>
          <a:p>
            <a:pPr eaLnBrk="1" hangingPunct="1"/>
            <a:r>
              <a:rPr lang="cs-CZ" smtClean="0"/>
              <a:t>Znáte nějakou osobnost spjatou s Chartou 77?</a:t>
            </a:r>
          </a:p>
          <a:p>
            <a:pPr eaLnBrk="1" hangingPunct="1">
              <a:buFont typeface="Georgia" pitchFamily="18" charset="0"/>
              <a:buNone/>
            </a:pPr>
            <a:endParaRPr lang="cs-CZ" smtClean="0"/>
          </a:p>
          <a:p>
            <a:pPr eaLnBrk="1" hangingPunct="1"/>
            <a:r>
              <a:rPr lang="cs-CZ" smtClean="0"/>
              <a:t>Víte, co znamená číslovka 77 v názvu?</a:t>
            </a:r>
          </a:p>
          <a:p>
            <a:pPr eaLnBrk="1" hangingPunct="1">
              <a:buFont typeface="Georgia" pitchFamily="18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521325"/>
          </a:xfrm>
        </p:spPr>
        <p:txBody>
          <a:bodyPr>
            <a:normAutofit fontScale="92500" lnSpcReduction="20000"/>
          </a:bodyPr>
          <a:lstStyle/>
          <a:p>
            <a:pPr marL="365760" indent="-256032" algn="ctr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sz="4000" dirty="0" smtClean="0"/>
          </a:p>
          <a:p>
            <a:pPr marL="365760" indent="-256032" algn="ctr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4000" dirty="0" smtClean="0"/>
              <a:t>Pozorně si přečtěte text </a:t>
            </a:r>
            <a:r>
              <a:rPr lang="cs-CZ" sz="4000" dirty="0" smtClean="0">
                <a:hlinkClick r:id="rId2"/>
              </a:rPr>
              <a:t>Charty 77</a:t>
            </a:r>
            <a:r>
              <a:rPr lang="cs-CZ" sz="4000" dirty="0" smtClean="0"/>
              <a:t> !</a:t>
            </a:r>
          </a:p>
          <a:p>
            <a:pPr marL="365760" indent="-256032" algn="ctr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algn="ctr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sz="4000" dirty="0" smtClean="0"/>
          </a:p>
          <a:p>
            <a:pPr marL="365760" indent="-256032" algn="ctr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sz="4000" dirty="0" smtClean="0"/>
          </a:p>
          <a:p>
            <a:pPr marL="365760" indent="-256032" algn="ctr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4000" dirty="0" smtClean="0"/>
              <a:t>Nyní rozhodněte, která tvrzení </a:t>
            </a:r>
          </a:p>
          <a:p>
            <a:pPr marL="365760" indent="-256032" algn="ctr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4000" dirty="0" smtClean="0"/>
              <a:t>o Chartě 77 jsou pravdivá a která nikoli. </a:t>
            </a:r>
          </a:p>
          <a:p>
            <a:pPr marL="365760" indent="-256032" algn="ctr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4000" dirty="0" smtClean="0"/>
              <a:t>Svá rozhodnutí vysvětlete a vše prodiskutujte se spolužáky. </a:t>
            </a:r>
          </a:p>
          <a:p>
            <a:pPr marL="365760" indent="-256032" algn="ctr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algn="ctr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521325"/>
          </a:xfrm>
        </p:spPr>
        <p:txBody>
          <a:bodyPr>
            <a:normAutofit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Charta 77 je otevřené společenství lidí podporujících vládnoucí vrstvy ČSSR.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Číslovka v názvu Charty - 77 - označuje rok jejího vzniku, tedy 1977.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Charta 77 žádá vládu ČSSR, aby podepsala "Mezinárodní pakt o občanských a politických právech".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dirty="0"/>
          </a:p>
        </p:txBody>
      </p:sp>
      <p:pic>
        <p:nvPicPr>
          <p:cNvPr id="1026" name="Picture 2" descr="C:\Users\simík\AppData\Local\Microsoft\Windows\Temporary Internet Files\Content.IE5\7X7XTHOT\MC9004338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3068638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C:\Users\simík\AppData\Local\Microsoft\Windows\Temporary Internet Files\Content.IE5\03RC35CJ\MC90043253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908050"/>
            <a:ext cx="109220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 descr="C:\Users\simík\AppData\Local\Microsoft\Windows\Temporary Internet Files\Content.IE5\03RC35CJ\MC90043253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400" y="5157788"/>
            <a:ext cx="109220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592763"/>
          </a:xfrm>
        </p:spPr>
        <p:txBody>
          <a:bodyPr/>
          <a:lstStyle/>
          <a:p>
            <a:pPr eaLnBrk="1" hangingPunct="1"/>
            <a:r>
              <a:rPr lang="cs-CZ" smtClean="0"/>
              <a:t>Charta 77 oceňuje, že ačkoli mají rodiče jiný než oficiální názor, jejich děti si mohou přesto svobodně zvolit své vzdělání.</a:t>
            </a:r>
          </a:p>
          <a:p>
            <a:pPr eaLnBrk="1" hangingPunct="1">
              <a:buFont typeface="Georgia" pitchFamily="18" charset="0"/>
              <a:buNone/>
            </a:pPr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Václav Havel byl mluvčím Charty 77. 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Chartu 77 mohl podepsat a podporovat každý, kdo sdílel její ideály.</a:t>
            </a:r>
          </a:p>
          <a:p>
            <a:pPr eaLnBrk="1" hangingPunct="1"/>
            <a:endParaRPr lang="cs-CZ" smtClean="0"/>
          </a:p>
        </p:txBody>
      </p:sp>
      <p:pic>
        <p:nvPicPr>
          <p:cNvPr id="4" name="Picture 4" descr="C:\Users\simík\AppData\Local\Microsoft\Windows\Temporary Internet Files\Content.IE5\03RC35CJ\MC90043253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1125538"/>
            <a:ext cx="109220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simík\AppData\Local\Microsoft\Windows\Temporary Internet Files\Content.IE5\7X7XTHOT\MC9004338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400" y="3068638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 descr="C:\Users\simík\AppData\Local\Microsoft\Windows\Temporary Internet Files\Content.IE5\7X7XTHOT\MC9004338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400" y="4724400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513"/>
            <a:ext cx="8964613" cy="5521325"/>
          </a:xfrm>
        </p:spPr>
        <p:txBody>
          <a:bodyPr>
            <a:normAutofit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Charta 77 kritizuje Ústavu ČSSR.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V Chartě 77 je negativně zhodnocen vězeňský systém.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Charta 77 se tvrdě staví proti Všeobecné deklaraci lidských práv OSN.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/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Charta 77 vznikla jako reakce na nedodržování lidských a občanských práv v ČSSR.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dirty="0"/>
          </a:p>
        </p:txBody>
      </p:sp>
      <p:pic>
        <p:nvPicPr>
          <p:cNvPr id="4" name="Picture 2" descr="C:\Users\simík\AppData\Local\Microsoft\Windows\Temporary Internet Files\Content.IE5\7X7XTHOT\MC9004338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765175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simík\AppData\Local\Microsoft\Windows\Temporary Internet Files\Content.IE5\7X7XTHOT\MC9004338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2205038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 descr="C:\Users\simík\AppData\Local\Microsoft\Windows\Temporary Internet Files\Content.IE5\03RC35CJ\MC90043253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3716338"/>
            <a:ext cx="109220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 descr="C:\Users\simík\AppData\Local\Microsoft\Windows\Temporary Internet Files\Content.IE5\7X7XTHOT\MC9004338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53006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592763"/>
          </a:xfrm>
        </p:spPr>
        <p:txBody>
          <a:bodyPr/>
          <a:lstStyle/>
          <a:p>
            <a:pPr eaLnBrk="1" hangingPunct="1"/>
            <a:r>
              <a:rPr lang="cs-CZ" smtClean="0"/>
              <a:t>V Chartě 77 není jediná zmínka o cenzuře.</a:t>
            </a:r>
          </a:p>
          <a:p>
            <a:pPr eaLnBrk="1" hangingPunct="1">
              <a:buFont typeface="Georgia" pitchFamily="18" charset="0"/>
              <a:buNone/>
            </a:pPr>
            <a:endParaRPr lang="cs-CZ" smtClean="0"/>
          </a:p>
          <a:p>
            <a:pPr eaLnBrk="1" hangingPunct="1">
              <a:buFont typeface="Georgia" pitchFamily="18" charset="0"/>
              <a:buNone/>
            </a:pPr>
            <a:endParaRPr lang="cs-CZ" smtClean="0"/>
          </a:p>
          <a:p>
            <a:pPr eaLnBrk="1" hangingPunct="1">
              <a:buFont typeface="Georgia" pitchFamily="18" charset="0"/>
              <a:buNone/>
            </a:pPr>
            <a:endParaRPr lang="cs-CZ" smtClean="0"/>
          </a:p>
          <a:p>
            <a:pPr eaLnBrk="1" hangingPunct="1"/>
            <a:r>
              <a:rPr lang="cs-CZ" smtClean="0"/>
              <a:t> Charta 77 upozorňuje na fakt, že pokud mají lidé jiný než oficiální názor, není jim povoleno pracovat v jejich oboru a nemají žádnou možnost se bránit.</a:t>
            </a:r>
          </a:p>
          <a:p>
            <a:pPr eaLnBrk="1" hangingPunct="1"/>
            <a:endParaRPr lang="cs-CZ" smtClean="0"/>
          </a:p>
          <a:p>
            <a:pPr eaLnBrk="1" hangingPunct="1">
              <a:buFont typeface="Georgia" pitchFamily="18" charset="0"/>
              <a:buNone/>
            </a:pPr>
            <a:endParaRPr lang="cs-CZ" smtClean="0"/>
          </a:p>
          <a:p>
            <a:pPr eaLnBrk="1" hangingPunct="1"/>
            <a:r>
              <a:rPr lang="cs-CZ" smtClean="0"/>
              <a:t>Charta 77 zaručila v ČSSR právo na svobodu projevu.</a:t>
            </a:r>
          </a:p>
          <a:p>
            <a:pPr eaLnBrk="1" hangingPunct="1"/>
            <a:endParaRPr lang="cs-CZ" smtClean="0"/>
          </a:p>
        </p:txBody>
      </p:sp>
      <p:pic>
        <p:nvPicPr>
          <p:cNvPr id="4" name="Picture 4" descr="C:\Users\simík\AppData\Local\Microsoft\Windows\Temporary Internet Files\Content.IE5\03RC35CJ\MC90043253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838" y="765175"/>
            <a:ext cx="109220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simík\AppData\Local\Microsoft\Windows\Temporary Internet Files\Content.IE5\7X7XTHOT\MC9004338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300" y="3068638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 descr="C:\Users\simík\AppData\Local\Microsoft\Windows\Temporary Internet Files\Content.IE5\03RC35CJ\MC90043253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300" y="5300663"/>
            <a:ext cx="109220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Citace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1600" dirty="0" smtClean="0"/>
              <a:t>Kliparty MS </a:t>
            </a:r>
            <a:r>
              <a:rPr lang="cs-CZ" sz="1600" smtClean="0"/>
              <a:t>Office – www.office.microsoft.com</a:t>
            </a:r>
            <a:endParaRPr lang="cs-CZ" sz="1600" smtClean="0"/>
          </a:p>
          <a:p>
            <a:pPr eaLnBrk="1" hangingPunct="1"/>
            <a:endParaRPr lang="cs-CZ" sz="1600" dirty="0" smtClean="0"/>
          </a:p>
          <a:p>
            <a:pPr eaLnBrk="1" hangingPunct="1"/>
            <a:r>
              <a:rPr lang="cs-CZ" sz="1600" dirty="0" smtClean="0"/>
              <a:t>AUTOR NEUVEDEN. </a:t>
            </a:r>
            <a:r>
              <a:rPr lang="cs-CZ" sz="1600" i="1" dirty="0" smtClean="0"/>
              <a:t>Prohlášení Charty 77</a:t>
            </a:r>
            <a:r>
              <a:rPr lang="cs-CZ" sz="1600" dirty="0" smtClean="0"/>
              <a:t> [online]. [cit. 8.3.2013]. Dostupný na WWW: </a:t>
            </a:r>
            <a:r>
              <a:rPr lang="cs-CZ" sz="1600" dirty="0" smtClean="0">
                <a:hlinkClick r:id="rId2"/>
              </a:rPr>
              <a:t>http://www.dejepis.com/index.php?page=200&amp;pod=11</a:t>
            </a:r>
            <a:endParaRPr lang="cs-CZ" sz="1600" dirty="0" smtClean="0"/>
          </a:p>
          <a:p>
            <a:pPr eaLnBrk="1" hangingPunct="1">
              <a:buFont typeface="Georgia" pitchFamily="18" charset="0"/>
              <a:buNone/>
            </a:pPr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133</TotalTime>
  <Words>274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7" baseType="lpstr">
      <vt:lpstr>Arial</vt:lpstr>
      <vt:lpstr>Trebuchet MS</vt:lpstr>
      <vt:lpstr>Georgia</vt:lpstr>
      <vt:lpstr>Wingdings 2</vt:lpstr>
      <vt:lpstr>Calibri</vt:lpstr>
      <vt:lpstr>Franklin Gothic Book</vt:lpstr>
      <vt:lpstr>Urbanistický</vt:lpstr>
      <vt:lpstr>Prezentace aplikace PowerPoint</vt:lpstr>
      <vt:lpstr>Anotace</vt:lpstr>
      <vt:lpstr>CHARTA 77</vt:lpstr>
      <vt:lpstr>Slyšeli jste už o Chartě 77?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jitka</cp:lastModifiedBy>
  <cp:revision>30</cp:revision>
  <dcterms:created xsi:type="dcterms:W3CDTF">2012-02-12T20:04:21Z</dcterms:created>
  <dcterms:modified xsi:type="dcterms:W3CDTF">2013-08-16T17:35:08Z</dcterms:modified>
</cp:coreProperties>
</file>