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9F11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1747" y="-43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 smtClean="0"/>
            </a:lvl1pPr>
          </a:lstStyle>
          <a:p>
            <a:pPr>
              <a:defRPr/>
            </a:pPr>
            <a:fld id="{5185A0DB-1CA5-48F4-9D28-B10DA83DE0CB}" type="datetimeFigureOut">
              <a:rPr lang="cs-CZ"/>
              <a:pPr>
                <a:defRPr/>
              </a:pPr>
              <a:t>16.8.2013</a:t>
            </a:fld>
            <a:endParaRPr lang="cs-CZ"/>
          </a:p>
        </p:txBody>
      </p:sp>
      <p:sp>
        <p:nvSpPr>
          <p:cNvPr id="6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B9327D5-0BC0-4EC3-98CF-4404C7DDB5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620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F7F92-B168-4DD3-AEFD-6025B01899B2}" type="datetimeFigureOut">
              <a:rPr lang="cs-CZ"/>
              <a:pPr>
                <a:defRPr/>
              </a:pPr>
              <a:t>16.8.2013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6C302-9F87-4FB7-90CE-B37935989F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068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ovnoramenný trojúhelník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6" name="Přímá spojovací čára 14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15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13E06-C414-4981-8D57-E83960F10F50}" type="datetimeFigureOut">
              <a:rPr lang="cs-CZ"/>
              <a:pPr>
                <a:defRPr/>
              </a:pPr>
              <a:t>16.8.2013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B07C3F-6079-4A62-9DC7-F12BEBC631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26614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6DEEE-B1A0-455E-8303-36F0F45CCE43}" type="datetimeFigureOut">
              <a:rPr lang="cs-CZ"/>
              <a:pPr>
                <a:defRPr/>
              </a:pPr>
              <a:t>16.8.2013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FF0BC-4839-4EEF-8025-3A65CC39C9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251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86A7D-EACA-4DEA-8EB1-D83BD4A4E36A}" type="datetimeFigureOut">
              <a:rPr lang="cs-CZ"/>
              <a:pPr>
                <a:defRPr/>
              </a:pPr>
              <a:t>16.8.2013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B4D5CBBE-3861-4C88-A5AF-24C0AAE4F9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34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AA6BA-FC3E-4776-8452-64FAE518356A}" type="datetimeFigureOut">
              <a:rPr lang="cs-CZ"/>
              <a:pPr>
                <a:defRPr/>
              </a:pPr>
              <a:t>16.8.2013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BAAD8-168B-4881-BFE0-41151F26B5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9057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181F9-56E9-4682-B43B-C9DBFE35F083}" type="datetimeFigureOut">
              <a:rPr lang="cs-CZ"/>
              <a:pPr>
                <a:defRPr/>
              </a:pPr>
              <a:t>16.8.2013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CE48D-352D-4EAF-B142-AA25EC4E09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7979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5B612D65-1EE2-499B-A31D-4B2CB2EC467D}" type="datetimeFigureOut">
              <a:rPr lang="cs-CZ"/>
              <a:pPr>
                <a:defRPr/>
              </a:pPr>
              <a:t>16.8.2013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990C413C-A54F-44F6-B151-B968B2F84D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2468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7FF22447-A730-411A-9955-97749B30D46C}" type="datetimeFigureOut">
              <a:rPr lang="cs-CZ"/>
              <a:pPr>
                <a:defRPr/>
              </a:pPr>
              <a:t>16.8.2013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 smtClean="0"/>
            </a:lvl1pPr>
          </a:lstStyle>
          <a:p>
            <a:pPr>
              <a:defRPr/>
            </a:pPr>
            <a:fld id="{1E3E6514-8F3D-471A-9BD9-517CC7CEA3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4324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947D8-3A8F-4843-AE1B-9CE3CC3F2E0B}" type="datetimeFigureOut">
              <a:rPr lang="cs-CZ"/>
              <a:pPr>
                <a:defRPr/>
              </a:pPr>
              <a:t>16.8.2013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38316-3341-4E09-8779-EDC314B9BE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2494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F63FC-16B0-4781-A0A2-75B77211A5B3}" type="datetimeFigureOut">
              <a:rPr lang="cs-CZ"/>
              <a:pPr>
                <a:defRPr/>
              </a:pPr>
              <a:t>16.8.2013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DBF5C-291E-4607-851B-09C1B056AC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074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C16DA654-4392-48D6-8A43-996C4FDC83AB}" type="datetimeFigureOut">
              <a:rPr lang="cs-CZ"/>
              <a:pPr>
                <a:defRPr/>
              </a:pPr>
              <a:t>16.8.2013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0C2BDBF-B373-4EA8-B20E-BB7E925FFF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15" r:id="rId6"/>
    <p:sldLayoutId id="2147483716" r:id="rId7"/>
    <p:sldLayoutId id="2147483724" r:id="rId8"/>
    <p:sldLayoutId id="2147483725" r:id="rId9"/>
    <p:sldLayoutId id="2147483717" r:id="rId10"/>
    <p:sldLayoutId id="2147483718" r:id="rId11"/>
  </p:sldLayoutIdLst>
  <p:txStyles>
    <p:titleStyle>
      <a:lvl1pPr marL="484188" algn="l" rtl="0" fontAlgn="base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FF4F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fontAlgn="base">
        <a:spcBef>
          <a:spcPct val="0"/>
        </a:spcBef>
        <a:spcAft>
          <a:spcPct val="0"/>
        </a:spcAft>
        <a:defRPr sz="4200">
          <a:solidFill>
            <a:srgbClr val="FFFF4F"/>
          </a:solidFill>
          <a:latin typeface="Berlin Sans FB Demi" pitchFamily="34" charset="0"/>
        </a:defRPr>
      </a:lvl2pPr>
      <a:lvl3pPr marL="484188" algn="l" rtl="0" fontAlgn="base">
        <a:spcBef>
          <a:spcPct val="0"/>
        </a:spcBef>
        <a:spcAft>
          <a:spcPct val="0"/>
        </a:spcAft>
        <a:defRPr sz="4200">
          <a:solidFill>
            <a:srgbClr val="FFFF4F"/>
          </a:solidFill>
          <a:latin typeface="Berlin Sans FB Demi" pitchFamily="34" charset="0"/>
        </a:defRPr>
      </a:lvl3pPr>
      <a:lvl4pPr marL="484188" algn="l" rtl="0" fontAlgn="base">
        <a:spcBef>
          <a:spcPct val="0"/>
        </a:spcBef>
        <a:spcAft>
          <a:spcPct val="0"/>
        </a:spcAft>
        <a:defRPr sz="4200">
          <a:solidFill>
            <a:srgbClr val="FFFF4F"/>
          </a:solidFill>
          <a:latin typeface="Berlin Sans FB Demi" pitchFamily="34" charset="0"/>
        </a:defRPr>
      </a:lvl4pPr>
      <a:lvl5pPr marL="484188" algn="l" rtl="0" fontAlgn="base">
        <a:spcBef>
          <a:spcPct val="0"/>
        </a:spcBef>
        <a:spcAft>
          <a:spcPct val="0"/>
        </a:spcAft>
        <a:defRPr sz="4200">
          <a:solidFill>
            <a:srgbClr val="FFFF4F"/>
          </a:solidFill>
          <a:latin typeface="Berlin Sans FB Demi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FFFF4F"/>
          </a:solidFill>
          <a:latin typeface="Berlin Sans FB Demi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FFFF4F"/>
          </a:solidFill>
          <a:latin typeface="Berlin Sans FB Demi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FFFF4F"/>
          </a:solidFill>
          <a:latin typeface="Berlin Sans FB Demi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FFFF4F"/>
          </a:solidFill>
          <a:latin typeface="Berlin Sans FB Demi" pitchFamily="34" charset="0"/>
        </a:defRPr>
      </a:lvl9pPr>
    </p:titleStyle>
    <p:bodyStyle>
      <a:lvl1pPr marL="447675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fontAlgn="base">
        <a:spcBef>
          <a:spcPct val="20000"/>
        </a:spcBef>
        <a:spcAft>
          <a:spcPct val="0"/>
        </a:spcAft>
        <a:buClr>
          <a:srgbClr val="FFFF89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udentpoint.cz/53-divadlo/8232-20-duvodu-proc-chodit-do-divadla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71500" y="428625"/>
          <a:ext cx="7929563" cy="4206874"/>
        </p:xfrm>
        <a:graphic>
          <a:graphicData uri="http://schemas.openxmlformats.org/drawingml/2006/table">
            <a:tbl>
              <a:tblPr/>
              <a:tblGrid>
                <a:gridCol w="4144515"/>
                <a:gridCol w="3785048"/>
              </a:tblGrid>
              <a:tr h="67152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2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Simona Valachová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2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VY_12_INOVACE_3104_divadlo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Divadlo 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2297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26. 10. 2012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30. 10. 2012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9236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157788"/>
            <a:ext cx="6281737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>
            <a:normAutofit fontScale="70000" lnSpcReduction="20000"/>
          </a:bodyPr>
          <a:lstStyle/>
          <a:p>
            <a:pPr marL="448056" indent="-384048" fontAlgn="auto">
              <a:spcAft>
                <a:spcPts val="0"/>
              </a:spcAft>
              <a:buFont typeface="Arial" charset="0"/>
              <a:buNone/>
              <a:defRPr/>
            </a:pPr>
            <a:r>
              <a:rPr lang="cs-CZ" dirty="0" smtClean="0"/>
              <a:t>    Prezentace slouží jako instrukce pro aktivitu, která vede k zamyšlení nad vztahem k divadlu. Nejprve si žáci v rámci volného psaní ujasní svůj názor na divadlo (nechala jsem žáky psát 3 minuty) a poté se rozdělí do tří skupin - na nadšence, neutrály a barbary. Po vyplnění dat do grafu žáci debatují, proč je ve třídě většina či menšina nadšenců, barbarů apod., jakou roli hrají finance či místo bydliště. </a:t>
            </a:r>
          </a:p>
          <a:p>
            <a:pPr marL="448056" indent="-384048" fontAlgn="auto">
              <a:spcAft>
                <a:spcPts val="0"/>
              </a:spcAft>
              <a:buFont typeface="Arial" charset="0"/>
              <a:buNone/>
              <a:defRPr/>
            </a:pPr>
            <a:r>
              <a:rPr lang="cs-CZ" dirty="0" smtClean="0"/>
              <a:t>    Na závěr každý žák vypracuje úkol zadaný pro jeho skupinu.Žáci si vyzkouší vyhledávání v kulturních nabídkách divadel, posuzují recenzi nebo článek o výhodách chození do divadla a zároveň sami formulují své názory. </a:t>
            </a:r>
          </a:p>
          <a:p>
            <a:pPr marL="448056" indent="-384048" fontAlgn="auto">
              <a:spcAft>
                <a:spcPts val="0"/>
              </a:spcAft>
              <a:buFont typeface="Arial" charset="0"/>
              <a:buNone/>
              <a:defRPr/>
            </a:pPr>
            <a:r>
              <a:rPr lang="cs-CZ" dirty="0" smtClean="0"/>
              <a:t>     Materiál rozvíjí informační a čtenářskou gramotnost, nutí žáky vymezit si svůj názor a zároveň své stanovisko vysvětlit a obhájit. </a:t>
            </a:r>
          </a:p>
          <a:p>
            <a:pPr marL="448056" indent="-384048" fontAlgn="auto">
              <a:spcAft>
                <a:spcPts val="0"/>
              </a:spcAft>
              <a:buFont typeface="Arial" charset="0"/>
              <a:buNone/>
              <a:defRPr/>
            </a:pPr>
            <a:r>
              <a:rPr lang="cs-CZ" dirty="0" smtClean="0"/>
              <a:t>     Prezentace je interaktivní, je vhodná pro promítání na interaktivní tabuli, je nutné připojení na internet. Je určena pro 7. ročník, vzdělávací oblast Člověk a společnost, tematický </a:t>
            </a:r>
            <a:r>
              <a:rPr lang="cs-CZ" smtClean="0"/>
              <a:t>okruh Kultura.     </a:t>
            </a:r>
            <a:endParaRPr lang="cs-CZ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351936" cy="2796728"/>
          </a:xfrm>
        </p:spPr>
        <p:txBody>
          <a:bodyPr>
            <a:noAutofit/>
          </a:bodyPr>
          <a:lstStyle/>
          <a:p>
            <a:pPr marL="484632" algn="l" fontAlgn="auto">
              <a:spcAft>
                <a:spcPts val="0"/>
              </a:spcAft>
              <a:defRPr/>
            </a:pPr>
            <a:r>
              <a:rPr lang="cs-CZ" sz="6600" dirty="0" smtClean="0">
                <a:solidFill>
                  <a:schemeClr val="tx1"/>
                </a:solidFill>
              </a:rPr>
              <a:t/>
            </a:r>
            <a:br>
              <a:rPr lang="cs-CZ" sz="6600" dirty="0" smtClean="0">
                <a:solidFill>
                  <a:schemeClr val="tx1"/>
                </a:solidFill>
              </a:rPr>
            </a:br>
            <a:r>
              <a:rPr lang="cs-CZ" sz="6600" dirty="0" smtClean="0">
                <a:solidFill>
                  <a:schemeClr val="tx1"/>
                </a:solidFill>
              </a:rPr>
              <a:t/>
            </a:r>
            <a:br>
              <a:rPr lang="cs-CZ" sz="6600" dirty="0" smtClean="0">
                <a:solidFill>
                  <a:schemeClr val="tx1"/>
                </a:solidFill>
              </a:rPr>
            </a:br>
            <a:r>
              <a:rPr lang="cs-CZ" sz="6600" dirty="0" smtClean="0">
                <a:solidFill>
                  <a:schemeClr val="tx1"/>
                </a:solidFill>
              </a:rPr>
              <a:t/>
            </a:r>
            <a:br>
              <a:rPr lang="cs-CZ" sz="6600" dirty="0" smtClean="0">
                <a:solidFill>
                  <a:schemeClr val="tx1"/>
                </a:solidFill>
              </a:rPr>
            </a:br>
            <a:r>
              <a:rPr lang="cs-CZ" sz="6600" dirty="0" smtClean="0">
                <a:solidFill>
                  <a:schemeClr val="tx1"/>
                </a:solidFill>
              </a:rPr>
              <a:t/>
            </a:r>
            <a:br>
              <a:rPr lang="cs-CZ" sz="6600" dirty="0" smtClean="0">
                <a:solidFill>
                  <a:schemeClr val="tx1"/>
                </a:solidFill>
              </a:rPr>
            </a:br>
            <a:r>
              <a:rPr lang="cs-CZ" sz="6600" dirty="0" smtClean="0">
                <a:solidFill>
                  <a:schemeClr val="tx1"/>
                </a:solidFill>
              </a:rPr>
              <a:t/>
            </a:r>
            <a:br>
              <a:rPr lang="cs-CZ" sz="6600" dirty="0" smtClean="0">
                <a:solidFill>
                  <a:schemeClr val="tx1"/>
                </a:solidFill>
              </a:rPr>
            </a:br>
            <a:r>
              <a:rPr lang="cs-CZ" sz="6600" dirty="0" smtClean="0">
                <a:solidFill>
                  <a:schemeClr val="tx1"/>
                </a:solidFill>
              </a:rPr>
              <a:t>             DIVADLO     </a:t>
            </a:r>
            <a:br>
              <a:rPr lang="cs-CZ" sz="6600" dirty="0" smtClean="0">
                <a:solidFill>
                  <a:schemeClr val="tx1"/>
                </a:solidFill>
              </a:rPr>
            </a:br>
            <a:r>
              <a:rPr lang="cs-CZ" sz="6600" dirty="0" smtClean="0">
                <a:solidFill>
                  <a:schemeClr val="tx1"/>
                </a:solidFill>
              </a:rPr>
              <a:t>                 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423944" cy="254687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                                    </a:t>
            </a:r>
            <a:r>
              <a:rPr lang="cs-CZ" sz="4400" dirty="0" smtClean="0">
                <a:solidFill>
                  <a:schemeClr val="tx1"/>
                </a:solidFill>
              </a:rPr>
              <a:t>… a my </a:t>
            </a:r>
            <a:r>
              <a:rPr lang="cs-CZ" sz="4400" dirty="0" smtClean="0">
                <a:solidFill>
                  <a:schemeClr val="tx1"/>
                </a:solidFill>
                <a:sym typeface="Wingdings" pitchFamily="2" charset="2"/>
              </a:rPr>
              <a:t></a:t>
            </a:r>
            <a:endParaRPr lang="cs-CZ" sz="4400" dirty="0" smtClean="0">
              <a:solidFill>
                <a:schemeClr val="tx1"/>
              </a:solidFill>
            </a:endParaRP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chemeClr val="tx1"/>
                </a:solidFill>
              </a:rPr>
              <a:t>                            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1268" name="Picture 3" descr="C:\Users\simík\AppData\Local\Microsoft\Windows\Temporary Internet Files\Content.IE5\BYGFTHXK\MC9003081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365625"/>
            <a:ext cx="1831975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5834062"/>
          </a:xfrm>
        </p:spPr>
        <p:txBody>
          <a:bodyPr/>
          <a:lstStyle/>
          <a:p>
            <a:r>
              <a:rPr lang="cs-CZ" smtClean="0"/>
              <a:t>Vezmi si tužku a papír.</a:t>
            </a:r>
          </a:p>
          <a:p>
            <a:endParaRPr lang="cs-CZ" smtClean="0"/>
          </a:p>
          <a:p>
            <a:r>
              <a:rPr lang="cs-CZ" smtClean="0"/>
              <a:t>Bez přemýšlení začni zapisovat své myšlenky, které se ti vybaví, když se řekne …</a:t>
            </a:r>
          </a:p>
          <a:p>
            <a:endParaRPr lang="cs-CZ" smtClean="0"/>
          </a:p>
          <a:p>
            <a:pPr lvl="4">
              <a:buFont typeface="Wingdings 2" pitchFamily="18" charset="2"/>
              <a:buNone/>
            </a:pPr>
            <a:r>
              <a:rPr lang="cs-CZ" sz="4000" b="1" smtClean="0"/>
              <a:t>                               … divadlo</a:t>
            </a:r>
          </a:p>
        </p:txBody>
      </p:sp>
      <p:pic>
        <p:nvPicPr>
          <p:cNvPr id="12291" name="Picture 2" descr="C:\Users\simík\AppData\Local\Microsoft\Windows\Temporary Internet Files\Content.IE5\XJOLITEX\MC9002171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13325"/>
            <a:ext cx="1808163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6049962"/>
          </a:xfrm>
        </p:spPr>
        <p:txBody>
          <a:bodyPr>
            <a:normAutofit fontScale="92500" lnSpcReduction="200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Nyní se rozdělte do skupin podle těchto kritérií: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/>
              <a:t>Z mého myšlenkového zápisu vyplývá, že …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… jsem „</a:t>
            </a:r>
            <a:r>
              <a:rPr lang="cs-CZ" b="1" dirty="0" smtClean="0"/>
              <a:t>kulturní nadšenec“ </a:t>
            </a:r>
            <a:r>
              <a:rPr lang="cs-CZ" dirty="0" smtClean="0"/>
              <a:t>- do divadla chodím a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                                      mám to moc rád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… jsem „</a:t>
            </a:r>
            <a:r>
              <a:rPr lang="cs-CZ" b="1" dirty="0" smtClean="0"/>
              <a:t>neutrál“</a:t>
            </a:r>
            <a:r>
              <a:rPr lang="cs-CZ" dirty="0" smtClean="0"/>
              <a:t> - divadlo občas navštívím, ale moc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                     to neprožívám, mám raději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                             třeba kino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… jsem „</a:t>
            </a:r>
            <a:r>
              <a:rPr lang="cs-CZ" b="1" dirty="0" smtClean="0"/>
              <a:t>kulturní barbar“ </a:t>
            </a:r>
            <a:r>
              <a:rPr lang="cs-CZ" dirty="0" smtClean="0"/>
              <a:t>- jít do divadla je pro mě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                        za trest, jediná vystoupení,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                           která jsem absolvoval,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                                          byla ta povinná se školou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         Divadlo a my …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upravte graf podle vaší třídy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14339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06400" y="1831975"/>
          <a:ext cx="8331200" cy="467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1" r:id="rId3" imgW="8327858" imgH="4669941" progId="Excel.Chart.8">
                  <p:embed/>
                </p:oleObj>
              </mc:Choice>
              <mc:Fallback>
                <p:oleObj r:id="rId3" imgW="8327858" imgH="4669941" progId="Excel.Chart.8">
                  <p:embed/>
                  <p:pic>
                    <p:nvPicPr>
                      <p:cNvPr id="0" name="Zástupný symbol pro obsah 3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1831975"/>
                        <a:ext cx="8331200" cy="467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         Úkol pro nadšence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r>
              <a:rPr lang="cs-CZ" smtClean="0"/>
              <a:t>Vyhledej v nabídkách různých divadel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3 divadelní představení, která bys chtěl navštívit.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Vše si zapiš (název představení, divadlo, datum,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                     cena lístku, žánr,…).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 Jaký žánr máš nejraději?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         Úkol pro neutrály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r>
              <a:rPr lang="cs-CZ" smtClean="0"/>
              <a:t>Vyhledej na internetu recenzi na divadelní představení, které jsi měl možnost vidět nebo alespoň znáš.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Přečti si ji a v pár větách shrň, v čem byla divadelní hra pochválena a co jí bylo vytčeno.</a:t>
            </a:r>
          </a:p>
          <a:p>
            <a:r>
              <a:rPr lang="cs-CZ" smtClean="0"/>
              <a:t>Pokud jsi hru sám viděl, souhlasíš s kritikem?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           Úkol pro barbary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r>
              <a:rPr lang="cs-CZ" smtClean="0"/>
              <a:t>Přečti si článek 20 důvodů proč chodit do divadla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</a:t>
            </a:r>
            <a:r>
              <a:rPr lang="cs-CZ" smtClean="0">
                <a:hlinkClick r:id="rId2"/>
              </a:rPr>
              <a:t>http://www.studentpoint.cz/53-divadlo/8232-20-duvodu-proc-chodit-do-divadla/</a:t>
            </a:r>
            <a:r>
              <a:rPr lang="cs-CZ" smtClean="0"/>
              <a:t>.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Přesvědčil by tě nějaký důvod k návštěvě divadla? Který a proč?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Vymysli 10 protiargumentů, proč nechodit do 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 divadla.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097610"/>
          </a:xfrm>
        </p:spPr>
        <p:txBody>
          <a:bodyPr/>
          <a:lstStyle/>
          <a:p>
            <a:pPr marL="484632" algn="r"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1"/>
                </a:solidFill>
                <a:latin typeface="Britannic Bold" pitchFamily="34" charset="0"/>
                <a:cs typeface="Andalus" pitchFamily="2" charset="-78"/>
              </a:rPr>
              <a:t>„Život je jako divadelní kus. </a:t>
            </a:r>
            <a:br>
              <a:rPr lang="cs-CZ" b="1" dirty="0" smtClean="0">
                <a:solidFill>
                  <a:schemeClr val="tx1"/>
                </a:solidFill>
                <a:latin typeface="Britannic Bold" pitchFamily="34" charset="0"/>
                <a:cs typeface="Andalus" pitchFamily="2" charset="-78"/>
              </a:rPr>
            </a:br>
            <a:r>
              <a:rPr lang="cs-CZ" b="1" dirty="0" smtClean="0">
                <a:solidFill>
                  <a:schemeClr val="tx1"/>
                </a:solidFill>
                <a:latin typeface="Britannic Bold" pitchFamily="34" charset="0"/>
                <a:cs typeface="Andalus" pitchFamily="2" charset="-78"/>
              </a:rPr>
              <a:t> Nezáleží na tom, jak byl </a:t>
            </a:r>
            <a:br>
              <a:rPr lang="cs-CZ" b="1" dirty="0" smtClean="0">
                <a:solidFill>
                  <a:schemeClr val="tx1"/>
                </a:solidFill>
                <a:latin typeface="Britannic Bold" pitchFamily="34" charset="0"/>
                <a:cs typeface="Andalus" pitchFamily="2" charset="-78"/>
              </a:rPr>
            </a:br>
            <a:r>
              <a:rPr lang="cs-CZ" b="1" dirty="0" smtClean="0">
                <a:solidFill>
                  <a:schemeClr val="tx1"/>
                </a:solidFill>
                <a:latin typeface="Britannic Bold" pitchFamily="34" charset="0"/>
                <a:cs typeface="Andalus" pitchFamily="2" charset="-78"/>
              </a:rPr>
              <a:t>     dlouhý, ale jak dobře </a:t>
            </a:r>
            <a:br>
              <a:rPr lang="cs-CZ" b="1" dirty="0" smtClean="0">
                <a:solidFill>
                  <a:schemeClr val="tx1"/>
                </a:solidFill>
                <a:latin typeface="Britannic Bold" pitchFamily="34" charset="0"/>
                <a:cs typeface="Andalus" pitchFamily="2" charset="-78"/>
              </a:rPr>
            </a:br>
            <a:r>
              <a:rPr lang="cs-CZ" b="1" dirty="0" smtClean="0">
                <a:solidFill>
                  <a:schemeClr val="tx1"/>
                </a:solidFill>
                <a:latin typeface="Britannic Bold" pitchFamily="34" charset="0"/>
                <a:cs typeface="Andalus" pitchFamily="2" charset="-78"/>
              </a:rPr>
              <a:t>byl zahrán.“</a:t>
            </a:r>
            <a:br>
              <a:rPr lang="cs-CZ" b="1" dirty="0" smtClean="0">
                <a:solidFill>
                  <a:schemeClr val="tx1"/>
                </a:solidFill>
                <a:latin typeface="Britannic Bold" pitchFamily="34" charset="0"/>
                <a:cs typeface="Andalus" pitchFamily="2" charset="-78"/>
              </a:rPr>
            </a:br>
            <a:r>
              <a:rPr lang="cs-CZ" b="1" dirty="0" smtClean="0">
                <a:solidFill>
                  <a:schemeClr val="tx1"/>
                </a:solidFill>
                <a:latin typeface="Britannic Bold" pitchFamily="34" charset="0"/>
                <a:cs typeface="Andalus" pitchFamily="2" charset="-78"/>
              </a:rPr>
              <a:t/>
            </a:r>
            <a:br>
              <a:rPr lang="cs-CZ" b="1" dirty="0" smtClean="0">
                <a:solidFill>
                  <a:schemeClr val="tx1"/>
                </a:solidFill>
                <a:latin typeface="Britannic Bold" pitchFamily="34" charset="0"/>
                <a:cs typeface="Andalus" pitchFamily="2" charset="-78"/>
              </a:rPr>
            </a:br>
            <a:endParaRPr lang="cs-CZ" b="1" dirty="0">
              <a:solidFill>
                <a:schemeClr val="tx1"/>
              </a:solidFill>
              <a:latin typeface="Britannic Bold" pitchFamily="34" charset="0"/>
              <a:cs typeface="Andalus" pitchFamily="2" charset="-78"/>
            </a:endParaRPr>
          </a:p>
        </p:txBody>
      </p:sp>
      <p:sp>
        <p:nvSpPr>
          <p:cNvPr id="18435" name="TextovéPole 3"/>
          <p:cNvSpPr txBox="1">
            <a:spLocks noChangeArrowheads="1"/>
          </p:cNvSpPr>
          <p:nvPr/>
        </p:nvSpPr>
        <p:spPr bwMode="auto">
          <a:xfrm>
            <a:off x="323850" y="5732463"/>
            <a:ext cx="5472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600">
                <a:latin typeface="Britannic Bold" pitchFamily="34" charset="0"/>
              </a:rPr>
              <a:t>Lucius Annaeus Seneca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Citace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r>
              <a:rPr lang="cs-CZ" dirty="0" smtClean="0"/>
              <a:t>Kliparty MS </a:t>
            </a:r>
            <a:r>
              <a:rPr lang="cs-CZ" smtClean="0"/>
              <a:t>Office – www.office.microsoft.com</a:t>
            </a: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lastní 14">
      <a:dk1>
        <a:srgbClr val="FFFF00"/>
      </a:dk1>
      <a:lt1>
        <a:srgbClr val="000000"/>
      </a:lt1>
      <a:dk2>
        <a:srgbClr val="FFC000"/>
      </a:dk2>
      <a:lt2>
        <a:srgbClr val="000000"/>
      </a:lt2>
      <a:accent1>
        <a:srgbClr val="FFFF00"/>
      </a:accent1>
      <a:accent2>
        <a:srgbClr val="FFC000"/>
      </a:accent2>
      <a:accent3>
        <a:srgbClr val="FFFF00"/>
      </a:accent3>
      <a:accent4>
        <a:srgbClr val="FFC000"/>
      </a:accent4>
      <a:accent5>
        <a:srgbClr val="FFFF00"/>
      </a:accent5>
      <a:accent6>
        <a:srgbClr val="FFC000"/>
      </a:accent6>
      <a:hlink>
        <a:srgbClr val="00B050"/>
      </a:hlink>
      <a:folHlink>
        <a:srgbClr val="92D050"/>
      </a:folHlink>
    </a:clrScheme>
    <a:fontScheme name="Vlastní 3">
      <a:majorFont>
        <a:latin typeface="Berlin Sans FB Demi"/>
        <a:ea typeface=""/>
        <a:cs typeface=""/>
      </a:majorFont>
      <a:minorFont>
        <a:latin typeface="Times New Roman"/>
        <a:ea typeface=""/>
        <a:cs typeface="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326</TotalTime>
  <Words>493</Words>
  <Application>Microsoft Office PowerPoint</Application>
  <PresentationFormat>Předvádění na obrazovce (4:3)</PresentationFormat>
  <Paragraphs>58</Paragraphs>
  <Slides>11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20" baseType="lpstr">
      <vt:lpstr>Arial</vt:lpstr>
      <vt:lpstr>Berlin Sans FB Demi</vt:lpstr>
      <vt:lpstr>Times New Roman</vt:lpstr>
      <vt:lpstr>Wingdings 2</vt:lpstr>
      <vt:lpstr>Verdana</vt:lpstr>
      <vt:lpstr>Calibri</vt:lpstr>
      <vt:lpstr>Britannic Bold</vt:lpstr>
      <vt:lpstr>Talent</vt:lpstr>
      <vt:lpstr>Graf aplikace Microsoft Office Excel</vt:lpstr>
      <vt:lpstr>Prezentace aplikace PowerPoint</vt:lpstr>
      <vt:lpstr>Anotace</vt:lpstr>
      <vt:lpstr>                  DIVADLO                       </vt:lpstr>
      <vt:lpstr>Prezentace aplikace PowerPoint</vt:lpstr>
      <vt:lpstr>Prezentace aplikace PowerPoint</vt:lpstr>
      <vt:lpstr>         Divadlo a my … upravte graf podle vaší třídy</vt:lpstr>
      <vt:lpstr>         Úkol pro nadšence</vt:lpstr>
      <vt:lpstr>         Úkol pro neutrály</vt:lpstr>
      <vt:lpstr>           Úkol pro barbary</vt:lpstr>
      <vt:lpstr>„Život je jako divadelní kus.   Nezáleží na tom, jak byl       dlouhý, ale jak dobře  byl zahrán.“  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jitka</cp:lastModifiedBy>
  <cp:revision>49</cp:revision>
  <dcterms:created xsi:type="dcterms:W3CDTF">2012-02-12T20:04:21Z</dcterms:created>
  <dcterms:modified xsi:type="dcterms:W3CDTF">2013-08-16T17:08:47Z</dcterms:modified>
</cp:coreProperties>
</file>