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58" r:id="rId6"/>
    <p:sldId id="262" r:id="rId7"/>
    <p:sldId id="263" r:id="rId8"/>
    <p:sldId id="264" r:id="rId9"/>
    <p:sldId id="266" r:id="rId10"/>
    <p:sldId id="265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A1B87B-EED7-478A-8CA0-3C3DE481A7D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49B071-6C7B-4E21-AD5A-A51527191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251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klíč k určování jehličnanů,</a:t>
            </a:r>
            <a:r>
              <a:rPr lang="cs-CZ" baseline="0" dirty="0" smtClean="0"/>
              <a:t> studenti postupují od snímku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49B071-6C7B-4E21-AD5A-A5152719104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7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C680025-76E9-4E8B-A46B-89D9C0BBC5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5A81F51-438F-4A93-B41B-9C69F89985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Mod%C5%99%C3%ADn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hyperlink" Target="http://cs.wikipedia.org/wiki/Jedl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hyperlink" Target="http://cs.wikipedia.org/wiki/Smr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hyperlink" Target="http://cs.wikipedia.org/wiki/Smr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cs.wikipedia.org/wiki/Jehli%C4%8Dnan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ephalotaxus_harringtonia_'Fastigiata'.jpg" TargetMode="External"/><Relationship Id="rId3" Type="http://schemas.openxmlformats.org/officeDocument/2006/relationships/hyperlink" Target="http://cs.wikipedia.org/wiki/Soubor:Larix_decidua_Winter.jpg" TargetMode="External"/><Relationship Id="rId7" Type="http://schemas.openxmlformats.org/officeDocument/2006/relationships/hyperlink" Target="http://cs.wikipedia.org/wiki/Soubor:Starr_060507-8083_Cycas_circinalis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icea_abies_cone.jpg" TargetMode="External"/><Relationship Id="rId5" Type="http://schemas.openxmlformats.org/officeDocument/2006/relationships/hyperlink" Target="http://cs.wikipedia.org/wiki/Soubor:Picea_sitchensis_forest.jpg" TargetMode="External"/><Relationship Id="rId4" Type="http://schemas.openxmlformats.org/officeDocument/2006/relationships/hyperlink" Target="http://cs.wikipedia.org/wiki/Soubor:Illustration_Larix_decudua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844824"/>
            <a:ext cx="5723468" cy="1828090"/>
          </a:xfrm>
        </p:spPr>
        <p:txBody>
          <a:bodyPr/>
          <a:lstStyle/>
          <a:p>
            <a:r>
              <a:rPr lang="cs-CZ" dirty="0" smtClean="0"/>
              <a:t>Určujeme rostliny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988522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ednoduchý </a:t>
            </a:r>
            <a:r>
              <a:rPr lang="cs-CZ" dirty="0" smtClean="0"/>
              <a:t>klíč k </a:t>
            </a:r>
            <a:r>
              <a:rPr lang="cs-CZ" dirty="0" smtClean="0"/>
              <a:t>určování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/>
              <a:t>jehličnanů</a:t>
            </a:r>
            <a:endParaRPr lang="cs-CZ" sz="2800" b="1" dirty="0"/>
          </a:p>
        </p:txBody>
      </p:sp>
      <p:pic>
        <p:nvPicPr>
          <p:cNvPr id="4" name="Picture 7" descr="loga_ba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412776"/>
            <a:ext cx="6769100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2796618" y="5078352"/>
            <a:ext cx="369364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cs-CZ" dirty="0">
                <a:latin typeface="Verdana" pitchFamily="34" charset="0"/>
              </a:rPr>
              <a:t>Autor: </a:t>
            </a:r>
            <a:r>
              <a:rPr lang="cs-CZ" dirty="0" smtClean="0">
                <a:latin typeface="Verdana" pitchFamily="34" charset="0"/>
              </a:rPr>
              <a:t>Mgr. Jitka Schovancová</a:t>
            </a:r>
            <a:endParaRPr lang="cs-CZ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26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87624" y="1988840"/>
            <a:ext cx="6965245" cy="1202485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r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ostlina je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619672" y="3429000"/>
            <a:ext cx="1584176" cy="504056"/>
          </a:xfrm>
        </p:spPr>
        <p:txBody>
          <a:bodyPr/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dřevina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6012160" y="3394275"/>
            <a:ext cx="1272263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bylina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1173034"/>
            <a:ext cx="7061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Prohlédni si rostlinu a vyber jednu z možností!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Popisek se šipkou dolů 11">
            <a:hlinkClick r:id="rId2" action="ppaction://hlinksldjump"/>
          </p:cNvPr>
          <p:cNvSpPr/>
          <p:nvPr/>
        </p:nvSpPr>
        <p:spPr>
          <a:xfrm>
            <a:off x="1792466" y="4077072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Popisek se šipkou dolů 12">
            <a:hlinkClick r:id="rId3" action="ppaction://hlinksldjump"/>
          </p:cNvPr>
          <p:cNvSpPr/>
          <p:nvPr/>
        </p:nvSpPr>
        <p:spPr>
          <a:xfrm>
            <a:off x="6012160" y="4077072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246"/>
          <a:stretch/>
        </p:blipFill>
        <p:spPr bwMode="auto">
          <a:xfrm>
            <a:off x="4427984" y="3646303"/>
            <a:ext cx="1293943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7" r="18548"/>
          <a:stretch/>
        </p:blipFill>
        <p:spPr bwMode="auto">
          <a:xfrm>
            <a:off x="3311235" y="3646303"/>
            <a:ext cx="1116749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240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87624" y="1628800"/>
            <a:ext cx="6965245" cy="1202485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listy jsou 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979712" y="2780928"/>
            <a:ext cx="2376264" cy="50405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jehlicovité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5039777" y="2780928"/>
            <a:ext cx="2092805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lupenité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836712"/>
            <a:ext cx="7061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Prohlédni si rostlinu a vyber jednu z možností!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2184925" y="3443808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Popisek se šipkou dolů 12">
            <a:hlinkClick r:id="rId2" action="ppaction://hlinksldjump"/>
          </p:cNvPr>
          <p:cNvSpPr/>
          <p:nvPr/>
        </p:nvSpPr>
        <p:spPr>
          <a:xfrm>
            <a:off x="5459976" y="3443808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6" b="24551"/>
          <a:stretch/>
        </p:blipFill>
        <p:spPr bwMode="auto">
          <a:xfrm>
            <a:off x="2051720" y="4558145"/>
            <a:ext cx="1828800" cy="955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6" r="13597"/>
          <a:stretch/>
        </p:blipFill>
        <p:spPr bwMode="auto">
          <a:xfrm>
            <a:off x="5459976" y="4077072"/>
            <a:ext cx="1217916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51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71925" y="1628800"/>
            <a:ext cx="6917341" cy="1202485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jehlice 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6912768" cy="504056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latin typeface="Calibri" pitchFamily="34" charset="0"/>
                <a:cs typeface="Calibri" pitchFamily="34" charset="0"/>
                <a:hlinkClick r:id="rId2" action="ppaction://hlinksldjump"/>
              </a:rPr>
              <a:t>jsou ve svazečcích, na podzim opadávají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3026114" y="3717032"/>
            <a:ext cx="3096344" cy="504056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latin typeface="Calibri" pitchFamily="34" charset="0"/>
                <a:cs typeface="Calibri" pitchFamily="34" charset="0"/>
                <a:hlinkClick r:id="rId3" action="ppaction://hlinksldjump"/>
              </a:rPr>
              <a:t>vyrůstají jednotlivě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836712"/>
            <a:ext cx="7061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Prohlédni si rostlinu a vyber jednu z možností!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>
          <a:xfrm>
            <a:off x="2195735" y="4581128"/>
            <a:ext cx="4973125" cy="50405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Calibri" pitchFamily="34" charset="0"/>
                <a:cs typeface="Calibri" pitchFamily="34" charset="0"/>
                <a:hlinkClick r:id="rId4" action="ppaction://hlinksldjump"/>
              </a:rPr>
              <a:t>vyrůstají po dvou, třech nebo pěti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15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modřín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0" y="2132856"/>
            <a:ext cx="3240360" cy="3469983"/>
          </a:xfrm>
        </p:spPr>
        <p:txBody>
          <a:bodyPr/>
          <a:lstStyle/>
          <a:p>
            <a:r>
              <a:rPr lang="cs-CZ" dirty="0" smtClean="0"/>
              <a:t>nahosemenné</a:t>
            </a:r>
          </a:p>
          <a:p>
            <a:r>
              <a:rPr lang="cs-CZ" dirty="0" smtClean="0"/>
              <a:t>třída: jehličnany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borovicovité</a:t>
            </a:r>
            <a:endParaRPr lang="cs-CZ" dirty="0" smtClean="0"/>
          </a:p>
          <a:p>
            <a:r>
              <a:rPr lang="cs-CZ" dirty="0" smtClean="0"/>
              <a:t>rod: modřín</a:t>
            </a:r>
          </a:p>
          <a:p>
            <a:endParaRPr lang="cs-CZ" dirty="0"/>
          </a:p>
          <a:p>
            <a:r>
              <a:rPr lang="cs-CZ" dirty="0" smtClean="0"/>
              <a:t>Modřín opadavý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12713"/>
            <a:ext cx="183985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83335"/>
            <a:ext cx="1191766" cy="1787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lačítko akce: Začátek 5">
            <a:hlinkClick r:id="rId5" action="ppaction://hlinksldjump" highlightClick="1"/>
          </p:cNvPr>
          <p:cNvSpPr/>
          <p:nvPr/>
        </p:nvSpPr>
        <p:spPr>
          <a:xfrm>
            <a:off x="1619672" y="5517232"/>
            <a:ext cx="919928" cy="504056"/>
          </a:xfrm>
          <a:prstGeom prst="actionButtonBeginning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96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87622" y="1988840"/>
            <a:ext cx="5376721" cy="1728192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jehlice nejsou delší než 30 mm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větvičky jsou po opadání jehlic hladké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šišky jsou válcovité, vzpřímené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šišky jsou rozpadavé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836712"/>
            <a:ext cx="7061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Prohlédni si rostlinu a vyber jednu z možností!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Popisek se šipkou dolů 11">
            <a:hlinkClick r:id="rId2" action="ppaction://hlinksldjump"/>
          </p:cNvPr>
          <p:cNvSpPr/>
          <p:nvPr/>
        </p:nvSpPr>
        <p:spPr>
          <a:xfrm>
            <a:off x="6773649" y="2132856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Popisek se šipkou dolů 12">
            <a:hlinkClick r:id="rId3" action="ppaction://hlinksldjump"/>
          </p:cNvPr>
          <p:cNvSpPr/>
          <p:nvPr/>
        </p:nvSpPr>
        <p:spPr>
          <a:xfrm>
            <a:off x="6773648" y="4205032"/>
            <a:ext cx="1104367" cy="633264"/>
          </a:xfrm>
          <a:prstGeom prst="downArrow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ástupný symbol pro obsah 7"/>
          <p:cNvSpPr txBox="1">
            <a:spLocks/>
          </p:cNvSpPr>
          <p:nvPr/>
        </p:nvSpPr>
        <p:spPr>
          <a:xfrm>
            <a:off x="1307555" y="4186566"/>
            <a:ext cx="5376721" cy="1728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jehlice nejsou delší než 30 mm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větvičky jsou po opadání jehlic drsné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šišky jsou válcovité, převislé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šišky jsou nerozpadavé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17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jedle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0" y="2132856"/>
            <a:ext cx="3240360" cy="3469983"/>
          </a:xfrm>
        </p:spPr>
        <p:txBody>
          <a:bodyPr/>
          <a:lstStyle/>
          <a:p>
            <a:r>
              <a:rPr lang="cs-CZ" dirty="0" smtClean="0"/>
              <a:t>nahosemenné</a:t>
            </a:r>
          </a:p>
          <a:p>
            <a:r>
              <a:rPr lang="cs-CZ" dirty="0" smtClean="0"/>
              <a:t>třída: jehličnany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borovicovité</a:t>
            </a:r>
            <a:endParaRPr lang="cs-CZ" dirty="0" smtClean="0"/>
          </a:p>
          <a:p>
            <a:r>
              <a:rPr lang="cs-CZ" dirty="0" smtClean="0"/>
              <a:t>rod: jedle </a:t>
            </a:r>
          </a:p>
          <a:p>
            <a:r>
              <a:rPr lang="cs-CZ" dirty="0" smtClean="0"/>
              <a:t>asi 50 druhů</a:t>
            </a:r>
          </a:p>
          <a:p>
            <a:endParaRPr lang="cs-CZ" dirty="0"/>
          </a:p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1619672" y="5517232"/>
            <a:ext cx="919928" cy="504056"/>
          </a:xfrm>
          <a:prstGeom prst="actionButtonBeginning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772816"/>
            <a:ext cx="1998889" cy="3302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350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smrk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0" y="2132856"/>
            <a:ext cx="3240360" cy="3469983"/>
          </a:xfrm>
        </p:spPr>
        <p:txBody>
          <a:bodyPr/>
          <a:lstStyle/>
          <a:p>
            <a:r>
              <a:rPr lang="cs-CZ" dirty="0" smtClean="0"/>
              <a:t>nahosemenné</a:t>
            </a:r>
          </a:p>
          <a:p>
            <a:r>
              <a:rPr lang="cs-CZ" dirty="0" smtClean="0"/>
              <a:t>třída: jehličnany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borovicovité</a:t>
            </a:r>
            <a:endParaRPr lang="cs-CZ" dirty="0" smtClean="0"/>
          </a:p>
          <a:p>
            <a:r>
              <a:rPr lang="cs-CZ" dirty="0" smtClean="0"/>
              <a:t>rod: smrk </a:t>
            </a:r>
          </a:p>
          <a:p>
            <a:r>
              <a:rPr lang="cs-CZ" dirty="0" smtClean="0"/>
              <a:t>asi 40 druhů</a:t>
            </a:r>
          </a:p>
          <a:p>
            <a:endParaRPr lang="cs-CZ" dirty="0"/>
          </a:p>
          <a:p>
            <a:r>
              <a:rPr lang="cs-CZ" dirty="0" smtClean="0"/>
              <a:t>Smrk ztepilý</a:t>
            </a:r>
            <a:endParaRPr lang="cs-CZ" dirty="0"/>
          </a:p>
        </p:txBody>
      </p:sp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1619672" y="5517232"/>
            <a:ext cx="919928" cy="504056"/>
          </a:xfrm>
          <a:prstGeom prst="actionButtonBeginning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50270"/>
            <a:ext cx="20955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83482"/>
            <a:ext cx="9525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637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borovice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139952" y="1948345"/>
            <a:ext cx="3096344" cy="2304256"/>
          </a:xfrm>
        </p:spPr>
        <p:txBody>
          <a:bodyPr>
            <a:normAutofit/>
          </a:bodyPr>
          <a:lstStyle/>
          <a:p>
            <a:r>
              <a:rPr lang="cs-CZ" dirty="0" smtClean="0"/>
              <a:t>nahosemenné</a:t>
            </a:r>
          </a:p>
          <a:p>
            <a:r>
              <a:rPr lang="cs-CZ" dirty="0" smtClean="0"/>
              <a:t>třída: jehličnany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borovicovité</a:t>
            </a:r>
            <a:endParaRPr lang="cs-CZ" dirty="0" smtClean="0"/>
          </a:p>
          <a:p>
            <a:r>
              <a:rPr lang="cs-CZ" dirty="0" smtClean="0"/>
              <a:t>rod: borovice </a:t>
            </a:r>
          </a:p>
          <a:p>
            <a:r>
              <a:rPr lang="cs-CZ" dirty="0" smtClean="0"/>
              <a:t>asi 40 druhů</a:t>
            </a:r>
            <a:endParaRPr lang="cs-CZ" dirty="0"/>
          </a:p>
        </p:txBody>
      </p:sp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1619672" y="5517232"/>
            <a:ext cx="919928" cy="504056"/>
          </a:xfrm>
          <a:prstGeom prst="actionButtonBeginning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67200"/>
            <a:ext cx="24574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ástupný symbol pro obsah 4"/>
          <p:cNvSpPr txBox="1">
            <a:spLocks/>
          </p:cNvSpPr>
          <p:nvPr/>
        </p:nvSpPr>
        <p:spPr>
          <a:xfrm>
            <a:off x="1188345" y="3641068"/>
            <a:ext cx="3096344" cy="1252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Borovice lesní</a:t>
            </a:r>
          </a:p>
          <a:p>
            <a:r>
              <a:rPr lang="cs-CZ" dirty="0" smtClean="0"/>
              <a:t>Borovice kleč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43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44824"/>
            <a:ext cx="6965245" cy="1202485"/>
          </a:xfrm>
        </p:spPr>
        <p:txBody>
          <a:bodyPr/>
          <a:lstStyle/>
          <a:p>
            <a:r>
              <a:rPr lang="cs-CZ" b="1" dirty="0" smtClean="0"/>
              <a:t>nejedná se o jehličnan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139952" y="5121188"/>
            <a:ext cx="3569928" cy="792088"/>
          </a:xfrm>
        </p:spPr>
        <p:txBody>
          <a:bodyPr/>
          <a:lstStyle/>
          <a:p>
            <a:r>
              <a:rPr lang="cs-CZ" b="1" dirty="0" smtClean="0">
                <a:hlinkClick r:id="rId2"/>
              </a:rPr>
              <a:t>jehličnany na Wikipedii</a:t>
            </a:r>
            <a:endParaRPr lang="cs-CZ" b="1" dirty="0" smtClean="0"/>
          </a:p>
        </p:txBody>
      </p:sp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1619672" y="5517232"/>
            <a:ext cx="919928" cy="504056"/>
          </a:xfrm>
          <a:prstGeom prst="actionButtonBeginning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6" r="16424"/>
          <a:stretch/>
        </p:blipFill>
        <p:spPr bwMode="auto">
          <a:xfrm>
            <a:off x="2646218" y="3140968"/>
            <a:ext cx="114992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605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836712"/>
            <a:ext cx="5328592" cy="1008112"/>
          </a:xfrm>
        </p:spPr>
        <p:txBody>
          <a:bodyPr/>
          <a:lstStyle/>
          <a:p>
            <a:r>
              <a:rPr lang="cs-CZ" b="1" dirty="0" smtClean="0"/>
              <a:t>další jehličnany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55" b="14502"/>
          <a:stretch/>
        </p:blipFill>
        <p:spPr bwMode="auto">
          <a:xfrm>
            <a:off x="6156176" y="4500350"/>
            <a:ext cx="1828800" cy="1357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7"/>
          <p:cNvSpPr txBox="1">
            <a:spLocks/>
          </p:cNvSpPr>
          <p:nvPr/>
        </p:nvSpPr>
        <p:spPr>
          <a:xfrm>
            <a:off x="4288557" y="5606068"/>
            <a:ext cx="2880320" cy="504056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jinan dvoulaločný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67458"/>
            <a:ext cx="1807468" cy="2407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7"/>
          <p:cNvSpPr txBox="1">
            <a:spLocks/>
          </p:cNvSpPr>
          <p:nvPr/>
        </p:nvSpPr>
        <p:spPr>
          <a:xfrm>
            <a:off x="5148064" y="2214983"/>
            <a:ext cx="1440160" cy="504056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cykas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33393"/>
            <a:ext cx="1444749" cy="2049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ástupný symbol pro obsah 7"/>
          <p:cNvSpPr txBox="1">
            <a:spLocks/>
          </p:cNvSpPr>
          <p:nvPr/>
        </p:nvSpPr>
        <p:spPr>
          <a:xfrm>
            <a:off x="3569630" y="4940000"/>
            <a:ext cx="1440160" cy="504056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cypřiš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714" y="4089313"/>
            <a:ext cx="1191766" cy="1587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ástupný symbol pro obsah 7"/>
          <p:cNvSpPr txBox="1">
            <a:spLocks/>
          </p:cNvSpPr>
          <p:nvPr/>
        </p:nvSpPr>
        <p:spPr>
          <a:xfrm>
            <a:off x="2715071" y="4435164"/>
            <a:ext cx="1440160" cy="504056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tis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27693"/>
            <a:ext cx="1397106" cy="1792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7"/>
          <p:cNvSpPr txBox="1">
            <a:spLocks/>
          </p:cNvSpPr>
          <p:nvPr/>
        </p:nvSpPr>
        <p:spPr>
          <a:xfrm>
            <a:off x="827584" y="2467011"/>
            <a:ext cx="1440160" cy="504056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jalovec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61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4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908720"/>
            <a:ext cx="6965245" cy="1202485"/>
          </a:xfrm>
        </p:spPr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115616" y="1916832"/>
            <a:ext cx="7056784" cy="360381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ilustrace: </a:t>
            </a:r>
            <a:r>
              <a:rPr lang="cs-CZ" sz="1200" dirty="0" smtClean="0">
                <a:hlinkClick r:id="rId2"/>
              </a:rPr>
              <a:t>www.office.microsoft.com</a:t>
            </a:r>
            <a:endParaRPr lang="cs-CZ" sz="1200" dirty="0" smtClean="0"/>
          </a:p>
          <a:p>
            <a:r>
              <a:rPr lang="cs-CZ" sz="1200" dirty="0">
                <a:latin typeface="Palatino Linotype" pitchFamily="18" charset="0"/>
              </a:rPr>
              <a:t>Uveřejněné odkazy [cit. </a:t>
            </a:r>
            <a:r>
              <a:rPr lang="cs-CZ" sz="1200" dirty="0" smtClean="0">
                <a:latin typeface="Palatino Linotype" pitchFamily="18" charset="0"/>
              </a:rPr>
              <a:t>2012-02-02]. </a:t>
            </a:r>
            <a:r>
              <a:rPr lang="cs-CZ" sz="1200" dirty="0">
                <a:latin typeface="Palatino Linotype" pitchFamily="18" charset="0"/>
              </a:rPr>
              <a:t>Dostupné pod licencí public </a:t>
            </a:r>
            <a:r>
              <a:rPr lang="cs-CZ" sz="1200" dirty="0" err="1">
                <a:latin typeface="Palatino Linotype" pitchFamily="18" charset="0"/>
              </a:rPr>
              <a:t>domain</a:t>
            </a:r>
            <a:r>
              <a:rPr lang="cs-CZ" sz="1200" dirty="0">
                <a:latin typeface="Palatino Linotype" pitchFamily="18" charset="0"/>
              </a:rPr>
              <a:t> na </a:t>
            </a:r>
            <a:r>
              <a:rPr lang="cs-CZ" sz="1200" dirty="0" smtClean="0">
                <a:latin typeface="Palatino Linotype" pitchFamily="18" charset="0"/>
              </a:rPr>
              <a:t>WWW:</a:t>
            </a: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 	</a:t>
            </a:r>
            <a:r>
              <a:rPr lang="cs-CZ" sz="1200" dirty="0" smtClean="0">
                <a:latin typeface="Palatino Linotype" pitchFamily="18" charset="0"/>
                <a:hlinkClick r:id="rId3"/>
              </a:rPr>
              <a:t>http</a:t>
            </a:r>
            <a:r>
              <a:rPr lang="cs-CZ" sz="1200" dirty="0">
                <a:latin typeface="Palatino Linotype" pitchFamily="18" charset="0"/>
                <a:hlinkClick r:id="rId3"/>
              </a:rPr>
              <a:t>://</a:t>
            </a:r>
            <a:r>
              <a:rPr lang="cs-CZ" sz="1200" dirty="0" smtClean="0">
                <a:latin typeface="Palatino Linotype" pitchFamily="18" charset="0"/>
                <a:hlinkClick r:id="rId3"/>
              </a:rPr>
              <a:t>cs.wikipedia.org/wiki/Soubor:Larix_decidua_Winter.jpg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	</a:t>
            </a:r>
            <a:r>
              <a:rPr lang="cs-CZ" sz="1200" dirty="0">
                <a:latin typeface="Palatino Linotype" pitchFamily="18" charset="0"/>
                <a:hlinkClick r:id="rId4"/>
              </a:rPr>
              <a:t>http://</a:t>
            </a:r>
            <a:r>
              <a:rPr lang="cs-CZ" sz="1200" dirty="0" smtClean="0">
                <a:latin typeface="Palatino Linotype" pitchFamily="18" charset="0"/>
                <a:hlinkClick r:id="rId4"/>
              </a:rPr>
              <a:t>cs.wikipedia.org/wiki/Soubor:Illustration_Larix_decudua0.jpg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	</a:t>
            </a:r>
            <a:r>
              <a:rPr lang="cs-CZ" sz="1200" dirty="0">
                <a:latin typeface="Palatino Linotype" pitchFamily="18" charset="0"/>
                <a:hlinkClick r:id="rId5"/>
              </a:rPr>
              <a:t>http://</a:t>
            </a:r>
            <a:r>
              <a:rPr lang="cs-CZ" sz="1200" dirty="0" smtClean="0">
                <a:latin typeface="Palatino Linotype" pitchFamily="18" charset="0"/>
                <a:hlinkClick r:id="rId5"/>
              </a:rPr>
              <a:t>cs.wikipedia.org/wiki/Soubor:Picea_sitchensis_forest.jpg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	</a:t>
            </a:r>
            <a:r>
              <a:rPr lang="cs-CZ" sz="1200" dirty="0">
                <a:latin typeface="Palatino Linotype" pitchFamily="18" charset="0"/>
                <a:hlinkClick r:id="rId6"/>
              </a:rPr>
              <a:t>http://</a:t>
            </a:r>
            <a:r>
              <a:rPr lang="cs-CZ" sz="1200" dirty="0" smtClean="0">
                <a:latin typeface="Palatino Linotype" pitchFamily="18" charset="0"/>
                <a:hlinkClick r:id="rId6"/>
              </a:rPr>
              <a:t>cs.wikipedia.org/wiki/Soubor:Picea_abies_cone.jpg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Palatino Linotype" pitchFamily="18" charset="0"/>
              </a:rPr>
              <a:t>	</a:t>
            </a:r>
            <a:r>
              <a:rPr lang="cs-CZ" sz="1200" dirty="0" smtClean="0">
                <a:latin typeface="Palatino Linotype" pitchFamily="18" charset="0"/>
                <a:hlinkClick r:id="rId7"/>
              </a:rPr>
              <a:t>http</a:t>
            </a:r>
            <a:r>
              <a:rPr lang="cs-CZ" sz="1200" dirty="0">
                <a:latin typeface="Palatino Linotype" pitchFamily="18" charset="0"/>
                <a:hlinkClick r:id="rId7"/>
              </a:rPr>
              <a:t>://</a:t>
            </a:r>
            <a:r>
              <a:rPr lang="cs-CZ" sz="1200" dirty="0" smtClean="0">
                <a:latin typeface="Palatino Linotype" pitchFamily="18" charset="0"/>
                <a:hlinkClick r:id="rId7"/>
              </a:rPr>
              <a:t>cs.wikipedia.org/wiki/Soubor:Starr_060507-8083_Cycas_circinalis.jpg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	</a:t>
            </a:r>
            <a:r>
              <a:rPr lang="cs-CZ" sz="1200" dirty="0">
                <a:latin typeface="Palatino Linotype" pitchFamily="18" charset="0"/>
                <a:hlinkClick r:id="rId8"/>
              </a:rPr>
              <a:t>http://cs.wikipedia.org/wiki/Soubor:Cephalotaxus_harringtonia_%</a:t>
            </a:r>
            <a:r>
              <a:rPr lang="cs-CZ" sz="1200" dirty="0" smtClean="0">
                <a:latin typeface="Palatino Linotype" pitchFamily="18" charset="0"/>
                <a:hlinkClick r:id="rId8"/>
              </a:rPr>
              <a:t>27Fastigiata%27.jpg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>
                <a:latin typeface="Palatino Linotype" pitchFamily="18" charset="0"/>
              </a:rPr>
              <a:t>	</a:t>
            </a:r>
            <a:endParaRPr lang="cs-CZ" sz="1200" dirty="0" smtClean="0">
              <a:latin typeface="Palatino Linotype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Palatino Linotype" pitchFamily="18" charset="0"/>
              </a:rPr>
              <a:t> </a:t>
            </a:r>
            <a:endParaRPr lang="cs-CZ" sz="1200" dirty="0">
              <a:latin typeface="Palatino Linotype" pitchFamily="18" charset="0"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0356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141</TotalTime>
  <Words>229</Words>
  <Application>Microsoft Office PowerPoint</Application>
  <PresentationFormat>Předvádění na obrazovce (4:3)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Určujeme rostliny 1</vt:lpstr>
      <vt:lpstr>rostlina je</vt:lpstr>
      <vt:lpstr>listy jsou </vt:lpstr>
      <vt:lpstr>jehlice </vt:lpstr>
      <vt:lpstr>modřín </vt:lpstr>
      <vt:lpstr>Prezentace aplikace PowerPoint</vt:lpstr>
      <vt:lpstr>jedle</vt:lpstr>
      <vt:lpstr>smrk</vt:lpstr>
      <vt:lpstr>borovice</vt:lpstr>
      <vt:lpstr>nejedná se o jehličnan</vt:lpstr>
      <vt:lpstr>další jehličnany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Určujeme rostliny</dc:title>
  <dc:creator>jitka</dc:creator>
  <cp:lastModifiedBy>Martin Králík</cp:lastModifiedBy>
  <cp:revision>46</cp:revision>
  <dcterms:created xsi:type="dcterms:W3CDTF">2012-02-27T17:55:13Z</dcterms:created>
  <dcterms:modified xsi:type="dcterms:W3CDTF">2012-02-29T14:41:23Z</dcterms:modified>
</cp:coreProperties>
</file>