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69" r:id="rId4"/>
    <p:sldId id="258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68" r:id="rId14"/>
    <p:sldId id="27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691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45DE7-4C85-4F2C-BE78-E840C605D62D}" type="datetimeFigureOut">
              <a:rPr lang="cs-CZ" smtClean="0"/>
              <a:t>16.8.2013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2EFA20-BBFD-4FEB-8C6D-0200DC587D6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2D45DE7-4C85-4F2C-BE78-E840C605D62D}" type="datetimeFigureOut">
              <a:rPr lang="cs-CZ" smtClean="0"/>
              <a:t>16.8.2013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92EFA20-BBFD-4FEB-8C6D-0200DC587D6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45DE7-4C85-4F2C-BE78-E840C605D62D}" type="datetimeFigureOut">
              <a:rPr lang="cs-CZ" smtClean="0"/>
              <a:t>16.8.2013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2EFA20-BBFD-4FEB-8C6D-0200DC587D6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45DE7-4C85-4F2C-BE78-E840C605D62D}" type="datetimeFigureOut">
              <a:rPr lang="cs-CZ" smtClean="0"/>
              <a:t>16.8.2013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2EFA20-BBFD-4FEB-8C6D-0200DC587D6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45DE7-4C85-4F2C-BE78-E840C605D62D}" type="datetimeFigureOut">
              <a:rPr lang="cs-CZ" smtClean="0"/>
              <a:t>16.8.2013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2EFA20-BBFD-4FEB-8C6D-0200DC587D61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3"/>
            <a:ext cx="1828800" cy="365125"/>
          </a:xfrm>
        </p:spPr>
        <p:txBody>
          <a:bodyPr/>
          <a:lstStyle/>
          <a:p>
            <a:fld id="{62D45DE7-4C85-4F2C-BE78-E840C605D62D}" type="datetimeFigureOut">
              <a:rPr lang="cs-CZ" smtClean="0"/>
              <a:t>16.8.2013</a:t>
            </a:fld>
            <a:endParaRPr lang="cs-CZ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2EFA20-BBFD-4FEB-8C6D-0200DC587D61}" type="slidenum">
              <a:rPr lang="cs-CZ" smtClean="0"/>
              <a:t>‹#›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45DE7-4C85-4F2C-BE78-E840C605D62D}" type="datetimeFigureOut">
              <a:rPr lang="cs-CZ" smtClean="0"/>
              <a:t>16.8.2013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EFA20-BBFD-4FEB-8C6D-0200DC587D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45DE7-4C85-4F2C-BE78-E840C605D62D}" type="datetimeFigureOut">
              <a:rPr lang="cs-CZ" smtClean="0"/>
              <a:t>16.8.2013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2EFA20-BBFD-4FEB-8C6D-0200DC587D6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45DE7-4C85-4F2C-BE78-E840C605D62D}" type="datetimeFigureOut">
              <a:rPr lang="cs-CZ" smtClean="0"/>
              <a:t>16.8.2013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2EFA20-BBFD-4FEB-8C6D-0200DC587D6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45DE7-4C85-4F2C-BE78-E840C605D62D}" type="datetimeFigureOut">
              <a:rPr lang="cs-CZ" smtClean="0"/>
              <a:t>16.8.2013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EFA20-BBFD-4FEB-8C6D-0200DC587D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45DE7-4C85-4F2C-BE78-E840C605D62D}" type="datetimeFigureOut">
              <a:rPr lang="cs-CZ" smtClean="0"/>
              <a:t>16.8.2013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EFA20-BBFD-4FEB-8C6D-0200DC587D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45DE7-4C85-4F2C-BE78-E840C605D62D}" type="datetimeFigureOut">
              <a:rPr lang="cs-CZ" smtClean="0"/>
              <a:t>16.8.2013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0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2" y="6356350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EFA20-BBFD-4FEB-8C6D-0200DC587D61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971600" y="2276872"/>
          <a:ext cx="7556343" cy="1800200"/>
        </p:xfrm>
        <a:graphic>
          <a:graphicData uri="http://schemas.openxmlformats.org/drawingml/2006/table">
            <a:tbl>
              <a:tblPr/>
              <a:tblGrid>
                <a:gridCol w="3184384"/>
                <a:gridCol w="4371959"/>
              </a:tblGrid>
              <a:tr h="6252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4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84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59632" y="4725144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Název DUM:  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VY_32_INOVACE_XVI_2_05_Mořské dno</a:t>
            </a:r>
          </a:p>
          <a:p>
            <a:endParaRPr lang="cs-CZ" b="1" dirty="0" smtClean="0">
              <a:solidFill>
                <a:schemeClr val="bg1">
                  <a:lumMod val="50000"/>
                </a:schemeClr>
              </a:solidFill>
              <a:latin typeface="Book Antiqua" pitchFamily="18" charset="0"/>
            </a:endParaRPr>
          </a:p>
          <a:p>
            <a:r>
              <a:rPr lang="cs-CZ" b="1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Šablona číslo:  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XVI </a:t>
            </a:r>
            <a:r>
              <a:rPr lang="cs-CZ" b="1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       Sada číslo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:</a:t>
            </a:r>
            <a:r>
              <a:rPr lang="cs-CZ" b="1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 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2  </a:t>
            </a:r>
            <a:r>
              <a:rPr lang="cs-CZ" b="1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       Pořadové číslo DUM</a:t>
            </a:r>
            <a:r>
              <a:rPr lang="cs-CZ" b="1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: </a:t>
            </a:r>
            <a:r>
              <a:rPr lang="cs-CZ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05</a:t>
            </a:r>
            <a:r>
              <a:rPr lang="cs-CZ" b="1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 </a:t>
            </a:r>
            <a:endParaRPr lang="cs-CZ" dirty="0" smtClean="0">
              <a:solidFill>
                <a:schemeClr val="bg1">
                  <a:lumMod val="50000"/>
                </a:schemeClr>
              </a:solidFill>
              <a:latin typeface="Book Antiqua" pitchFamily="18" charset="0"/>
            </a:endParaRPr>
          </a:p>
          <a:p>
            <a:endParaRPr lang="cs-CZ" b="1" dirty="0" smtClean="0">
              <a:solidFill>
                <a:schemeClr val="bg1">
                  <a:lumMod val="50000"/>
                </a:schemeClr>
              </a:solidFill>
              <a:latin typeface="Book Antiqua" pitchFamily="18" charset="0"/>
            </a:endParaRPr>
          </a:p>
          <a:p>
            <a:r>
              <a:rPr lang="cs-CZ" b="1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Autor:   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Mgr. Zuzana </a:t>
            </a:r>
            <a:r>
              <a:rPr lang="cs-CZ" dirty="0" err="1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Pácaltová</a:t>
            </a:r>
            <a:endParaRPr lang="cs-CZ" dirty="0">
              <a:solidFill>
                <a:schemeClr val="bg1">
                  <a:lumMod val="50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93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251520" y="260648"/>
            <a:ext cx="8568952" cy="6624736"/>
          </a:xfrm>
          <a:prstGeom prst="rect">
            <a:avLst/>
          </a:prstGeom>
          <a:solidFill>
            <a:schemeClr val="tx1"/>
          </a:solidFill>
        </p:spPr>
        <p:txBody>
          <a:bodyPr vert="horz">
            <a:noAutofit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900" b="1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Anotace: </a:t>
            </a:r>
            <a:r>
              <a:rPr lang="cs-CZ" sz="1900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Výukový materiál obsahuje pracovní postup pro vytvoření  obrazu mořského dna.</a:t>
            </a:r>
            <a:br>
              <a:rPr lang="cs-CZ" sz="1900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</a:br>
            <a:endParaRPr lang="cs-CZ" sz="1900" dirty="0" smtClean="0">
              <a:solidFill>
                <a:schemeClr val="bg1">
                  <a:lumMod val="50000"/>
                </a:schemeClr>
              </a:solidFill>
              <a:latin typeface="Book Antiqua" pitchFamily="18" charset="0"/>
            </a:endParaRPr>
          </a:p>
          <a:p>
            <a:pPr algn="l"/>
            <a:r>
              <a:rPr lang="cs-CZ" sz="1900" b="1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Očekávaný výstup: </a:t>
            </a:r>
            <a:r>
              <a:rPr lang="cs-CZ" sz="1900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Žák pracuje podle postupu zobrazeném na interaktivní tabuli. </a:t>
            </a:r>
            <a:r>
              <a:rPr lang="cs-CZ" sz="1900" dirty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M</a:t>
            </a:r>
            <a:r>
              <a:rPr lang="cs-CZ" sz="1900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íchá barvy a tvoří mořský porost  a živočichy dle své fantazie. Žák </a:t>
            </a:r>
            <a:r>
              <a:rPr lang="cs-CZ" sz="1900" dirty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u</a:t>
            </a:r>
            <a:r>
              <a:rPr lang="cs-CZ" sz="1900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mí zhodnotit práci svou i svých spolužáků. Žák obohatí své znalosti o životě v mořském světě.</a:t>
            </a:r>
            <a:endParaRPr lang="cs-CZ" sz="1900" dirty="0">
              <a:solidFill>
                <a:schemeClr val="bg1">
                  <a:lumMod val="50000"/>
                </a:schemeClr>
              </a:solidFill>
              <a:latin typeface="Book Antiqua" pitchFamily="18" charset="0"/>
            </a:endParaRPr>
          </a:p>
          <a:p>
            <a:pPr algn="l"/>
            <a:endParaRPr lang="cs-CZ" sz="1900" dirty="0" smtClean="0">
              <a:solidFill>
                <a:schemeClr val="bg1">
                  <a:lumMod val="50000"/>
                </a:schemeClr>
              </a:solidFill>
              <a:latin typeface="Book Antiqua" pitchFamily="18" charset="0"/>
            </a:endParaRPr>
          </a:p>
          <a:p>
            <a:pPr algn="l"/>
            <a:r>
              <a:rPr lang="cs-CZ" sz="1900" b="1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Druh učebního materiálu: </a:t>
            </a:r>
            <a:r>
              <a:rPr lang="cs-CZ" sz="1900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prezentace</a:t>
            </a:r>
          </a:p>
          <a:p>
            <a:pPr algn="l"/>
            <a:r>
              <a:rPr lang="cs-CZ" sz="1900" b="1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Typická věková skupina: </a:t>
            </a:r>
            <a:r>
              <a:rPr lang="cs-CZ" sz="1900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9 – 11 let</a:t>
            </a:r>
            <a:br>
              <a:rPr lang="cs-CZ" sz="1900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</a:br>
            <a:endParaRPr lang="cs-CZ" sz="1900" dirty="0" smtClean="0">
              <a:solidFill>
                <a:schemeClr val="bg1">
                  <a:lumMod val="50000"/>
                </a:schemeClr>
              </a:solidFill>
              <a:latin typeface="Book Antiqua" pitchFamily="18" charset="0"/>
            </a:endParaRPr>
          </a:p>
          <a:p>
            <a:pPr algn="l"/>
            <a:r>
              <a:rPr lang="cs-CZ" sz="1900" b="1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Klíčová slova: </a:t>
            </a:r>
            <a:r>
              <a:rPr lang="cs-CZ" sz="1900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moře, mořští živočichové, rostliny v moři</a:t>
            </a:r>
          </a:p>
          <a:p>
            <a:pPr algn="l"/>
            <a:r>
              <a:rPr lang="cs-CZ" sz="1900" b="1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Pomůcky a materiál: </a:t>
            </a:r>
            <a:r>
              <a:rPr lang="cs-CZ" sz="1900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interaktivní tabule</a:t>
            </a:r>
            <a:r>
              <a:rPr lang="cs-CZ" sz="1900" dirty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, čtvrtka A4, čtvrtka A5, vodové barvy, plochý štětec, tužka, nůžky, lepidlo, nádoba na vodu, voda, hadřík, ubrus, pracovní oděv.</a:t>
            </a:r>
          </a:p>
          <a:p>
            <a:pPr algn="l"/>
            <a:endParaRPr lang="cs-CZ" sz="1900" b="1" dirty="0" smtClean="0">
              <a:solidFill>
                <a:schemeClr val="bg1">
                  <a:lumMod val="50000"/>
                </a:schemeClr>
              </a:solidFill>
              <a:latin typeface="Book Antiqua" pitchFamily="18" charset="0"/>
            </a:endParaRPr>
          </a:p>
          <a:p>
            <a:pPr algn="l"/>
            <a:r>
              <a:rPr lang="cs-CZ" sz="1900" b="1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Potřebný čas pro výuku DUM:</a:t>
            </a:r>
            <a:r>
              <a:rPr lang="cs-CZ" sz="1900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 90 minut</a:t>
            </a:r>
            <a:br>
              <a:rPr lang="cs-CZ" sz="1900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</a:br>
            <a:endParaRPr lang="cs-CZ" sz="1900" dirty="0" smtClean="0">
              <a:solidFill>
                <a:schemeClr val="bg1">
                  <a:lumMod val="50000"/>
                </a:schemeClr>
              </a:solidFill>
              <a:latin typeface="Book Antiqua" pitchFamily="18" charset="0"/>
            </a:endParaRPr>
          </a:p>
          <a:p>
            <a:pPr algn="l"/>
            <a:r>
              <a:rPr lang="cs-CZ" sz="1900" b="1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Metodické zhodnocení a popis práce s digitálním učebním materiálem: </a:t>
            </a:r>
            <a:r>
              <a:rPr lang="cs-CZ" sz="1900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  <a:t>Prezentace je vhodná při frontální i skupinové výuce výtvarné výchovy.  </a:t>
            </a:r>
            <a:br>
              <a:rPr lang="cs-CZ" sz="1900" dirty="0" smtClean="0">
                <a:solidFill>
                  <a:schemeClr val="bg1">
                    <a:lumMod val="50000"/>
                  </a:schemeClr>
                </a:solidFill>
                <a:latin typeface="Book Antiqua" pitchFamily="18" charset="0"/>
              </a:rPr>
            </a:br>
            <a:endParaRPr lang="cs-CZ" sz="1900" dirty="0">
              <a:solidFill>
                <a:schemeClr val="bg1">
                  <a:lumMod val="50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190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7" descr="C:\Users\PacaltovaZ\AppData\Local\Microsoft\Windows\Temporary Internet Files\Content.IE5\GS4KVL3T\MP90025549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9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1484784"/>
            <a:ext cx="7560840" cy="311887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800" b="1" dirty="0" smtClean="0"/>
              <a:t>Motivace: </a:t>
            </a:r>
            <a:r>
              <a:rPr lang="cs-CZ" sz="2800" dirty="0" smtClean="0"/>
              <a:t>Rozhovor s žáky o moři, mořských živočiších a rostlinách. Ukázka fotografií ryb, korálů atd. Poukázat na pestrost barev jednotlivých druhů.</a:t>
            </a:r>
          </a:p>
          <a:p>
            <a:pPr marL="0" indent="0">
              <a:buNone/>
            </a:pPr>
            <a:endParaRPr lang="cs-CZ" sz="28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84168" y="476672"/>
            <a:ext cx="2649412" cy="648072"/>
          </a:xfrm>
        </p:spPr>
        <p:txBody>
          <a:bodyPr>
            <a:normAutofit/>
          </a:bodyPr>
          <a:lstStyle/>
          <a:p>
            <a:pPr algn="r"/>
            <a:r>
              <a:rPr lang="cs-CZ" sz="2200" dirty="0" smtClean="0"/>
              <a:t>Mořské </a:t>
            </a:r>
            <a:r>
              <a:rPr lang="cs-CZ" sz="2200" dirty="0"/>
              <a:t>d</a:t>
            </a:r>
            <a:r>
              <a:rPr lang="cs-CZ" sz="2200" dirty="0" smtClean="0"/>
              <a:t>no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59252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PacaltovaZ\AppData\Local\Microsoft\Windows\Temporary Internet Files\Content.IE5\JJ2TCJ99\MP90041405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528" y="1"/>
            <a:ext cx="9176528" cy="6930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acaltovaZ\AppData\Local\Microsoft\Windows\Temporary Internet Files\Content.IE5\POOJJKY8\MP90026254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0072" y="4149080"/>
            <a:ext cx="3695582" cy="2500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acaltovaZ\AppData\Local\Microsoft\Windows\Temporary Internet Files\Content.IE5\GS4KVL3T\MP900405034[1]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9807" y="222992"/>
            <a:ext cx="2783088" cy="205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PacaltovaZ\AppData\Local\Microsoft\Windows\Temporary Internet Files\Content.IE5\POOJJKY8\MP900182521[1].jpg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9807" y="4149080"/>
            <a:ext cx="2706373" cy="2500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84168" y="476672"/>
            <a:ext cx="2649412" cy="648072"/>
          </a:xfrm>
        </p:spPr>
        <p:txBody>
          <a:bodyPr>
            <a:normAutofit/>
          </a:bodyPr>
          <a:lstStyle/>
          <a:p>
            <a:pPr algn="r"/>
            <a:r>
              <a:rPr lang="cs-CZ" sz="2200" dirty="0" smtClean="0"/>
              <a:t>Mořské </a:t>
            </a:r>
            <a:r>
              <a:rPr lang="cs-CZ" sz="2200" dirty="0"/>
              <a:t>d</a:t>
            </a:r>
            <a:r>
              <a:rPr lang="cs-CZ" sz="2200" dirty="0" smtClean="0"/>
              <a:t>no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298265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84168" y="476672"/>
            <a:ext cx="2649412" cy="648072"/>
          </a:xfrm>
        </p:spPr>
        <p:txBody>
          <a:bodyPr>
            <a:normAutofit/>
          </a:bodyPr>
          <a:lstStyle/>
          <a:p>
            <a:pPr algn="r"/>
            <a:r>
              <a:rPr lang="cs-CZ" sz="2200" dirty="0" smtClean="0"/>
              <a:t>Mořské </a:t>
            </a:r>
            <a:r>
              <a:rPr lang="cs-CZ" sz="2200" dirty="0"/>
              <a:t>d</a:t>
            </a:r>
            <a:r>
              <a:rPr lang="cs-CZ" sz="2200" dirty="0" smtClean="0"/>
              <a:t>no</a:t>
            </a:r>
            <a:endParaRPr lang="cs-CZ" sz="2200" dirty="0"/>
          </a:p>
        </p:txBody>
      </p:sp>
      <p:sp>
        <p:nvSpPr>
          <p:cNvPr id="7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3568" y="1412776"/>
            <a:ext cx="7992888" cy="4824536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3000" b="1" dirty="0" smtClean="0"/>
              <a:t>Pomůcky: </a:t>
            </a:r>
            <a:r>
              <a:rPr lang="cs-CZ" sz="3000" dirty="0" smtClean="0"/>
              <a:t>čtvrtka A4, čtvrtka A5, vodové barvy, plochý štětec, tužka, nůžky, lepidlo, nádoba      na vodu, voda, hadřík, ubrus, pracovní oděv.</a:t>
            </a:r>
          </a:p>
          <a:p>
            <a:pPr>
              <a:buFont typeface="Wingdings" pitchFamily="2" charset="2"/>
              <a:buChar char="§"/>
            </a:pPr>
            <a:endParaRPr lang="cs-CZ" sz="3000" dirty="0" smtClean="0"/>
          </a:p>
          <a:p>
            <a:pPr>
              <a:buFont typeface="Wingdings" pitchFamily="2" charset="2"/>
              <a:buChar char="§"/>
            </a:pPr>
            <a:r>
              <a:rPr lang="cs-CZ" sz="3000" b="1" dirty="0" smtClean="0"/>
              <a:t>Postupujte podle následujících kroků.</a:t>
            </a:r>
          </a:p>
        </p:txBody>
      </p:sp>
    </p:spTree>
    <p:extLst>
      <p:ext uri="{BB962C8B-B14F-4D97-AF65-F5344CB8AC3E}">
        <p14:creationId xmlns:p14="http://schemas.microsoft.com/office/powerpoint/2010/main" val="1758265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84168" y="476672"/>
            <a:ext cx="2649412" cy="648072"/>
          </a:xfrm>
        </p:spPr>
        <p:txBody>
          <a:bodyPr>
            <a:normAutofit/>
          </a:bodyPr>
          <a:lstStyle/>
          <a:p>
            <a:pPr algn="r"/>
            <a:r>
              <a:rPr lang="cs-CZ" sz="2200" dirty="0" smtClean="0"/>
              <a:t>Mořské </a:t>
            </a:r>
            <a:r>
              <a:rPr lang="cs-CZ" sz="2200" dirty="0"/>
              <a:t>d</a:t>
            </a:r>
            <a:r>
              <a:rPr lang="cs-CZ" sz="2200" dirty="0" smtClean="0"/>
              <a:t>no</a:t>
            </a:r>
            <a:endParaRPr lang="cs-CZ" sz="2200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611560" y="1282936"/>
            <a:ext cx="8229600" cy="50733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cs-CZ" sz="3000" dirty="0" smtClean="0"/>
              <a:t>Pomaluj čtvrtku A5 vodovými barvami                      v libovolných barvách (podle toho, jaké chceš vytvořit vodní živočichy). </a:t>
            </a:r>
          </a:p>
          <a:p>
            <a:pPr marL="0" indent="0">
              <a:buNone/>
            </a:pPr>
            <a:endParaRPr lang="cs-CZ" sz="3000" dirty="0" smtClean="0"/>
          </a:p>
          <a:p>
            <a:pPr marL="0" indent="0">
              <a:buNone/>
            </a:pPr>
            <a:endParaRPr lang="cs-CZ" sz="3000" dirty="0" smtClean="0"/>
          </a:p>
          <a:p>
            <a:pPr>
              <a:buFont typeface="Wingdings" pitchFamily="2" charset="2"/>
              <a:buChar char="§"/>
            </a:pPr>
            <a:endParaRPr lang="cs-CZ" sz="3000" dirty="0" smtClean="0"/>
          </a:p>
          <a:p>
            <a:pPr>
              <a:buFont typeface="Wingdings" pitchFamily="2" charset="2"/>
              <a:buChar char="§"/>
            </a:pPr>
            <a:r>
              <a:rPr lang="cs-CZ" sz="3000" dirty="0" smtClean="0"/>
              <a:t>Kromě živočichů můžeš vytvořit i předměty, které moře skrývá (ztroskotané lodě, poklady atp.).</a:t>
            </a:r>
          </a:p>
        </p:txBody>
      </p:sp>
      <p:pic>
        <p:nvPicPr>
          <p:cNvPr id="10" name="Obrázek 9"/>
          <p:cNvPicPr/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07704" y="3018402"/>
            <a:ext cx="2166104" cy="12877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Obrázek 10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55977" y="3052102"/>
            <a:ext cx="2304256" cy="126242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Obrázek 11"/>
          <p:cNvPicPr/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801734" y="5547153"/>
            <a:ext cx="2792492" cy="114057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6023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5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84168" y="476672"/>
            <a:ext cx="2649412" cy="648072"/>
          </a:xfrm>
        </p:spPr>
        <p:txBody>
          <a:bodyPr>
            <a:normAutofit/>
          </a:bodyPr>
          <a:lstStyle/>
          <a:p>
            <a:pPr algn="r"/>
            <a:r>
              <a:rPr lang="cs-CZ" sz="2200" dirty="0" smtClean="0"/>
              <a:t>Mořské </a:t>
            </a:r>
            <a:r>
              <a:rPr lang="cs-CZ" sz="2200" dirty="0"/>
              <a:t>d</a:t>
            </a:r>
            <a:r>
              <a:rPr lang="cs-CZ" sz="2200" dirty="0" smtClean="0"/>
              <a:t>no</a:t>
            </a:r>
            <a:endParaRPr lang="cs-CZ" sz="2200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611560" y="1282936"/>
            <a:ext cx="8229600" cy="50733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cs-CZ" sz="3200" dirty="0"/>
              <a:t>Pomaluj čtvrtku A4 vodovými </a:t>
            </a:r>
            <a:r>
              <a:rPr lang="cs-CZ" sz="3200" dirty="0" smtClean="0"/>
              <a:t>barvami                </a:t>
            </a:r>
            <a:r>
              <a:rPr lang="cs-CZ" sz="3200" dirty="0"/>
              <a:t>v odstínech modré (mořská voda).</a:t>
            </a:r>
          </a:p>
        </p:txBody>
      </p:sp>
      <p:pic>
        <p:nvPicPr>
          <p:cNvPr id="3074" name="Obrázek 1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2636912"/>
            <a:ext cx="914400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Obrázek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4168" y="4725144"/>
            <a:ext cx="5539832" cy="21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3" name="Obrázek 12"/>
          <p:cNvPicPr/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28331" y="4725144"/>
            <a:ext cx="4456315" cy="21328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6445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84168" y="476672"/>
            <a:ext cx="2649412" cy="648072"/>
          </a:xfrm>
        </p:spPr>
        <p:txBody>
          <a:bodyPr>
            <a:normAutofit/>
          </a:bodyPr>
          <a:lstStyle/>
          <a:p>
            <a:pPr algn="r"/>
            <a:r>
              <a:rPr lang="cs-CZ" sz="2200" dirty="0" smtClean="0"/>
              <a:t>Mořské </a:t>
            </a:r>
            <a:r>
              <a:rPr lang="cs-CZ" sz="2200" dirty="0"/>
              <a:t>d</a:t>
            </a:r>
            <a:r>
              <a:rPr lang="cs-CZ" sz="2200" dirty="0" smtClean="0"/>
              <a:t>no</a:t>
            </a:r>
            <a:endParaRPr lang="cs-CZ" sz="2200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611560" y="1282936"/>
            <a:ext cx="8229600" cy="50733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cs-CZ" sz="3200" dirty="0"/>
              <a:t>Vytvoř mořské dno. Můžeš použít libovolnou barvu (odstíny hnědé - bahno, žluté – písek, pestrobarevné – korály).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7" name="Obrázek 6"/>
          <p:cNvPicPr/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56738" y="3178500"/>
            <a:ext cx="8003232" cy="36886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9" name="Přímá spojnice se šipkou 8"/>
          <p:cNvCxnSpPr/>
          <p:nvPr/>
        </p:nvCxnSpPr>
        <p:spPr>
          <a:xfrm flipH="1">
            <a:off x="7596336" y="5229200"/>
            <a:ext cx="1368152" cy="1127063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9827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84168" y="476672"/>
            <a:ext cx="2649412" cy="648072"/>
          </a:xfrm>
        </p:spPr>
        <p:txBody>
          <a:bodyPr>
            <a:normAutofit/>
          </a:bodyPr>
          <a:lstStyle/>
          <a:p>
            <a:pPr algn="r"/>
            <a:r>
              <a:rPr lang="cs-CZ" sz="2200" dirty="0" smtClean="0"/>
              <a:t>Mořské </a:t>
            </a:r>
            <a:r>
              <a:rPr lang="cs-CZ" sz="2200" dirty="0"/>
              <a:t>d</a:t>
            </a:r>
            <a:r>
              <a:rPr lang="cs-CZ" sz="2200" dirty="0" smtClean="0"/>
              <a:t>no</a:t>
            </a:r>
            <a:endParaRPr lang="cs-CZ" sz="2200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611560" y="1282936"/>
            <a:ext cx="8229600" cy="50733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cs-CZ" sz="3200" dirty="0"/>
              <a:t>Namíchej libovolné barvy (odstíny zelené – mořské řasy, pestrobarevné – korály).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/>
              <a:t>Dostatečně naředěné vodou je nanášej na čtvrtku. 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/>
              <a:t>Barevné kapky rozfoukej. Vzniknou tak vodní rostliny.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8" name="Obrázek 7"/>
          <p:cNvPicPr/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48064" y="4090918"/>
            <a:ext cx="3788870" cy="27670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Obrázek 9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27211" y="4526163"/>
            <a:ext cx="3030229" cy="23405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 flipH="1">
            <a:off x="2411760" y="5474459"/>
            <a:ext cx="1152128" cy="474821"/>
          </a:xfrm>
          <a:prstGeom prst="straightConnector1">
            <a:avLst/>
          </a:prstGeom>
          <a:ln w="254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4139952" y="5474459"/>
            <a:ext cx="1224136" cy="474821"/>
          </a:xfrm>
          <a:prstGeom prst="straightConnector1">
            <a:avLst/>
          </a:prstGeom>
          <a:ln w="254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553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5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84168" y="476672"/>
            <a:ext cx="2649412" cy="648072"/>
          </a:xfrm>
        </p:spPr>
        <p:txBody>
          <a:bodyPr>
            <a:normAutofit/>
          </a:bodyPr>
          <a:lstStyle/>
          <a:p>
            <a:pPr algn="r"/>
            <a:r>
              <a:rPr lang="cs-CZ" sz="2200" dirty="0" smtClean="0"/>
              <a:t>Mořské </a:t>
            </a:r>
            <a:r>
              <a:rPr lang="cs-CZ" sz="2200" dirty="0"/>
              <a:t>d</a:t>
            </a:r>
            <a:r>
              <a:rPr lang="cs-CZ" sz="2200" dirty="0" smtClean="0"/>
              <a:t>no</a:t>
            </a:r>
            <a:endParaRPr lang="cs-CZ" sz="2200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611560" y="1282936"/>
            <a:ext cx="8229600" cy="50733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cs-CZ" sz="3200" dirty="0"/>
              <a:t>Na </a:t>
            </a:r>
            <a:r>
              <a:rPr lang="cs-CZ" sz="3200" dirty="0" smtClean="0"/>
              <a:t>již nabarvenou </a:t>
            </a:r>
            <a:r>
              <a:rPr lang="cs-CZ" sz="3200" dirty="0"/>
              <a:t>čtvrtku formátu A5 tužkou nakresli obrysy mořských živočichů (ryby, paryby, korýši atp.). 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/>
              <a:t>Podle obrysu je vystřihni, domaluj části těla (oči, ploutve atp.) a nalep do připraveného obrazu mořského dna.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9" name="Obrázek 8"/>
          <p:cNvPicPr/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020711" y="4989107"/>
            <a:ext cx="1828800" cy="13671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Obrázek 10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8"/>
          <a:stretch/>
        </p:blipFill>
        <p:spPr bwMode="auto">
          <a:xfrm>
            <a:off x="5364088" y="4304710"/>
            <a:ext cx="3209205" cy="20822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Obrázek 13"/>
          <p:cNvPicPr/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5536" y="5124363"/>
            <a:ext cx="2154555" cy="12319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5477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25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84168" y="476672"/>
            <a:ext cx="2649412" cy="648072"/>
          </a:xfrm>
        </p:spPr>
        <p:txBody>
          <a:bodyPr>
            <a:normAutofit/>
          </a:bodyPr>
          <a:lstStyle/>
          <a:p>
            <a:pPr algn="r"/>
            <a:r>
              <a:rPr lang="cs-CZ" sz="2200" dirty="0" smtClean="0"/>
              <a:t>Mořské </a:t>
            </a:r>
            <a:r>
              <a:rPr lang="cs-CZ" sz="2200" dirty="0"/>
              <a:t>d</a:t>
            </a:r>
            <a:r>
              <a:rPr lang="cs-CZ" sz="2200" dirty="0" smtClean="0"/>
              <a:t>no</a:t>
            </a:r>
            <a:endParaRPr lang="cs-CZ" sz="2200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611560" y="1282936"/>
            <a:ext cx="8229600" cy="507332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cs-CZ" sz="2000" b="1" dirty="0" smtClean="0"/>
          </a:p>
          <a:p>
            <a:pPr marL="0" indent="0" algn="ctr">
              <a:buNone/>
            </a:pPr>
            <a:r>
              <a:rPr lang="cs-CZ" sz="8800" b="1" dirty="0" smtClean="0"/>
              <a:t>Práce </a:t>
            </a:r>
            <a:r>
              <a:rPr lang="cs-CZ" sz="8800" b="1" dirty="0"/>
              <a:t>je hotova </a:t>
            </a:r>
            <a:r>
              <a:rPr lang="cs-CZ" sz="8800" b="1" dirty="0" smtClean="0">
                <a:sym typeface="Wingdings" pitchFamily="2" charset="2"/>
              </a:rPr>
              <a:t>:-)</a:t>
            </a:r>
          </a:p>
          <a:p>
            <a:pPr marL="0" indent="0" algn="ctr">
              <a:buNone/>
            </a:pPr>
            <a:endParaRPr lang="cs-CZ" sz="5400" b="1" dirty="0" smtClean="0">
              <a:sym typeface="Wingdings" pitchFamily="2" charset="2"/>
            </a:endParaRPr>
          </a:p>
          <a:p>
            <a:pPr marL="0" indent="0" algn="ctr">
              <a:buNone/>
            </a:pPr>
            <a:r>
              <a:rPr lang="cs-CZ" sz="3200" dirty="0" smtClean="0">
                <a:sym typeface="Wingdings" pitchFamily="2" charset="2"/>
              </a:rPr>
              <a:t>Společně </a:t>
            </a:r>
            <a:r>
              <a:rPr lang="cs-CZ" sz="3200" dirty="0">
                <a:sym typeface="Wingdings" pitchFamily="2" charset="2"/>
              </a:rPr>
              <a:t>se spolužáky vytvoř nástěnku složenou      z vašich prací. Vytvořené obrazy podmořské krajiny můžete vystavovat jednotlivě nebo je spojit </a:t>
            </a:r>
            <a:r>
              <a:rPr lang="cs-CZ" sz="3200" dirty="0" smtClean="0">
                <a:sym typeface="Wingdings" pitchFamily="2" charset="2"/>
              </a:rPr>
              <a:t>               v </a:t>
            </a:r>
            <a:r>
              <a:rPr lang="cs-CZ" sz="3200" dirty="0">
                <a:sym typeface="Wingdings" pitchFamily="2" charset="2"/>
              </a:rPr>
              <a:t>souvislé mořské dno.  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773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84168" y="476672"/>
            <a:ext cx="2649412" cy="648072"/>
          </a:xfrm>
        </p:spPr>
        <p:txBody>
          <a:bodyPr>
            <a:normAutofit/>
          </a:bodyPr>
          <a:lstStyle/>
          <a:p>
            <a:pPr algn="r"/>
            <a:r>
              <a:rPr lang="cs-CZ" sz="2200" dirty="0" smtClean="0"/>
              <a:t>Mořské </a:t>
            </a:r>
            <a:r>
              <a:rPr lang="cs-CZ" sz="2200" dirty="0"/>
              <a:t>d</a:t>
            </a:r>
            <a:r>
              <a:rPr lang="cs-CZ" sz="2200" dirty="0" smtClean="0"/>
              <a:t>no</a:t>
            </a:r>
            <a:endParaRPr lang="cs-CZ" sz="2200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611560" y="1282936"/>
            <a:ext cx="8229600" cy="50733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000" dirty="0"/>
              <a:t>Ukázky prací žáků 4.C ZŠ Jičín, Husova. 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6" name="Obrázek 5"/>
          <p:cNvPicPr/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0724" y="2241055"/>
            <a:ext cx="4733951" cy="313216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Obrázek 6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6016" y="3725838"/>
            <a:ext cx="4431360" cy="315441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95742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084168" y="476672"/>
            <a:ext cx="2649412" cy="648072"/>
          </a:xfrm>
        </p:spPr>
        <p:txBody>
          <a:bodyPr>
            <a:normAutofit/>
          </a:bodyPr>
          <a:lstStyle/>
          <a:p>
            <a:pPr algn="r"/>
            <a:r>
              <a:rPr lang="cs-CZ" sz="2200" dirty="0" smtClean="0"/>
              <a:t>Mořské </a:t>
            </a:r>
            <a:r>
              <a:rPr lang="cs-CZ" sz="2200" dirty="0"/>
              <a:t>d</a:t>
            </a:r>
            <a:r>
              <a:rPr lang="cs-CZ" sz="2200" dirty="0" smtClean="0"/>
              <a:t>no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21939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84168" y="476672"/>
            <a:ext cx="2649412" cy="648072"/>
          </a:xfrm>
        </p:spPr>
        <p:txBody>
          <a:bodyPr>
            <a:normAutofit/>
          </a:bodyPr>
          <a:lstStyle/>
          <a:p>
            <a:pPr algn="r"/>
            <a:r>
              <a:rPr lang="cs-CZ" sz="2200" dirty="0" smtClean="0"/>
              <a:t>Mořské </a:t>
            </a:r>
            <a:r>
              <a:rPr lang="cs-CZ" sz="2200" dirty="0"/>
              <a:t>d</a:t>
            </a:r>
            <a:r>
              <a:rPr lang="cs-CZ" sz="2200" dirty="0" smtClean="0"/>
              <a:t>no</a:t>
            </a:r>
            <a:endParaRPr lang="cs-CZ" sz="2200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611560" y="1308001"/>
            <a:ext cx="8229600" cy="50733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cs-CZ" sz="2000" b="1" dirty="0" smtClean="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99592" y="1412776"/>
            <a:ext cx="70567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000" b="1" dirty="0"/>
              <a:t>Zdroje</a:t>
            </a:r>
            <a:r>
              <a:rPr lang="cs-CZ" sz="3000" b="1" dirty="0" smtClean="0"/>
              <a:t>:</a:t>
            </a:r>
          </a:p>
          <a:p>
            <a:r>
              <a:rPr lang="cs-CZ" sz="3000" dirty="0"/>
              <a:t>Fotografie autorky prezentace</a:t>
            </a:r>
          </a:p>
          <a:p>
            <a:r>
              <a:rPr lang="cs-CZ" sz="3000" dirty="0" smtClean="0"/>
              <a:t>Obrázky z kolekce </a:t>
            </a:r>
            <a:r>
              <a:rPr lang="cs-CZ" sz="3000" smtClean="0"/>
              <a:t>Microsoft </a:t>
            </a:r>
            <a:r>
              <a:rPr lang="cs-CZ" sz="3000" smtClean="0"/>
              <a:t>Office:</a:t>
            </a:r>
            <a:br>
              <a:rPr lang="cs-CZ" sz="3000" smtClean="0"/>
            </a:br>
            <a:r>
              <a:rPr lang="cs-CZ" sz="3000" smtClean="0"/>
              <a:t>www.office.microsoft.com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74657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radeshow">
  <a:themeElements>
    <a:clrScheme name="Tradeshow">
      <a:dk1>
        <a:srgbClr val="3F3F3F"/>
      </a:dk1>
      <a:lt1>
        <a:srgbClr val="FFFFFF"/>
      </a:lt1>
      <a:dk2>
        <a:srgbClr val="7DAFC3"/>
      </a:dk2>
      <a:lt2>
        <a:srgbClr val="E5E4DF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595959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TC101859861[[fn=Veletrh]]</Template>
  <TotalTime>5307</TotalTime>
  <Words>340</Words>
  <Application>Microsoft Office PowerPoint</Application>
  <PresentationFormat>Předvádění na obrazovce (4:3)</PresentationFormat>
  <Paragraphs>57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Tradeshow</vt:lpstr>
      <vt:lpstr>Prezentace aplikace PowerPoint</vt:lpstr>
      <vt:lpstr>Prezentace aplikace PowerPoint</vt:lpstr>
      <vt:lpstr>Mořské dno</vt:lpstr>
      <vt:lpstr>Mořské dno</vt:lpstr>
      <vt:lpstr>Mořské dno</vt:lpstr>
      <vt:lpstr>Mořské dno</vt:lpstr>
      <vt:lpstr>Mořské dno</vt:lpstr>
      <vt:lpstr>Mořské dno</vt:lpstr>
      <vt:lpstr>Mořské dno</vt:lpstr>
      <vt:lpstr>Mořské dno</vt:lpstr>
      <vt:lpstr>Mořské dno</vt:lpstr>
      <vt:lpstr>Mořské dno</vt:lpstr>
      <vt:lpstr>Mořské dno</vt:lpstr>
      <vt:lpstr>Mořské dno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Zuzana Pácaltová</dc:creator>
  <cp:lastModifiedBy>jitka</cp:lastModifiedBy>
  <cp:revision>48</cp:revision>
  <dcterms:created xsi:type="dcterms:W3CDTF">2013-04-28T10:24:55Z</dcterms:created>
  <dcterms:modified xsi:type="dcterms:W3CDTF">2013-08-16T15:55:26Z</dcterms:modified>
</cp:coreProperties>
</file>