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55" r:id="rId1"/>
  </p:sldMasterIdLst>
  <p:notesMasterIdLst>
    <p:notesMasterId r:id="rId15"/>
  </p:notesMasterIdLst>
  <p:sldIdLst>
    <p:sldId id="281" r:id="rId2"/>
    <p:sldId id="279" r:id="rId3"/>
    <p:sldId id="256" r:id="rId4"/>
    <p:sldId id="257" r:id="rId5"/>
    <p:sldId id="274" r:id="rId6"/>
    <p:sldId id="258" r:id="rId7"/>
    <p:sldId id="275" r:id="rId8"/>
    <p:sldId id="276" r:id="rId9"/>
    <p:sldId id="277" r:id="rId10"/>
    <p:sldId id="270" r:id="rId11"/>
    <p:sldId id="278" r:id="rId12"/>
    <p:sldId id="271" r:id="rId13"/>
    <p:sldId id="28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0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>
              <a:solidFill>
                <a:schemeClr val="tx1">
                  <a:lumMod val="10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tx1">
                  <a:lumMod val="10000"/>
                </a:schemeClr>
              </a:solidFill>
            </a:rPr>
            <a:t> VY_52_INOVACE_02_CH+PŘ_15</a:t>
          </a:r>
          <a:endParaRPr lang="cs-CZ" sz="2000" dirty="0">
            <a:solidFill>
              <a:schemeClr val="tx1">
                <a:lumMod val="10000"/>
              </a:schemeClr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>
              <a:solidFill>
                <a:schemeClr val="tx1">
                  <a:lumMod val="10000"/>
                </a:schemeClr>
              </a:solidFill>
            </a:rPr>
            <a:t>: Mgr. Blanka </a:t>
          </a:r>
          <a:r>
            <a:rPr lang="cs-CZ" sz="2000" dirty="0" err="1" smtClean="0">
              <a:solidFill>
                <a:schemeClr val="tx1">
                  <a:lumMod val="10000"/>
                </a:schemeClr>
              </a:solidFill>
            </a:rPr>
            <a:t>Hipčová</a:t>
          </a:r>
          <a:endParaRPr lang="cs-CZ" sz="2000" dirty="0">
            <a:solidFill>
              <a:schemeClr val="tx1">
                <a:lumMod val="10000"/>
              </a:schemeClr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PŘ</a:t>
          </a:r>
          <a:r>
            <a:rPr lang="cs-CZ" sz="2000" dirty="0" smtClean="0">
              <a:solidFill>
                <a:schemeClr val="tx1"/>
              </a:solidFill>
            </a:rPr>
            <a:t> </a:t>
          </a:r>
          <a:r>
            <a:rPr lang="cs-CZ" sz="2000" dirty="0" smtClean="0">
              <a:solidFill>
                <a:schemeClr val="tx1">
                  <a:lumMod val="10000"/>
                </a:schemeClr>
              </a:solidFill>
            </a:rPr>
            <a:t>– 7.B – Plavuně</a:t>
          </a:r>
          <a:endParaRPr lang="cs-CZ" sz="2000" dirty="0">
            <a:solidFill>
              <a:schemeClr val="tx1">
                <a:lumMod val="10000"/>
              </a:schemeClr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24C6C0-1209-4945-9060-18659A7C5944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5E85F2D-4CAF-4487-B84C-C7E74617C3C3}" type="presOf" srcId="{B651F6E3-6281-48DB-9319-2AEAFDAE7572}" destId="{6BB5E863-4638-4E1D-BFDE-399D028AC4ED}" srcOrd="1" destOrd="0" presId="urn:microsoft.com/office/officeart/2005/8/layout/target3"/>
    <dgm:cxn modelId="{1036085E-2C3F-4881-AAAF-8857CB29DFDD}" type="presOf" srcId="{4C35D32F-0EAB-4CD7-82EE-45574DC2A586}" destId="{890E4F0B-2866-4A3F-A3C7-2A14B1797930}" srcOrd="1" destOrd="0" presId="urn:microsoft.com/office/officeart/2005/8/layout/target3"/>
    <dgm:cxn modelId="{326729E2-19A5-4118-9C84-FBF034B2C89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56CE5A-B0EB-48EC-B0F9-62398920F597}" type="presOf" srcId="{D1B46980-6531-4606-95E6-44980827E919}" destId="{6140AFEC-043D-4C43-A2F9-D0F5331DF3A3}" srcOrd="0" destOrd="0" presId="urn:microsoft.com/office/officeart/2005/8/layout/target3"/>
    <dgm:cxn modelId="{8DB09051-CC9F-405F-B7A1-E8B19386BFB5}" type="presOf" srcId="{D8197B8C-B260-4A16-BDF4-0947B075E274}" destId="{5A5FFA88-C948-4069-8E93-59FA12366E83}" srcOrd="1" destOrd="0" presId="urn:microsoft.com/office/officeart/2005/8/layout/target3"/>
    <dgm:cxn modelId="{5D64CAF4-113B-4E78-978C-941F6F8EBC55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F05F1D6-3E04-4AAA-98FE-D5C4FA7E766C}" type="presOf" srcId="{D8197B8C-B260-4A16-BDF4-0947B075E274}" destId="{25B08C86-7E15-44DC-BE7F-FFB55DD49D12}" srcOrd="0" destOrd="0" presId="urn:microsoft.com/office/officeart/2005/8/layout/target3"/>
    <dgm:cxn modelId="{B4C7F8E8-B68F-4194-9673-86EA81BFBCB2}" type="presOf" srcId="{757F3AB3-0718-4624-B441-E567A8F0AB56}" destId="{333A1088-737F-45CB-B68E-254E46348037}" srcOrd="0" destOrd="0" presId="urn:microsoft.com/office/officeart/2005/8/layout/target3"/>
    <dgm:cxn modelId="{BD5EC87A-278B-4EB8-AE66-BA2102071A95}" type="presOf" srcId="{D1D4F407-5343-4D3F-B5B9-D407B03CAEB4}" destId="{D005CE8C-CC26-4C3E-AC11-E15060ECD759}" srcOrd="0" destOrd="0" presId="urn:microsoft.com/office/officeart/2005/8/layout/target3"/>
    <dgm:cxn modelId="{68B8FD76-EDC0-4141-863A-24E3BD7291F0}" type="presOf" srcId="{D1D4F407-5343-4D3F-B5B9-D407B03CAEB4}" destId="{AED2198E-93D5-4001-81B4-73124B309672}" srcOrd="1" destOrd="0" presId="urn:microsoft.com/office/officeart/2005/8/layout/target3"/>
    <dgm:cxn modelId="{BB2177D4-BE66-4411-A0F2-2C213891A5B0}" type="presParOf" srcId="{333A1088-737F-45CB-B68E-254E46348037}" destId="{F5ABB229-8D3B-4694-996A-96F23CF14429}" srcOrd="0" destOrd="0" presId="urn:microsoft.com/office/officeart/2005/8/layout/target3"/>
    <dgm:cxn modelId="{25A3CAD6-49F8-4BA3-A1C6-C329F5CD0DA2}" type="presParOf" srcId="{333A1088-737F-45CB-B68E-254E46348037}" destId="{F41139FD-01EE-4571-8B17-4FB00FC51163}" srcOrd="1" destOrd="0" presId="urn:microsoft.com/office/officeart/2005/8/layout/target3"/>
    <dgm:cxn modelId="{C074EBA1-2998-4520-B869-168C04169EDB}" type="presParOf" srcId="{333A1088-737F-45CB-B68E-254E46348037}" destId="{D005CE8C-CC26-4C3E-AC11-E15060ECD759}" srcOrd="2" destOrd="0" presId="urn:microsoft.com/office/officeart/2005/8/layout/target3"/>
    <dgm:cxn modelId="{47D8C67B-C411-41D1-B1DF-E1FD3FEDB8B5}" type="presParOf" srcId="{333A1088-737F-45CB-B68E-254E46348037}" destId="{2C702D82-9B77-49B7-9568-BB8EB47C3372}" srcOrd="3" destOrd="0" presId="urn:microsoft.com/office/officeart/2005/8/layout/target3"/>
    <dgm:cxn modelId="{E13C1BEE-ACAB-4CCF-8B73-BF0424038AB4}" type="presParOf" srcId="{333A1088-737F-45CB-B68E-254E46348037}" destId="{A52A0455-90FF-4808-ABD0-F02540D31D5A}" srcOrd="4" destOrd="0" presId="urn:microsoft.com/office/officeart/2005/8/layout/target3"/>
    <dgm:cxn modelId="{7D41ADE6-F2A9-4E12-AFFD-A9B63A2680FF}" type="presParOf" srcId="{333A1088-737F-45CB-B68E-254E46348037}" destId="{6140AFEC-043D-4C43-A2F9-D0F5331DF3A3}" srcOrd="5" destOrd="0" presId="urn:microsoft.com/office/officeart/2005/8/layout/target3"/>
    <dgm:cxn modelId="{2893AA91-E681-419A-9126-14653D654150}" type="presParOf" srcId="{333A1088-737F-45CB-B68E-254E46348037}" destId="{9358AC05-5D7D-4327-9F80-1AD486AEA664}" srcOrd="6" destOrd="0" presId="urn:microsoft.com/office/officeart/2005/8/layout/target3"/>
    <dgm:cxn modelId="{EF04CF82-FE26-45F9-AC55-EEA1F623B1B1}" type="presParOf" srcId="{333A1088-737F-45CB-B68E-254E46348037}" destId="{313FC574-E1CD-4FB4-B054-0B805CE0447D}" srcOrd="7" destOrd="0" presId="urn:microsoft.com/office/officeart/2005/8/layout/target3"/>
    <dgm:cxn modelId="{314B2FB1-5BDE-4A7E-90B0-F2F0DB8DF79A}" type="presParOf" srcId="{333A1088-737F-45CB-B68E-254E46348037}" destId="{619D679B-A015-4ECF-8348-D1034C574F40}" srcOrd="8" destOrd="0" presId="urn:microsoft.com/office/officeart/2005/8/layout/target3"/>
    <dgm:cxn modelId="{B04BE168-3108-47FB-A984-82A2FF9F636A}" type="presParOf" srcId="{333A1088-737F-45CB-B68E-254E46348037}" destId="{322283A8-4A27-4CDA-BAE3-F381106A9174}" srcOrd="9" destOrd="0" presId="urn:microsoft.com/office/officeart/2005/8/layout/target3"/>
    <dgm:cxn modelId="{6A5D05AE-5AB9-4A28-A1DF-7B6364F7AEE8}" type="presParOf" srcId="{333A1088-737F-45CB-B68E-254E46348037}" destId="{FFC9F71D-1B4F-4AD9-A4A6-86ADEFC8AF5C}" srcOrd="10" destOrd="0" presId="urn:microsoft.com/office/officeart/2005/8/layout/target3"/>
    <dgm:cxn modelId="{ADC00456-9F2D-4876-9F13-AC6DA7F69D51}" type="presParOf" srcId="{333A1088-737F-45CB-B68E-254E46348037}" destId="{25B08C86-7E15-44DC-BE7F-FFB55DD49D12}" srcOrd="11" destOrd="0" presId="urn:microsoft.com/office/officeart/2005/8/layout/target3"/>
    <dgm:cxn modelId="{6827B812-EDE9-4633-A97F-477C184DFC17}" type="presParOf" srcId="{333A1088-737F-45CB-B68E-254E46348037}" destId="{76644BE8-9D7C-4C09-B250-3D10AF48CBB7}" srcOrd="12" destOrd="0" presId="urn:microsoft.com/office/officeart/2005/8/layout/target3"/>
    <dgm:cxn modelId="{6FDD7BE3-361F-4AD6-8BA4-70354AC2DD08}" type="presParOf" srcId="{333A1088-737F-45CB-B68E-254E46348037}" destId="{EE85B701-7295-41C0-BA7A-34D3756A2AE6}" srcOrd="13" destOrd="0" presId="urn:microsoft.com/office/officeart/2005/8/layout/target3"/>
    <dgm:cxn modelId="{BF74F68E-DABE-4EA6-B686-1EFCE13E8C20}" type="presParOf" srcId="{333A1088-737F-45CB-B68E-254E46348037}" destId="{8BEBB6EC-1DAA-4CAC-8A25-BC0FCBD5DBD5}" srcOrd="14" destOrd="0" presId="urn:microsoft.com/office/officeart/2005/8/layout/target3"/>
    <dgm:cxn modelId="{E671DA7C-9302-48CC-AF7B-7613A2C5DFEF}" type="presParOf" srcId="{333A1088-737F-45CB-B68E-254E46348037}" destId="{AED2198E-93D5-4001-81B4-73124B309672}" srcOrd="15" destOrd="0" presId="urn:microsoft.com/office/officeart/2005/8/layout/target3"/>
    <dgm:cxn modelId="{95003187-53CA-47F4-A3AD-3F5F4B1F20BE}" type="presParOf" srcId="{333A1088-737F-45CB-B68E-254E46348037}" destId="{2BE915AB-18AA-4053-B92C-3BFC9ED204BB}" srcOrd="16" destOrd="0" presId="urn:microsoft.com/office/officeart/2005/8/layout/target3"/>
    <dgm:cxn modelId="{44343B8E-72B1-4256-9C74-2E626C2B6428}" type="presParOf" srcId="{333A1088-737F-45CB-B68E-254E46348037}" destId="{6BB5E863-4638-4E1D-BFDE-399D028AC4ED}" srcOrd="17" destOrd="0" presId="urn:microsoft.com/office/officeart/2005/8/layout/target3"/>
    <dgm:cxn modelId="{B0B8DE20-B5B9-4C1A-BAD4-F6C8AE3F6097}" type="presParOf" srcId="{333A1088-737F-45CB-B68E-254E46348037}" destId="{5A5FFA88-C948-4069-8E93-59FA12366E83}" srcOrd="18" destOrd="0" presId="urn:microsoft.com/office/officeart/2005/8/layout/target3"/>
    <dgm:cxn modelId="{D9510DCD-1D1A-494F-AB81-A101DC9C8A0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>
              <a:solidFill>
                <a:schemeClr val="tx1">
                  <a:lumMod val="10000"/>
                </a:schemeClr>
              </a:solidFill>
            </a:rPr>
            <a:t>: Mgr. Blanka </a:t>
          </a:r>
          <a:r>
            <a:rPr lang="cs-CZ" sz="2000" kern="1200" dirty="0" err="1" smtClean="0">
              <a:solidFill>
                <a:schemeClr val="tx1">
                  <a:lumMod val="10000"/>
                </a:schemeClr>
              </a:solidFill>
            </a:rPr>
            <a:t>Hipčová</a:t>
          </a:r>
          <a:endParaRPr lang="cs-CZ" sz="2000" kern="1200" dirty="0">
            <a:solidFill>
              <a:schemeClr val="tx1">
                <a:lumMod val="10000"/>
              </a:schemeClr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>
              <a:solidFill>
                <a:schemeClr val="tx1">
                  <a:lumMod val="10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tx1">
                  <a:lumMod val="10000"/>
                </a:schemeClr>
              </a:solidFill>
            </a:rPr>
            <a:t> VY_52_INOVACE_02_CH+PŘ_15</a:t>
          </a:r>
          <a:endParaRPr lang="cs-CZ" sz="2000" kern="1200" dirty="0">
            <a:solidFill>
              <a:schemeClr val="tx1">
                <a:lumMod val="10000"/>
              </a:schemeClr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PŘ</a:t>
          </a:r>
          <a:r>
            <a:rPr lang="cs-CZ" sz="2000" kern="1200" dirty="0" smtClean="0">
              <a:solidFill>
                <a:schemeClr val="tx1"/>
              </a:solidFill>
            </a:rPr>
            <a:t> </a:t>
          </a:r>
          <a:r>
            <a:rPr lang="cs-CZ" sz="2000" kern="1200" dirty="0" smtClean="0">
              <a:solidFill>
                <a:schemeClr val="tx1">
                  <a:lumMod val="10000"/>
                </a:schemeClr>
              </a:solidFill>
            </a:rPr>
            <a:t>– 7.B – Plavuně</a:t>
          </a:r>
          <a:endParaRPr lang="cs-CZ" sz="2000" kern="1200" dirty="0">
            <a:solidFill>
              <a:schemeClr val="tx1">
                <a:lumMod val="10000"/>
              </a:schemeClr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5632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563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63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563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6348DF74-E5A9-4D74-A9AE-4F94CB60A6D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AABE9ED-7FCE-4910-A6D2-419D9F4E91A3}" type="slidenum">
              <a:rPr lang="cs-CZ"/>
              <a:pPr/>
              <a:t>1</a:t>
            </a:fld>
            <a:endParaRPr lang="cs-CZ"/>
          </a:p>
        </p:txBody>
      </p:sp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33795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88F910B5-52CA-4B64-AEA5-6EE816EFCFB8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11267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/>
              <a:ahLst/>
              <a:cxnLst>
                <a:cxn ang="0">
                  <a:pos x="2768" y="18"/>
                </a:cxn>
                <a:cxn ang="0">
                  <a:pos x="2678" y="24"/>
                </a:cxn>
                <a:cxn ang="0">
                  <a:pos x="2613" y="102"/>
                </a:cxn>
                <a:cxn ang="0">
                  <a:pos x="2511" y="156"/>
                </a:cxn>
                <a:cxn ang="0">
                  <a:pos x="2505" y="222"/>
                </a:cxn>
                <a:cxn ang="0">
                  <a:pos x="2487" y="246"/>
                </a:cxn>
                <a:cxn ang="0">
                  <a:pos x="2469" y="252"/>
                </a:cxn>
                <a:cxn ang="0">
                  <a:pos x="2397" y="210"/>
                </a:cxn>
                <a:cxn ang="0">
                  <a:pos x="2260" y="192"/>
                </a:cxn>
                <a:cxn ang="0">
                  <a:pos x="2236" y="186"/>
                </a:cxn>
                <a:cxn ang="0">
                  <a:pos x="2218" y="192"/>
                </a:cxn>
                <a:cxn ang="0">
                  <a:pos x="2146" y="228"/>
                </a:cxn>
                <a:cxn ang="0">
                  <a:pos x="2110" y="240"/>
                </a:cxn>
                <a:cxn ang="0">
                  <a:pos x="2086" y="246"/>
                </a:cxn>
                <a:cxn ang="0">
                  <a:pos x="2074" y="258"/>
                </a:cxn>
                <a:cxn ang="0">
                  <a:pos x="2074" y="276"/>
                </a:cxn>
                <a:cxn ang="0">
                  <a:pos x="2051" y="300"/>
                </a:cxn>
                <a:cxn ang="0">
                  <a:pos x="2033" y="312"/>
                </a:cxn>
                <a:cxn ang="0">
                  <a:pos x="2021" y="324"/>
                </a:cxn>
                <a:cxn ang="0">
                  <a:pos x="2009" y="336"/>
                </a:cxn>
                <a:cxn ang="0">
                  <a:pos x="1979" y="342"/>
                </a:cxn>
                <a:cxn ang="0">
                  <a:pos x="1913" y="336"/>
                </a:cxn>
                <a:cxn ang="0">
                  <a:pos x="1877" y="330"/>
                </a:cxn>
                <a:cxn ang="0">
                  <a:pos x="1865" y="342"/>
                </a:cxn>
                <a:cxn ang="0">
                  <a:pos x="1853" y="354"/>
                </a:cxn>
                <a:cxn ang="0">
                  <a:pos x="1823" y="360"/>
                </a:cxn>
                <a:cxn ang="0">
                  <a:pos x="1764" y="342"/>
                </a:cxn>
                <a:cxn ang="0">
                  <a:pos x="1740" y="342"/>
                </a:cxn>
                <a:cxn ang="0">
                  <a:pos x="1716" y="354"/>
                </a:cxn>
                <a:cxn ang="0">
                  <a:pos x="1656" y="425"/>
                </a:cxn>
                <a:cxn ang="0">
                  <a:pos x="1614" y="569"/>
                </a:cxn>
                <a:cxn ang="0">
                  <a:pos x="1614" y="593"/>
                </a:cxn>
                <a:cxn ang="0">
                  <a:pos x="1620" y="641"/>
                </a:cxn>
                <a:cxn ang="0">
                  <a:pos x="1638" y="659"/>
                </a:cxn>
                <a:cxn ang="0">
                  <a:pos x="1632" y="671"/>
                </a:cxn>
                <a:cxn ang="0">
                  <a:pos x="1620" y="683"/>
                </a:cxn>
                <a:cxn ang="0">
                  <a:pos x="1542" y="689"/>
                </a:cxn>
                <a:cxn ang="0">
                  <a:pos x="1465" y="629"/>
                </a:cxn>
                <a:cxn ang="0">
                  <a:pos x="1333" y="587"/>
                </a:cxn>
                <a:cxn ang="0">
                  <a:pos x="1184" y="671"/>
                </a:cxn>
                <a:cxn ang="0">
                  <a:pos x="1016" y="731"/>
                </a:cxn>
                <a:cxn ang="0">
                  <a:pos x="813" y="743"/>
                </a:cxn>
                <a:cxn ang="0">
                  <a:pos x="628" y="701"/>
                </a:cxn>
                <a:cxn ang="0">
                  <a:pos x="568" y="695"/>
                </a:cxn>
                <a:cxn ang="0">
                  <a:pos x="556" y="701"/>
                </a:cxn>
                <a:cxn ang="0">
                  <a:pos x="520" y="731"/>
                </a:cxn>
                <a:cxn ang="0">
                  <a:pos x="436" y="809"/>
                </a:cxn>
                <a:cxn ang="0">
                  <a:pos x="406" y="821"/>
                </a:cxn>
                <a:cxn ang="0">
                  <a:pos x="382" y="821"/>
                </a:cxn>
                <a:cxn ang="0">
                  <a:pos x="335" y="827"/>
                </a:cxn>
                <a:cxn ang="0">
                  <a:pos x="209" y="851"/>
                </a:cxn>
                <a:cxn ang="0">
                  <a:pos x="173" y="857"/>
                </a:cxn>
                <a:cxn ang="0">
                  <a:pos x="125" y="851"/>
                </a:cxn>
                <a:cxn ang="0">
                  <a:pos x="107" y="857"/>
                </a:cxn>
                <a:cxn ang="0">
                  <a:pos x="101" y="875"/>
                </a:cxn>
                <a:cxn ang="0">
                  <a:pos x="83" y="887"/>
                </a:cxn>
                <a:cxn ang="0">
                  <a:pos x="48" y="899"/>
                </a:cxn>
                <a:cxn ang="0">
                  <a:pos x="2780" y="24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68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69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0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1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2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3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4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5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6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7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8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79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80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81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1282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 anchor="b"/>
          <a:lstStyle>
            <a:lvl1pPr>
              <a:defRPr sz="57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1283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733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284" name="Rectangle 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285" name="Rectangle 21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286" name="Rectangle 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780DB94-1232-43D4-A035-C174873602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1C44EF-F79F-4C2B-A5C0-A222701947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3ADDD8-A5C8-4F74-BB54-CE6E8E0EAA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523DB4-7284-4F68-A5D4-70F2860D3A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9B4586-F931-4C14-AC59-DAE4B117E1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B3C5E2-9CBF-40E7-8411-4858C4C13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36A1B6-71D5-4EEA-9420-94283449704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1F4CBA-2EBA-4E0C-A553-5A65DB52EE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B7D6D-B467-432C-956E-C782F035AA0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28D841-220B-4BC4-90E2-0B232CCEF5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9A7AC4-E972-49D3-92D1-26B6FACDE77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4FD8BF55-88E7-451E-B6ED-66B7AFDF7A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Nadpis, 2 malé a 1 velký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7D797845-72D6-491B-B397-28152CEB4CD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5B9FC3B-B03B-4490-9472-6B7E5F9EC06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tint val="63529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2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10243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/>
              <a:ahLst/>
              <a:cxnLst>
                <a:cxn ang="0">
                  <a:pos x="2768" y="18"/>
                </a:cxn>
                <a:cxn ang="0">
                  <a:pos x="2678" y="24"/>
                </a:cxn>
                <a:cxn ang="0">
                  <a:pos x="2613" y="102"/>
                </a:cxn>
                <a:cxn ang="0">
                  <a:pos x="2511" y="156"/>
                </a:cxn>
                <a:cxn ang="0">
                  <a:pos x="2505" y="222"/>
                </a:cxn>
                <a:cxn ang="0">
                  <a:pos x="2487" y="246"/>
                </a:cxn>
                <a:cxn ang="0">
                  <a:pos x="2469" y="252"/>
                </a:cxn>
                <a:cxn ang="0">
                  <a:pos x="2397" y="210"/>
                </a:cxn>
                <a:cxn ang="0">
                  <a:pos x="2260" y="192"/>
                </a:cxn>
                <a:cxn ang="0">
                  <a:pos x="2236" y="186"/>
                </a:cxn>
                <a:cxn ang="0">
                  <a:pos x="2218" y="192"/>
                </a:cxn>
                <a:cxn ang="0">
                  <a:pos x="2146" y="228"/>
                </a:cxn>
                <a:cxn ang="0">
                  <a:pos x="2110" y="240"/>
                </a:cxn>
                <a:cxn ang="0">
                  <a:pos x="2086" y="246"/>
                </a:cxn>
                <a:cxn ang="0">
                  <a:pos x="2074" y="258"/>
                </a:cxn>
                <a:cxn ang="0">
                  <a:pos x="2074" y="276"/>
                </a:cxn>
                <a:cxn ang="0">
                  <a:pos x="2051" y="300"/>
                </a:cxn>
                <a:cxn ang="0">
                  <a:pos x="2033" y="312"/>
                </a:cxn>
                <a:cxn ang="0">
                  <a:pos x="2021" y="324"/>
                </a:cxn>
                <a:cxn ang="0">
                  <a:pos x="2009" y="336"/>
                </a:cxn>
                <a:cxn ang="0">
                  <a:pos x="1979" y="342"/>
                </a:cxn>
                <a:cxn ang="0">
                  <a:pos x="1913" y="336"/>
                </a:cxn>
                <a:cxn ang="0">
                  <a:pos x="1877" y="330"/>
                </a:cxn>
                <a:cxn ang="0">
                  <a:pos x="1865" y="342"/>
                </a:cxn>
                <a:cxn ang="0">
                  <a:pos x="1853" y="354"/>
                </a:cxn>
                <a:cxn ang="0">
                  <a:pos x="1823" y="360"/>
                </a:cxn>
                <a:cxn ang="0">
                  <a:pos x="1764" y="342"/>
                </a:cxn>
                <a:cxn ang="0">
                  <a:pos x="1740" y="342"/>
                </a:cxn>
                <a:cxn ang="0">
                  <a:pos x="1716" y="354"/>
                </a:cxn>
                <a:cxn ang="0">
                  <a:pos x="1656" y="425"/>
                </a:cxn>
                <a:cxn ang="0">
                  <a:pos x="1614" y="569"/>
                </a:cxn>
                <a:cxn ang="0">
                  <a:pos x="1614" y="593"/>
                </a:cxn>
                <a:cxn ang="0">
                  <a:pos x="1620" y="641"/>
                </a:cxn>
                <a:cxn ang="0">
                  <a:pos x="1638" y="659"/>
                </a:cxn>
                <a:cxn ang="0">
                  <a:pos x="1632" y="671"/>
                </a:cxn>
                <a:cxn ang="0">
                  <a:pos x="1620" y="683"/>
                </a:cxn>
                <a:cxn ang="0">
                  <a:pos x="1542" y="689"/>
                </a:cxn>
                <a:cxn ang="0">
                  <a:pos x="1465" y="629"/>
                </a:cxn>
                <a:cxn ang="0">
                  <a:pos x="1333" y="587"/>
                </a:cxn>
                <a:cxn ang="0">
                  <a:pos x="1184" y="671"/>
                </a:cxn>
                <a:cxn ang="0">
                  <a:pos x="1016" y="731"/>
                </a:cxn>
                <a:cxn ang="0">
                  <a:pos x="813" y="743"/>
                </a:cxn>
                <a:cxn ang="0">
                  <a:pos x="628" y="701"/>
                </a:cxn>
                <a:cxn ang="0">
                  <a:pos x="568" y="695"/>
                </a:cxn>
                <a:cxn ang="0">
                  <a:pos x="556" y="701"/>
                </a:cxn>
                <a:cxn ang="0">
                  <a:pos x="520" y="731"/>
                </a:cxn>
                <a:cxn ang="0">
                  <a:pos x="436" y="809"/>
                </a:cxn>
                <a:cxn ang="0">
                  <a:pos x="406" y="821"/>
                </a:cxn>
                <a:cxn ang="0">
                  <a:pos x="382" y="821"/>
                </a:cxn>
                <a:cxn ang="0">
                  <a:pos x="335" y="827"/>
                </a:cxn>
                <a:cxn ang="0">
                  <a:pos x="209" y="851"/>
                </a:cxn>
                <a:cxn ang="0">
                  <a:pos x="173" y="857"/>
                </a:cxn>
                <a:cxn ang="0">
                  <a:pos x="125" y="851"/>
                </a:cxn>
                <a:cxn ang="0">
                  <a:pos x="107" y="857"/>
                </a:cxn>
                <a:cxn ang="0">
                  <a:pos x="101" y="875"/>
                </a:cxn>
                <a:cxn ang="0">
                  <a:pos x="83" y="887"/>
                </a:cxn>
                <a:cxn ang="0">
                  <a:pos x="48" y="899"/>
                </a:cxn>
                <a:cxn ang="0">
                  <a:pos x="2780" y="24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44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45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46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47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48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49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0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1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2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3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4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5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6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7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58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59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0260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0261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7BA33A8-1DFC-46CD-9F13-B0201A3D16D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0262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7" r:id="rId12"/>
    <p:sldLayoutId id="2147483668" r:id="rId13"/>
    <p:sldLayoutId id="2147483669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837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1954213" cy="774700"/>
          </a:xfrm>
        </p:spPr>
        <p:txBody>
          <a:bodyPr/>
          <a:lstStyle/>
          <a:p>
            <a:r>
              <a:rPr lang="cs-CZ" sz="3200" b="1"/>
              <a:t>Anotace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89138"/>
            <a:ext cx="8229600" cy="194468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1600"/>
              <a:t>    Výuková prezentace pro 7. roč. ZŠ přibližuje žákům skupinu cévnatých rostlin – plavuní, jejich vývoj. Žáci srovnávají habitus prvohorních a současných plavuní. Na základě obrázků vyvozují základní informace o stavbě těla, výskytu, využití i stavu ohrožení jednotlivých zástupců.</a:t>
            </a:r>
          </a:p>
          <a:p>
            <a:pPr>
              <a:buFont typeface="Wingdings" pitchFamily="2" charset="2"/>
              <a:buNone/>
            </a:pPr>
            <a:r>
              <a:rPr lang="cs-CZ" sz="1600"/>
              <a:t>    Získané vědomosti jsou na závěr prezentace ověřeny opakováním, které formou soutěže posiluje fixaci učiva.</a:t>
            </a:r>
          </a:p>
          <a:p>
            <a:pPr>
              <a:buFont typeface="Wingdings" pitchFamily="2" charset="2"/>
              <a:buNone/>
            </a:pPr>
            <a:endParaRPr lang="cs-CZ" sz="16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457200" y="277813"/>
            <a:ext cx="8229600" cy="774700"/>
          </a:xfrm>
        </p:spPr>
        <p:txBody>
          <a:bodyPr/>
          <a:lstStyle/>
          <a:p>
            <a:r>
              <a:rPr lang="cs-CZ" b="1"/>
              <a:t>PLAVUNĚ</a:t>
            </a:r>
          </a:p>
        </p:txBody>
      </p:sp>
      <p:pic>
        <p:nvPicPr>
          <p:cNvPr id="2060" name="Picture 12" descr="Huperzia_selago_lopplummer_u"/>
          <p:cNvPicPr>
            <a:picLocks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3500438"/>
            <a:ext cx="1579563" cy="3097212"/>
          </a:xfrm>
          <a:noFill/>
          <a:ln/>
        </p:spPr>
      </p:pic>
      <p:pic>
        <p:nvPicPr>
          <p:cNvPr id="2061" name="Picture 13" descr="Illustration_Lycopodium_clavatum0_u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051050" y="1125538"/>
            <a:ext cx="2246313" cy="3887787"/>
          </a:xfrm>
          <a:noFill/>
          <a:ln/>
        </p:spPr>
      </p:pic>
      <p:pic>
        <p:nvPicPr>
          <p:cNvPr id="2062" name="Picture 14" descr="Illustration_Selaginella_selaginoides0_u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43438" y="1125538"/>
            <a:ext cx="2297112" cy="3887787"/>
          </a:xfrm>
          <a:noFill/>
          <a:ln/>
        </p:spPr>
      </p:pic>
      <p:pic>
        <p:nvPicPr>
          <p:cNvPr id="2063" name="Picture 15" descr="Lycopodium_clavatum-annotinum_nf_u"/>
          <p:cNvPicPr>
            <a:picLocks noChangeAspect="1" noChangeArrowheads="1"/>
          </p:cNvPicPr>
          <p:nvPr>
            <p:ph sz="quarter" idx="4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7097713" y="3789363"/>
            <a:ext cx="1803400" cy="2808287"/>
          </a:xfrm>
          <a:noFill/>
          <a:ln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8229600" cy="1139825"/>
          </a:xfrm>
        </p:spPr>
        <p:txBody>
          <a:bodyPr/>
          <a:lstStyle/>
          <a:p>
            <a:r>
              <a:rPr lang="cs-CZ"/>
              <a:t>Charakteristika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30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>
                <a:effectLst/>
              </a:rPr>
              <a:t>plavuně patří, na rozdíl od mechorostů, k </a:t>
            </a:r>
            <a:r>
              <a:rPr lang="cs-CZ" sz="2800" b="1">
                <a:effectLst/>
              </a:rPr>
              <a:t>cévnatým</a:t>
            </a:r>
            <a:r>
              <a:rPr lang="cs-CZ" sz="2800">
                <a:effectLst/>
              </a:rPr>
              <a:t> rostlinám, mají již jednoduchá </a:t>
            </a:r>
            <a:r>
              <a:rPr lang="cs-CZ" sz="2800" b="1">
                <a:effectLst/>
              </a:rPr>
              <a:t>vodivá pletiva</a:t>
            </a:r>
          </a:p>
          <a:p>
            <a:pPr>
              <a:lnSpc>
                <a:spcPct val="90000"/>
              </a:lnSpc>
            </a:pPr>
            <a:r>
              <a:rPr lang="cs-CZ" sz="2800">
                <a:effectLst/>
              </a:rPr>
              <a:t>největšího rozvoje dosáhly předci dnešních plavuní již v </a:t>
            </a:r>
            <a:r>
              <a:rPr lang="cs-CZ" sz="2800" b="1">
                <a:effectLst/>
              </a:rPr>
              <a:t>prvohorách</a:t>
            </a:r>
            <a:r>
              <a:rPr lang="cs-CZ" sz="2800">
                <a:effectLst/>
              </a:rPr>
              <a:t>, kdy některé z nich dorůstaly až do výšky 30 m a spolu s přesličkami přispěly ke vzniku </a:t>
            </a:r>
            <a:r>
              <a:rPr lang="cs-CZ" sz="2800" b="1">
                <a:effectLst/>
              </a:rPr>
              <a:t>uhlí</a:t>
            </a:r>
          </a:p>
          <a:p>
            <a:pPr>
              <a:lnSpc>
                <a:spcPct val="90000"/>
              </a:lnSpc>
            </a:pPr>
            <a:r>
              <a:rPr lang="cs-CZ" sz="2800">
                <a:effectLst/>
              </a:rPr>
              <a:t>dnešní plavuně jsou drobné byliny s plazivým, </a:t>
            </a:r>
            <a:r>
              <a:rPr lang="cs-CZ" sz="2800" b="1">
                <a:effectLst/>
              </a:rPr>
              <a:t>vidličnatě větveným stonkem</a:t>
            </a:r>
            <a:r>
              <a:rPr lang="cs-CZ" sz="2800">
                <a:effectLst/>
              </a:rPr>
              <a:t> (ke konci vzpřímeným) a </a:t>
            </a:r>
            <a:r>
              <a:rPr lang="cs-CZ" sz="2800" b="1">
                <a:effectLst/>
              </a:rPr>
              <a:t>šupinatými listy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4530725"/>
          </a:xfrm>
        </p:spPr>
        <p:txBody>
          <a:bodyPr/>
          <a:lstStyle/>
          <a:p>
            <a:r>
              <a:rPr lang="cs-CZ" sz="2800"/>
              <a:t>listy některých plavuní mohou být dvojího typu, </a:t>
            </a:r>
            <a:r>
              <a:rPr lang="cs-CZ" sz="2800" b="1"/>
              <a:t>zelené</a:t>
            </a:r>
            <a:r>
              <a:rPr lang="cs-CZ" sz="2800"/>
              <a:t> (slouží k fotosytéze) a </a:t>
            </a:r>
            <a:r>
              <a:rPr lang="cs-CZ" sz="2800" b="1"/>
              <a:t>žlutohnědé</a:t>
            </a:r>
            <a:r>
              <a:rPr lang="cs-CZ" sz="2800"/>
              <a:t> (nesou výtrusnice s výtrusy)</a:t>
            </a:r>
          </a:p>
          <a:p>
            <a:r>
              <a:rPr lang="cs-CZ" sz="2800"/>
              <a:t>listy s výtrusnicemi někdy tvoří </a:t>
            </a:r>
            <a:r>
              <a:rPr lang="cs-CZ" sz="2800" b="1"/>
              <a:t>šištice</a:t>
            </a:r>
            <a:r>
              <a:rPr lang="cs-CZ" sz="2800"/>
              <a:t>, které vyrůstají na koncích vzpřímených částí stonku (např. u plavuně vidlačky a plavuně pučivé)</a:t>
            </a:r>
          </a:p>
          <a:p>
            <a:r>
              <a:rPr lang="cs-CZ" sz="2800"/>
              <a:t>plavuně se rozmnožují </a:t>
            </a:r>
            <a:r>
              <a:rPr lang="cs-CZ" sz="2800" b="1"/>
              <a:t>výtrusy</a:t>
            </a:r>
            <a:r>
              <a:rPr lang="cs-CZ" sz="2800"/>
              <a:t>, a proto je řadíme k výtrusným rostlinám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8229600" cy="865187"/>
          </a:xfrm>
        </p:spPr>
        <p:txBody>
          <a:bodyPr/>
          <a:lstStyle/>
          <a:p>
            <a:r>
              <a:rPr lang="cs-CZ"/>
              <a:t>Přehled zástupců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323850" y="1125538"/>
            <a:ext cx="29718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000000"/>
                  </a:outerShdw>
                </a:effectLst>
              </a:rPr>
              <a:t>Plavuň pučivá</a:t>
            </a:r>
          </a:p>
        </p:txBody>
      </p:sp>
      <p:pic>
        <p:nvPicPr>
          <p:cNvPr id="14345" name="Picture 9" descr="Lycopodium_annotinum_a2_u"/>
          <p:cNvPicPr>
            <a:picLocks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850" y="3789363"/>
            <a:ext cx="2265363" cy="1957387"/>
          </a:xfrm>
          <a:noFill/>
          <a:ln/>
        </p:spPr>
      </p:pic>
      <p:pic>
        <p:nvPicPr>
          <p:cNvPr id="14346" name="Picture 10" descr="Lycopodium_annotinum_u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372225" y="3860800"/>
            <a:ext cx="2474913" cy="1855788"/>
          </a:xfrm>
          <a:noFill/>
          <a:ln/>
        </p:spPr>
      </p:pic>
      <p:pic>
        <p:nvPicPr>
          <p:cNvPr id="14347" name="Picture 11" descr="Sprossender_Bärlapp_Lycopodium_annotinum-003_u"/>
          <p:cNvPicPr>
            <a:picLocks noChangeAspect="1" noChangeArrowheads="1"/>
          </p:cNvPicPr>
          <p:nvPr>
            <p:ph sz="half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771775" y="3429000"/>
            <a:ext cx="3384550" cy="2536825"/>
          </a:xfrm>
          <a:noFill/>
          <a:ln/>
        </p:spPr>
      </p:pic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106363" y="1844675"/>
            <a:ext cx="9037637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 - </a:t>
            </a:r>
            <a:r>
              <a:rPr lang="cs-CZ" sz="1800"/>
              <a:t>patří mezi ohrožené druhy, je rozšířena po celé severní polokouli</a:t>
            </a:r>
          </a:p>
          <a:p>
            <a:r>
              <a:rPr lang="cs-CZ" sz="1800"/>
              <a:t>   (roste v jehličnatých, vzácněji v listnatých horských a podhorských lesích)</a:t>
            </a:r>
          </a:p>
          <a:p>
            <a:r>
              <a:rPr lang="cs-CZ" sz="1800"/>
              <a:t> - prášek ze zralých výtrusnicových klasů má protizánětlivé účinky </a:t>
            </a:r>
          </a:p>
          <a:p>
            <a:r>
              <a:rPr lang="cs-CZ" sz="1800"/>
              <a:t>   a může sloužit i jako insekticid, má využití i v kriminalistice (přidává se </a:t>
            </a:r>
          </a:p>
          <a:p>
            <a:r>
              <a:rPr lang="cs-CZ" sz="1800"/>
              <a:t>   do směsi, která slouží k zjišťování otisků prstů)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735013" y="292100"/>
            <a:ext cx="331628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000000"/>
                  </a:outerShdw>
                </a:effectLst>
              </a:rPr>
              <a:t>Plavuň vidlačka</a:t>
            </a:r>
          </a:p>
        </p:txBody>
      </p:sp>
      <p:pic>
        <p:nvPicPr>
          <p:cNvPr id="47113" name="Picture 9" descr="Lycopodium_clavatum_u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3141663"/>
            <a:ext cx="3313112" cy="2774950"/>
          </a:xfrm>
          <a:noFill/>
          <a:ln/>
        </p:spPr>
      </p:pic>
      <p:pic>
        <p:nvPicPr>
          <p:cNvPr id="47114" name="Picture 10" descr="Lycopodium_clavatum_270108_u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070725" y="2708275"/>
            <a:ext cx="1717675" cy="3960813"/>
          </a:xfrm>
          <a:noFill/>
          <a:ln/>
        </p:spPr>
      </p:pic>
      <p:pic>
        <p:nvPicPr>
          <p:cNvPr id="47115" name="Picture 11" descr="Lycopodium_clavatum_151207_u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635375" y="2708275"/>
            <a:ext cx="3148013" cy="3529013"/>
          </a:xfrm>
          <a:noFill/>
          <a:ln/>
        </p:spPr>
      </p:pic>
      <p:sp>
        <p:nvSpPr>
          <p:cNvPr id="47116" name="Text Box 12"/>
          <p:cNvSpPr txBox="1">
            <a:spLocks noChangeArrowheads="1"/>
          </p:cNvSpPr>
          <p:nvPr/>
        </p:nvSpPr>
        <p:spPr bwMode="auto">
          <a:xfrm>
            <a:off x="107950" y="981075"/>
            <a:ext cx="8928100" cy="1677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/>
              <a:t> </a:t>
            </a:r>
            <a:r>
              <a:rPr lang="cs-CZ" sz="1800"/>
              <a:t>naše nejčastější plavuň, roste ve světlých jehličnatých lesích, je chráněná</a:t>
            </a:r>
          </a:p>
          <a:p>
            <a:pPr>
              <a:buFontTx/>
              <a:buChar char="-"/>
            </a:pPr>
            <a:r>
              <a:rPr lang="cs-CZ" sz="1800"/>
              <a:t> výtrusy připomínají jemný, bleděžlutý pudrovitý prášek, který je na omak </a:t>
            </a:r>
          </a:p>
          <a:p>
            <a:r>
              <a:rPr lang="cs-CZ" sz="1800"/>
              <a:t>  mastný, lne na prsty (je velmi hořlavý) a mírní zánětlivé kožní procesy</a:t>
            </a:r>
          </a:p>
          <a:p>
            <a:pPr>
              <a:buFontTx/>
              <a:buChar char="-"/>
            </a:pPr>
            <a:r>
              <a:rPr lang="cs-CZ" sz="1800"/>
              <a:t> o jeho oblibě v lidovém léčitelství svědčí nepřeberné množství lidových </a:t>
            </a:r>
          </a:p>
          <a:p>
            <a:r>
              <a:rPr lang="cs-CZ" sz="1800"/>
              <a:t>  názvů (hadí tráva, jelení růžek a pro výtrusy zasejpátko či žlutý pudr)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395288" y="260350"/>
            <a:ext cx="315118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000000"/>
                  </a:outerShdw>
                </a:effectLst>
              </a:rPr>
              <a:t>Vranec jedlový</a:t>
            </a:r>
          </a:p>
        </p:txBody>
      </p:sp>
      <p:pic>
        <p:nvPicPr>
          <p:cNvPr id="49160" name="Picture 8" descr="Hupertzia_selago_a3_u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551488" y="2492375"/>
            <a:ext cx="3370262" cy="4032250"/>
          </a:xfrm>
          <a:noFill/>
          <a:ln/>
        </p:spPr>
      </p:pic>
      <p:pic>
        <p:nvPicPr>
          <p:cNvPr id="49161" name="Picture 9" descr="Huperzia_selago_u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3850" y="2492375"/>
            <a:ext cx="5046663" cy="3783013"/>
          </a:xfrm>
          <a:noFill/>
          <a:ln/>
        </p:spPr>
      </p:pic>
      <p:sp>
        <p:nvSpPr>
          <p:cNvPr id="49162" name="Text Box 10"/>
          <p:cNvSpPr txBox="1">
            <a:spLocks noChangeArrowheads="1"/>
          </p:cNvSpPr>
          <p:nvPr/>
        </p:nvSpPr>
        <p:spPr bwMode="auto">
          <a:xfrm>
            <a:off x="250825" y="1125538"/>
            <a:ext cx="850741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/>
              <a:t>- v ČR se vyskytuje v horských oblastech, v nížinách chybí</a:t>
            </a:r>
          </a:p>
          <a:p>
            <a:r>
              <a:rPr lang="cs-CZ" sz="1800"/>
              <a:t>- je druhem ohroženým a chráněným</a:t>
            </a:r>
          </a:p>
          <a:p>
            <a:r>
              <a:rPr lang="cs-CZ" sz="1800"/>
              <a:t>- jeho výtrusnice se nachází v úžlabí listů ve střední a horní části lodyhy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395288" y="188913"/>
            <a:ext cx="3340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800" b="1">
                <a:effectLst>
                  <a:outerShdw blurRad="38100" dist="38100" dir="2700000" algn="tl">
                    <a:srgbClr val="000000"/>
                  </a:outerShdw>
                </a:effectLst>
              </a:rPr>
              <a:t>Vraneček brvitý</a:t>
            </a:r>
          </a:p>
        </p:txBody>
      </p:sp>
      <p:pic>
        <p:nvPicPr>
          <p:cNvPr id="51208" name="Picture 8" descr="Selaginella_selaginoides_a1_u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3284538"/>
            <a:ext cx="4325938" cy="3411537"/>
          </a:xfrm>
          <a:noFill/>
          <a:ln/>
        </p:spPr>
      </p:pic>
      <p:pic>
        <p:nvPicPr>
          <p:cNvPr id="51209" name="Picture 9" descr="Selaginella_selaginoides_at_Rax_u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0" y="3357563"/>
            <a:ext cx="4392613" cy="3236912"/>
          </a:xfrm>
          <a:noFill/>
          <a:ln/>
        </p:spPr>
      </p:pic>
      <p:sp>
        <p:nvSpPr>
          <p:cNvPr id="51210" name="Text Box 10"/>
          <p:cNvSpPr txBox="1">
            <a:spLocks noChangeArrowheads="1"/>
          </p:cNvSpPr>
          <p:nvPr/>
        </p:nvSpPr>
        <p:spPr bwMode="auto">
          <a:xfrm>
            <a:off x="250825" y="857250"/>
            <a:ext cx="8066088" cy="201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1800"/>
              <a:t> u nás je to vzácný a silně ohrožený horský druh, vyskytuje se </a:t>
            </a:r>
          </a:p>
          <a:p>
            <a:r>
              <a:rPr lang="cs-CZ" sz="1800"/>
              <a:t>  v Krkonoších a Hrubém Jeseníku, rozšířen je v severní Evropě </a:t>
            </a:r>
          </a:p>
          <a:p>
            <a:r>
              <a:rPr lang="cs-CZ" sz="1800"/>
              <a:t>  a na Sibiři</a:t>
            </a:r>
          </a:p>
          <a:p>
            <a:pPr>
              <a:buFontTx/>
              <a:buChar char="-"/>
            </a:pPr>
            <a:r>
              <a:rPr lang="cs-CZ" sz="1800"/>
              <a:t> v dolní části se vidličnatě dělí, jeho výtrusnicový klas má poněkud </a:t>
            </a:r>
          </a:p>
          <a:p>
            <a:r>
              <a:rPr lang="cs-CZ" sz="1800"/>
              <a:t>  větší listy</a:t>
            </a:r>
          </a:p>
          <a:p>
            <a:pPr>
              <a:buFontTx/>
              <a:buChar char="-"/>
            </a:pPr>
            <a:r>
              <a:rPr lang="cs-CZ" sz="1800"/>
              <a:t> výtrusnice mají oddělené pohlaví, samčí výtrusnice jsou uloženy </a:t>
            </a:r>
          </a:p>
          <a:p>
            <a:r>
              <a:rPr lang="cs-CZ" sz="1800"/>
              <a:t>  v horní části výtrusnicového klasu a samičí v jeho spodní části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77813"/>
            <a:ext cx="2590800" cy="487362"/>
          </a:xfrm>
        </p:spPr>
        <p:txBody>
          <a:bodyPr/>
          <a:lstStyle/>
          <a:p>
            <a:pPr algn="l"/>
            <a:r>
              <a:rPr lang="cs-CZ" sz="3200" b="1"/>
              <a:t>Opakování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229600" cy="4248150"/>
          </a:xfrm>
        </p:spPr>
        <p:txBody>
          <a:bodyPr/>
          <a:lstStyle/>
          <a:p>
            <a:r>
              <a:rPr lang="cs-CZ" sz="2800"/>
              <a:t>Která pletiva jsou u plavuní již vytvořena?</a:t>
            </a:r>
          </a:p>
          <a:p>
            <a:pPr>
              <a:buFont typeface="Wingdings" pitchFamily="2" charset="2"/>
              <a:buNone/>
            </a:pPr>
            <a:endParaRPr lang="cs-CZ" sz="2800"/>
          </a:p>
          <a:p>
            <a:r>
              <a:rPr lang="cs-CZ" sz="2800"/>
              <a:t>Čím se plavuně rozmnožují?</a:t>
            </a:r>
          </a:p>
          <a:p>
            <a:pPr>
              <a:buFont typeface="Wingdings" pitchFamily="2" charset="2"/>
              <a:buNone/>
            </a:pPr>
            <a:endParaRPr lang="cs-CZ" sz="2800"/>
          </a:p>
          <a:p>
            <a:r>
              <a:rPr lang="cs-CZ" sz="2800"/>
              <a:t>Uveď název u nás nejrozšířenější plavuně.</a:t>
            </a:r>
          </a:p>
          <a:p>
            <a:pPr>
              <a:buFont typeface="Wingdings" pitchFamily="2" charset="2"/>
              <a:buNone/>
            </a:pPr>
            <a:endParaRPr lang="cs-CZ" sz="2800"/>
          </a:p>
          <a:p>
            <a:r>
              <a:rPr lang="cs-CZ" sz="2800"/>
              <a:t>K čemu slouží žlutohnědé listy plavuní?</a:t>
            </a:r>
          </a:p>
          <a:p>
            <a:pPr>
              <a:buFont typeface="Wingdings" pitchFamily="2" charset="2"/>
              <a:buNone/>
            </a:pPr>
            <a:endParaRPr lang="cs-CZ" sz="28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77813"/>
            <a:ext cx="5040312" cy="487362"/>
          </a:xfrm>
        </p:spPr>
        <p:txBody>
          <a:bodyPr/>
          <a:lstStyle/>
          <a:p>
            <a:pPr algn="l"/>
            <a:r>
              <a:rPr lang="cs-CZ" sz="3200" b="1"/>
              <a:t>Opakování - odpovědi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4824413"/>
          </a:xfrm>
        </p:spPr>
        <p:txBody>
          <a:bodyPr/>
          <a:lstStyle/>
          <a:p>
            <a:r>
              <a:rPr lang="cs-CZ" sz="2800"/>
              <a:t>Která pletiva jsou u plavuní již vytvořena?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		</a:t>
            </a:r>
            <a:r>
              <a:rPr lang="cs-CZ" sz="2800">
                <a:solidFill>
                  <a:srgbClr val="FF0000"/>
                </a:solidFill>
              </a:rPr>
              <a:t>vodivá</a:t>
            </a:r>
          </a:p>
          <a:p>
            <a:r>
              <a:rPr lang="cs-CZ" sz="2800"/>
              <a:t>Čím se plavuně rozmnožují?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		</a:t>
            </a:r>
            <a:r>
              <a:rPr lang="cs-CZ" sz="2800">
                <a:solidFill>
                  <a:srgbClr val="FF0000"/>
                </a:solidFill>
              </a:rPr>
              <a:t>výtrusy</a:t>
            </a:r>
          </a:p>
          <a:p>
            <a:r>
              <a:rPr lang="cs-CZ" sz="2800"/>
              <a:t>Uveď název u nás nejrozšířenější plavuně.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		</a:t>
            </a:r>
            <a:r>
              <a:rPr lang="cs-CZ" sz="2800">
                <a:solidFill>
                  <a:srgbClr val="FF0000"/>
                </a:solidFill>
              </a:rPr>
              <a:t>plavuň vidlačka</a:t>
            </a:r>
          </a:p>
          <a:p>
            <a:r>
              <a:rPr lang="cs-CZ" sz="2800"/>
              <a:t>K čemu slouží žlutohnědé listy plavuní?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		</a:t>
            </a:r>
            <a:r>
              <a:rPr lang="cs-CZ" sz="2800">
                <a:solidFill>
                  <a:srgbClr val="FF0000"/>
                </a:solidFill>
              </a:rPr>
              <a:t>k rozmnožování – nesou výtrusnice</a:t>
            </a:r>
          </a:p>
          <a:p>
            <a:pPr>
              <a:buFont typeface="Wingdings" pitchFamily="2" charset="2"/>
              <a:buNone/>
            </a:pPr>
            <a:r>
              <a:rPr lang="cs-CZ" sz="2800">
                <a:solidFill>
                  <a:srgbClr val="FF0000"/>
                </a:solidFill>
              </a:rPr>
              <a:t>		s výtrusy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2027238" cy="847725"/>
          </a:xfrm>
        </p:spPr>
        <p:txBody>
          <a:bodyPr/>
          <a:lstStyle/>
          <a:p>
            <a:r>
              <a:rPr lang="cs-CZ" sz="3200" b="1"/>
              <a:t>Citace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280400" cy="5111750"/>
          </a:xfrm>
        </p:spPr>
        <p:txBody>
          <a:bodyPr/>
          <a:lstStyle/>
          <a:p>
            <a:pPr>
              <a:buFontTx/>
              <a:buChar char="•"/>
            </a:pPr>
            <a:r>
              <a:rPr lang="cs-CZ" sz="1200">
                <a:hlinkClick r:id="rId2"/>
              </a:rPr>
              <a:t>www.office.microsoft.com</a:t>
            </a:r>
            <a:endParaRPr lang="cs-CZ" sz="1200"/>
          </a:p>
          <a:p>
            <a:pPr>
              <a:buFontTx/>
              <a:buChar char="•"/>
            </a:pPr>
            <a:r>
              <a:rPr lang="cs-CZ" sz="1200"/>
              <a:t>Soubor:Huperzia_selago_lopplummer.jpg. In Wikipedia: the free encyclopedia [online]. St. Petersburg (Florida) : Wikipedia Foundation, 10. 7. 2006, 12:10 [cit. 2012-01-22]. Dostupné z WWW: &lt;http://cs.wikipedia.org/wiki/Soubor:Huperzia_selago_lopplummer.jpg&gt;.</a:t>
            </a:r>
          </a:p>
          <a:p>
            <a:pPr>
              <a:buFontTx/>
              <a:buChar char="•"/>
            </a:pPr>
            <a:r>
              <a:rPr lang="cs-CZ" sz="1200"/>
              <a:t>Index.php?title=Datei:Illustration_Lycopodium_clavatum0.jpg&amp;filetimestamp=20041029150449. In Wikipedia: the free encyclopedia [online]. St. Petersburg (Florida) : Wikipedia Foundation, 16:04, 29. Okt. 2004 [cit. 2012-01-22]. Dostupné z WWW: &lt;http://de.wikipedia.org/w/index.php?title=Datei:Illustration_Lycopodium_clavatum0.jpg&amp;filetimestamp=20041029150449&gt;.</a:t>
            </a:r>
          </a:p>
          <a:p>
            <a:pPr>
              <a:buFontTx/>
              <a:buChar char="•"/>
            </a:pPr>
            <a:r>
              <a:rPr lang="cs-CZ" sz="1200"/>
              <a:t>File:Illustration_Selaginella_selaginoides0.jpg. In Wikipedia: the free encyclopedia [online]. St. Petersburg (Florida) : Wikipedia Foundation, 14:31, 29 October 2004 [cit. 2012-01-22]. Dostupné z WWW: &lt;http://commons.wikimedia.org/wiki/File:Illustration_Selaginella_selaginoides0.jpg&gt;.</a:t>
            </a:r>
          </a:p>
          <a:p>
            <a:pPr>
              <a:buFontTx/>
              <a:buChar char="•"/>
            </a:pPr>
            <a:r>
              <a:rPr lang="cs-CZ" sz="1200"/>
              <a:t>File:Lycopodium_clavatum-annotinum_nf.jpg. In Wikipedia: the free encyclopedia [online]. St. Petersburg (Florida) : Wikipedia Foundation, 13:47, 24 October 2005 [cit. 2012-01-22]. Dostupné z WWW: &lt;http://commons.wikimedia.org/wiki/File:Lycopodium_clavatum-annotinum_nf.jpg&gt;.</a:t>
            </a:r>
          </a:p>
          <a:p>
            <a:pPr>
              <a:buFontTx/>
              <a:buChar char="•"/>
            </a:pPr>
            <a:r>
              <a:rPr lang="cs-CZ" sz="1200"/>
              <a:t>File:Lycopodium_annotinum_a2.jpg. In Wikipedia: the free encyclopedia [online]. St. Petersburg (Florida) : Wikipedia Foundation, 21:34, 17 March 2008 [cit. 2012-01-22]. Dostupné z WWW: &lt;http://commons.wikimedia.org/wiki/File:Lycopodium_annotinum_a2.jpg&gt;.</a:t>
            </a:r>
          </a:p>
          <a:p>
            <a:pPr>
              <a:buFontTx/>
              <a:buChar char="•"/>
            </a:pPr>
            <a:r>
              <a:rPr lang="cs-CZ" sz="1200"/>
              <a:t>File:Sprossender_Bärlapp_Lycopodium_annotinum-003.jpg. In Wikipedia: the free encyclopedia [online]. St. Petersburg (Florida) : Wikipedia Foundation, 14:00, 29 April 2008 [cit. 2012-01-22]. Dostupné z WWW: &lt;http://commons.wikimedia.org/wiki/File:Sprossender_Bärlapp_Lycopodium_annotinum-003.jpg&gt;.</a:t>
            </a:r>
          </a:p>
          <a:p>
            <a:pPr>
              <a:buFontTx/>
              <a:buChar char="•"/>
            </a:pPr>
            <a:r>
              <a:rPr lang="cs-CZ" sz="1200"/>
              <a:t>File:Lycopodium_annotinum.jpeg. In Wikipedia: the free encyclopedia [online]. St. Petersburg (Florida) : Wikipedia Foundation, 16:08, 23 February 2007 [cit. 2012-01-22]. Dostupné z WWW: &lt;http://commons.wikimedia.org/wiki/File:Lycopodium_annotinum.jpeg&gt;.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549275"/>
            <a:ext cx="8280400" cy="4679950"/>
          </a:xfrm>
        </p:spPr>
        <p:txBody>
          <a:bodyPr/>
          <a:lstStyle/>
          <a:p>
            <a:pPr>
              <a:buFontTx/>
              <a:buChar char="•"/>
            </a:pPr>
            <a:r>
              <a:rPr lang="cs-CZ" sz="1200"/>
              <a:t>Soubor:Lycopodium_clavatum.jpg. In Wikipedia: the free encyclopedia [online]. St. Petersburg (Florida) : Wikipedia Foundation, 31. 8. 2007, 18:06 [cit. 2012-01-22]. Dostupné z WWW: &lt;http://cs.wikipedia.org/wiki/Soubor:Lycopodium_clavatum.jpg&gt;.</a:t>
            </a:r>
          </a:p>
          <a:p>
            <a:pPr>
              <a:buFontTx/>
              <a:buChar char="•"/>
            </a:pPr>
            <a:r>
              <a:rPr lang="cs-CZ" sz="1200"/>
              <a:t>Soubor:Lycopodium_clavatum_151207.jpg. In Wikipedia: the free encyclopedia [online]. St. Petersburg (Florida) : Wikipedia Foundation, 15. 12. 2007, 14:25 [cit. 2012-01-22]. Dostupné z WWW: &lt;http://cs.wikipedia.org/wiki/Soubor:Lycopodium_clavatum_151207.jpg&gt;.</a:t>
            </a:r>
          </a:p>
          <a:p>
            <a:pPr>
              <a:buFontTx/>
              <a:buChar char="•"/>
            </a:pPr>
            <a:r>
              <a:rPr lang="cs-CZ" sz="1200"/>
              <a:t>Index.php?title=Datei:Lycopodium_clavatum_270108.jpg&amp;filetimestamp=20080127183018. In Wikipedia : the free encyclopedia [online]. St. Petersburg (Florida) : Wikipedia Foundation, 19:30, 27. Jan. 2008 [cit. 2012-01-22]. Dostupné z WWW: &lt;http://de.wikipedia.org/w/index.php?title=Datei:Lycopodium_clavatum_270108.jpg&amp;filetimestamp=20080127183018&gt;.</a:t>
            </a:r>
          </a:p>
          <a:p>
            <a:pPr>
              <a:buFontTx/>
              <a:buChar char="•"/>
            </a:pPr>
            <a:r>
              <a:rPr lang="cs-CZ" sz="1200"/>
              <a:t>Soubor:Huperzia_selago.jpg. In Wikipedia: the free encyclopedia [online]. St. Petersburg (Florida) : Wikipedia Foundation, 18. 4. 2006, 17:26 [cit. 2012-01-22]. Dostupné z WWW: &lt;http://cs.wikipedia.org/wiki/Soubor:Huperzia_selago.jpg&gt;.</a:t>
            </a:r>
          </a:p>
          <a:p>
            <a:pPr>
              <a:buFontTx/>
              <a:buChar char="•"/>
            </a:pPr>
            <a:r>
              <a:rPr lang="cs-CZ" sz="1200"/>
              <a:t>File:Hupertzia_selago_a3.jpg. In Wikipedia: the free encyclopedia [online]. St. Petersburg (Florida) : Wikipedia Foundation, 05:18, 11 August 2007 [cit. 2012-01-22]. Dostupné z WWW: &lt;http://commons.wikimedia.org/wiki/File:Hupertzia_selago_a3.jpg&gt;.</a:t>
            </a:r>
          </a:p>
          <a:p>
            <a:pPr>
              <a:buFontTx/>
              <a:buChar char="•"/>
            </a:pPr>
            <a:r>
              <a:rPr lang="cs-CZ" sz="1200"/>
              <a:t>File:Selaginella_selaginoides_a1.jpg. In Wikipedia: the free encyclopedia [online]. St. Petersburg (Florida) : Wikipedia Foundation, 07:22, 14 January 2007 [cit. 2012-01-22]. Dostupné z WWW: &lt;http://commons.wikimedia.org/wiki/File:Selaginella_selaginoides_a1.jpg&gt;.</a:t>
            </a:r>
          </a:p>
          <a:p>
            <a:pPr>
              <a:buFontTx/>
              <a:buChar char="•"/>
            </a:pPr>
            <a:r>
              <a:rPr lang="cs-CZ" sz="1200"/>
              <a:t>File:Selaginella_selaginoides_at_Rax.jpg. In Wikipedia: the free encyclopedia [online]. St. Petersburg (Florida) : Wikipedia Foundation, 20:58, 2 July 2006 [cit. 2012-01-22]. Dostupné z WWW: &lt;http://commons.wikimedia.org/wiki/File:Selaginella_selaginoides_at_Rax.jpg&gt;.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Útes">
  <a:themeElements>
    <a:clrScheme name="Útes 5">
      <a:dk1>
        <a:srgbClr val="009999"/>
      </a:dk1>
      <a:lt1>
        <a:srgbClr val="EAEAEA"/>
      </a:lt1>
      <a:dk2>
        <a:srgbClr val="006666"/>
      </a:dk2>
      <a:lt2>
        <a:srgbClr val="FFFFCC"/>
      </a:lt2>
      <a:accent1>
        <a:srgbClr val="339966"/>
      </a:accent1>
      <a:accent2>
        <a:srgbClr val="5E855B"/>
      </a:accent2>
      <a:accent3>
        <a:srgbClr val="AAB8B8"/>
      </a:accent3>
      <a:accent4>
        <a:srgbClr val="C8C8C8"/>
      </a:accent4>
      <a:accent5>
        <a:srgbClr val="ADCAB8"/>
      </a:accent5>
      <a:accent6>
        <a:srgbClr val="547852"/>
      </a:accent6>
      <a:hlink>
        <a:srgbClr val="EEC85E"/>
      </a:hlink>
      <a:folHlink>
        <a:srgbClr val="AA8456"/>
      </a:folHlink>
    </a:clrScheme>
    <a:fontScheme name="Útes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Útes 1">
        <a:dk1>
          <a:srgbClr val="5B5B49"/>
        </a:dk1>
        <a:lt1>
          <a:srgbClr val="DDDDDD"/>
        </a:lt1>
        <a:dk2>
          <a:srgbClr val="2B2A00"/>
        </a:dk2>
        <a:lt2>
          <a:srgbClr val="E0DFBE"/>
        </a:lt2>
        <a:accent1>
          <a:srgbClr val="878543"/>
        </a:accent1>
        <a:accent2>
          <a:srgbClr val="716E00"/>
        </a:accent2>
        <a:accent3>
          <a:srgbClr val="ACACAA"/>
        </a:accent3>
        <a:accent4>
          <a:srgbClr val="BDBDBD"/>
        </a:accent4>
        <a:accent5>
          <a:srgbClr val="C3C2B0"/>
        </a:accent5>
        <a:accent6>
          <a:srgbClr val="666300"/>
        </a:accent6>
        <a:hlink>
          <a:srgbClr val="CC9900"/>
        </a:hlink>
        <a:folHlink>
          <a:srgbClr val="99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2">
        <a:dk1>
          <a:srgbClr val="746354"/>
        </a:dk1>
        <a:lt1>
          <a:srgbClr val="FFFFFF"/>
        </a:lt1>
        <a:dk2>
          <a:srgbClr val="523E26"/>
        </a:dk2>
        <a:lt2>
          <a:srgbClr val="E1DFAF"/>
        </a:lt2>
        <a:accent1>
          <a:srgbClr val="CC9900"/>
        </a:accent1>
        <a:accent2>
          <a:srgbClr val="669900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5C8A00"/>
        </a:accent6>
        <a:hlink>
          <a:srgbClr val="CCCC00"/>
        </a:hlink>
        <a:folHlink>
          <a:srgbClr val="AC793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3">
        <a:dk1>
          <a:srgbClr val="667B5B"/>
        </a:dk1>
        <a:lt1>
          <a:srgbClr val="E6E6DA"/>
        </a:lt1>
        <a:dk2>
          <a:srgbClr val="295200"/>
        </a:dk2>
        <a:lt2>
          <a:srgbClr val="F3F2D9"/>
        </a:lt2>
        <a:accent1>
          <a:srgbClr val="808000"/>
        </a:accent1>
        <a:accent2>
          <a:srgbClr val="838D75"/>
        </a:accent2>
        <a:accent3>
          <a:srgbClr val="ACB3AA"/>
        </a:accent3>
        <a:accent4>
          <a:srgbClr val="C4C4BA"/>
        </a:accent4>
        <a:accent5>
          <a:srgbClr val="C0C0AA"/>
        </a:accent5>
        <a:accent6>
          <a:srgbClr val="767F69"/>
        </a:accent6>
        <a:hlink>
          <a:srgbClr val="33CC33"/>
        </a:hlink>
        <a:folHlink>
          <a:srgbClr val="33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4">
        <a:dk1>
          <a:srgbClr val="86615A"/>
        </a:dk1>
        <a:lt1>
          <a:srgbClr val="FFFFFF"/>
        </a:lt1>
        <a:dk2>
          <a:srgbClr val="633427"/>
        </a:dk2>
        <a:lt2>
          <a:srgbClr val="E9DDCD"/>
        </a:lt2>
        <a:accent1>
          <a:srgbClr val="A34545"/>
        </a:accent1>
        <a:accent2>
          <a:srgbClr val="C86400"/>
        </a:accent2>
        <a:accent3>
          <a:srgbClr val="B7AEAC"/>
        </a:accent3>
        <a:accent4>
          <a:srgbClr val="DADADA"/>
        </a:accent4>
        <a:accent5>
          <a:srgbClr val="CEB0B0"/>
        </a:accent5>
        <a:accent6>
          <a:srgbClr val="B55A00"/>
        </a:accent6>
        <a:hlink>
          <a:srgbClr val="ECAE00"/>
        </a:hlink>
        <a:folHlink>
          <a:srgbClr val="BAA8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5">
        <a:dk1>
          <a:srgbClr val="009999"/>
        </a:dk1>
        <a:lt1>
          <a:srgbClr val="EAEAEA"/>
        </a:lt1>
        <a:dk2>
          <a:srgbClr val="006666"/>
        </a:dk2>
        <a:lt2>
          <a:srgbClr val="FFFFCC"/>
        </a:lt2>
        <a:accent1>
          <a:srgbClr val="339966"/>
        </a:accent1>
        <a:accent2>
          <a:srgbClr val="5E855B"/>
        </a:accent2>
        <a:accent3>
          <a:srgbClr val="AAB8B8"/>
        </a:accent3>
        <a:accent4>
          <a:srgbClr val="C8C8C8"/>
        </a:accent4>
        <a:accent5>
          <a:srgbClr val="ADCAB8"/>
        </a:accent5>
        <a:accent6>
          <a:srgbClr val="547852"/>
        </a:accent6>
        <a:hlink>
          <a:srgbClr val="EEC85E"/>
        </a:hlink>
        <a:folHlink>
          <a:srgbClr val="AA845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6">
        <a:dk1>
          <a:srgbClr val="B8A47C"/>
        </a:dk1>
        <a:lt1>
          <a:srgbClr val="FFFFFF"/>
        </a:lt1>
        <a:dk2>
          <a:srgbClr val="A68A58"/>
        </a:dk2>
        <a:lt2>
          <a:srgbClr val="DAD79C"/>
        </a:lt2>
        <a:accent1>
          <a:srgbClr val="816B35"/>
        </a:accent1>
        <a:accent2>
          <a:srgbClr val="FFCC00"/>
        </a:accent2>
        <a:accent3>
          <a:srgbClr val="D0C4B4"/>
        </a:accent3>
        <a:accent4>
          <a:srgbClr val="DADADA"/>
        </a:accent4>
        <a:accent5>
          <a:srgbClr val="C1BAAE"/>
        </a:accent5>
        <a:accent6>
          <a:srgbClr val="E7B900"/>
        </a:accent6>
        <a:hlink>
          <a:srgbClr val="0066CC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7">
        <a:dk1>
          <a:srgbClr val="336699"/>
        </a:dk1>
        <a:lt1>
          <a:srgbClr val="F8F8F8"/>
        </a:lt1>
        <a:dk2>
          <a:srgbClr val="003366"/>
        </a:dk2>
        <a:lt2>
          <a:srgbClr val="D1DDD4"/>
        </a:lt2>
        <a:accent1>
          <a:srgbClr val="3399FF"/>
        </a:accent1>
        <a:accent2>
          <a:srgbClr val="006699"/>
        </a:accent2>
        <a:accent3>
          <a:srgbClr val="AAADB8"/>
        </a:accent3>
        <a:accent4>
          <a:srgbClr val="D4D4D4"/>
        </a:accent4>
        <a:accent5>
          <a:srgbClr val="ADCAFF"/>
        </a:accent5>
        <a:accent6>
          <a:srgbClr val="005C8A"/>
        </a:accent6>
        <a:hlink>
          <a:srgbClr val="86C0CE"/>
        </a:hlink>
        <a:folHlink>
          <a:srgbClr val="008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0</TotalTime>
  <Words>1082</Words>
  <Application>Microsoft Office PowerPoint</Application>
  <PresentationFormat>Předvádění na obrazovce (4:3)</PresentationFormat>
  <Paragraphs>77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Times New Roman</vt:lpstr>
      <vt:lpstr>Verdana</vt:lpstr>
      <vt:lpstr>Wingdings</vt:lpstr>
      <vt:lpstr>Calibri</vt:lpstr>
      <vt:lpstr>Útes</vt:lpstr>
      <vt:lpstr>Snímek 1</vt:lpstr>
      <vt:lpstr>Anotace</vt:lpstr>
      <vt:lpstr>PLAVUNĚ</vt:lpstr>
      <vt:lpstr>Charakteristika</vt:lpstr>
      <vt:lpstr>Snímek 5</vt:lpstr>
      <vt:lpstr>Přehled zástupců</vt:lpstr>
      <vt:lpstr>Snímek 7</vt:lpstr>
      <vt:lpstr>Snímek 8</vt:lpstr>
      <vt:lpstr>Snímek 9</vt:lpstr>
      <vt:lpstr>Opakování</vt:lpstr>
      <vt:lpstr>Opakování - odpovědi</vt:lpstr>
      <vt:lpstr>Citace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Plavuně</dc:title>
  <dc:creator/>
  <cp:lastModifiedBy/>
  <cp:revision>26</cp:revision>
  <dcterms:created xsi:type="dcterms:W3CDTF">2012-01-07T18:14:11Z</dcterms:created>
  <dcterms:modified xsi:type="dcterms:W3CDTF">2012-03-18T17:16:44Z</dcterms:modified>
</cp:coreProperties>
</file>