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69" r:id="rId2"/>
    <p:sldId id="270" r:id="rId3"/>
    <p:sldId id="271" r:id="rId4"/>
    <p:sldId id="258" r:id="rId5"/>
    <p:sldId id="259" r:id="rId6"/>
    <p:sldId id="260" r:id="rId7"/>
    <p:sldId id="262" r:id="rId8"/>
    <p:sldId id="263" r:id="rId9"/>
    <p:sldId id="266" r:id="rId10"/>
    <p:sldId id="264" r:id="rId11"/>
    <p:sldId id="265" r:id="rId12"/>
    <p:sldId id="267" r:id="rId13"/>
    <p:sldId id="27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30B4C2-272B-4065-87E4-40EEE3455DB5}" type="datetimeFigureOut">
              <a:rPr lang="cs-CZ" smtClean="0"/>
              <a:pPr/>
              <a:t>15.8.2013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E3BFF8-D174-4C5C-857D-EFD842C609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7531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E3BFF8-D174-4C5C-857D-EFD842C6092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6E95AC4-324E-4A89-A372-69DDC2A6F64C}" type="datetimeFigureOut">
              <a:rPr lang="cs-CZ" smtClean="0"/>
              <a:pPr/>
              <a:t>15.8.2013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F89514D-B716-4A76-A686-0D7BF81866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E95AC4-324E-4A89-A372-69DDC2A6F64C}" type="datetimeFigureOut">
              <a:rPr lang="cs-CZ" smtClean="0"/>
              <a:pPr/>
              <a:t>15.8.2013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89514D-B716-4A76-A686-0D7BF81866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E95AC4-324E-4A89-A372-69DDC2A6F64C}" type="datetimeFigureOut">
              <a:rPr lang="cs-CZ" smtClean="0"/>
              <a:pPr/>
              <a:t>15.8.2013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89514D-B716-4A76-A686-0D7BF81866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E95AC4-324E-4A89-A372-69DDC2A6F64C}" type="datetimeFigureOut">
              <a:rPr lang="cs-CZ" smtClean="0"/>
              <a:pPr/>
              <a:t>15.8.2013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89514D-B716-4A76-A686-0D7BF81866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E95AC4-324E-4A89-A372-69DDC2A6F64C}" type="datetimeFigureOut">
              <a:rPr lang="cs-CZ" smtClean="0"/>
              <a:pPr/>
              <a:t>15.8.2013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89514D-B716-4A76-A686-0D7BF81866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E95AC4-324E-4A89-A372-69DDC2A6F64C}" type="datetimeFigureOut">
              <a:rPr lang="cs-CZ" smtClean="0"/>
              <a:pPr/>
              <a:t>15.8.2013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89514D-B716-4A76-A686-0D7BF81866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E95AC4-324E-4A89-A372-69DDC2A6F64C}" type="datetimeFigureOut">
              <a:rPr lang="cs-CZ" smtClean="0"/>
              <a:pPr/>
              <a:t>15.8.2013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89514D-B716-4A76-A686-0D7BF81866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6E95AC4-324E-4A89-A372-69DDC2A6F64C}" type="datetimeFigureOut">
              <a:rPr lang="cs-CZ" smtClean="0"/>
              <a:pPr/>
              <a:t>15.8.2013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89514D-B716-4A76-A686-0D7BF81866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6E95AC4-324E-4A89-A372-69DDC2A6F64C}" type="datetimeFigureOut">
              <a:rPr lang="cs-CZ" smtClean="0"/>
              <a:pPr/>
              <a:t>15.8.2013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F89514D-B716-4A76-A686-0D7BF81866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E95AC4-324E-4A89-A372-69DDC2A6F64C}" type="datetimeFigureOut">
              <a:rPr lang="cs-CZ" smtClean="0"/>
              <a:pPr/>
              <a:t>15.8.2013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89514D-B716-4A76-A686-0D7BF81866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E95AC4-324E-4A89-A372-69DDC2A6F64C}" type="datetimeFigureOut">
              <a:rPr lang="cs-CZ" smtClean="0"/>
              <a:pPr/>
              <a:t>15.8.2013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89514D-B716-4A76-A686-0D7BF81866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6E95AC4-324E-4A89-A372-69DDC2A6F64C}" type="datetimeFigureOut">
              <a:rPr lang="cs-CZ" smtClean="0"/>
              <a:pPr/>
              <a:t>15.8.2013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F89514D-B716-4A76-A686-0D7BF81866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detail/5661/hiker-by-airchuck88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hyperlink" Target="http://openclipart.org/detail/174438/eyes-by-viscious-speed-174438" TargetMode="Externa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openclipart.org/detail/105169/zebra-heart-by-10binary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hyperlink" Target="http://openclipart.org/detail/27145/magnifier-by-egore911" TargetMode="Externa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openclipart.org/detail/25080/architetto----attenzione-by-anonymous-25080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openclipart.org/image/250px/svg_to_png/8051/ryanlerch_Book_and_Pen.pn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hyperlink" Target="http://openclipart.org/detail/28416/bulb-by-bitterjug" TargetMode="Externa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openclipart.org/detail/25080/architetto----attenzione-by-anonymous-25080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9028" y="285728"/>
            <a:ext cx="8457434" cy="63058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786182" y="4915927"/>
            <a:ext cx="46434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Úsečky v trojúhelníku</a:t>
            </a:r>
            <a:endParaRPr lang="cs-CZ" sz="3200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713" y="0"/>
            <a:ext cx="612457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b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Zpracovaný v rámci projektu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Pořadové číslo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projektu: 5.2.18.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Mgr. Vladana Nováková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Období: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11/2012 - 4/2013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6.</a:t>
            </a: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Matematika a její aplikace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Matematika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okruh: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Počítejme společně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500042"/>
            <a:ext cx="8643998" cy="595569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Materiál je v souladu s RVP ZV a ŠVP</a:t>
            </a: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Prezentace je vytvořena k vysvětlení nebo 			opakování učiva, shrnutí základních pojmů –    			úsečky v trojúhelníku. Žáci se s pomocí 				prezentace učí pojmy výška, těžnice, střední 			příčka.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400" dirty="0" smtClean="0"/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Rozezná, pojmenuje, vymodeluje a popíše 		základní rovinné útvary			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výška, těžnice, střední příčka, ortocentrum, 			těžiště, trojúhelník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Druh pracovního materiálu: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Power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Point</a:t>
            </a:r>
          </a:p>
          <a:p>
            <a:pPr>
              <a:buNone/>
            </a:pP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2214546" y="5643578"/>
            <a:ext cx="5233974" cy="42862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VÝŠKY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00B0F0"/>
                </a:solidFill>
              </a:rPr>
              <a:t>TĚŽNICE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STŘEDNÍ PŘÍČKY</a:t>
            </a:r>
            <a:endParaRPr lang="cs-CZ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1285852" y="4857760"/>
            <a:ext cx="6660990" cy="562672"/>
          </a:xfrm>
        </p:spPr>
        <p:txBody>
          <a:bodyPr>
            <a:noAutofit/>
          </a:bodyPr>
          <a:lstStyle/>
          <a:p>
            <a:r>
              <a:rPr lang="cs-CZ" sz="4000" dirty="0" smtClean="0"/>
              <a:t>ÚSEČKY V TROJÚHELNÍKU</a:t>
            </a:r>
            <a:endParaRPr lang="cs-CZ" sz="4000" dirty="0"/>
          </a:p>
        </p:txBody>
      </p:sp>
      <p:pic>
        <p:nvPicPr>
          <p:cNvPr id="18" name="Obrázek 17" descr="Bez názvu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976" y="285728"/>
            <a:ext cx="7072362" cy="42278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Rovnoramenný trojúhelník 90"/>
          <p:cNvSpPr/>
          <p:nvPr/>
        </p:nvSpPr>
        <p:spPr>
          <a:xfrm rot="21413302">
            <a:off x="2700955" y="2782995"/>
            <a:ext cx="5508126" cy="3012295"/>
          </a:xfrm>
          <a:prstGeom prst="triangle">
            <a:avLst>
              <a:gd name="adj" fmla="val 80771"/>
            </a:avLst>
          </a:prstGeom>
          <a:solidFill>
            <a:schemeClr val="accent3">
              <a:lumMod val="20000"/>
              <a:lumOff val="80000"/>
            </a:schemeClr>
          </a:solidFill>
          <a:ln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57158" y="1214422"/>
            <a:ext cx="7858180" cy="87610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Jsou kolmice vedené z vrcholu trojúhelníku na protější stranu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VÝŠKY v trojúhelníku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36" name="Přímá spojovací čára 35"/>
          <p:cNvCxnSpPr>
            <a:stCxn id="91" idx="0"/>
          </p:cNvCxnSpPr>
          <p:nvPr/>
        </p:nvCxnSpPr>
        <p:spPr>
          <a:xfrm rot="16200000" flipH="1">
            <a:off x="5379502" y="4379380"/>
            <a:ext cx="3593306" cy="220973"/>
          </a:xfrm>
          <a:prstGeom prst="line">
            <a:avLst/>
          </a:prstGeom>
          <a:ln w="254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rot="10800000" flipV="1">
            <a:off x="2786050" y="3643312"/>
            <a:ext cx="5715040" cy="2286016"/>
          </a:xfrm>
          <a:prstGeom prst="line">
            <a:avLst/>
          </a:prstGeom>
          <a:ln w="254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>
            <a:endCxn id="91" idx="4"/>
          </p:cNvCxnSpPr>
          <p:nvPr/>
        </p:nvCxnSpPr>
        <p:spPr>
          <a:xfrm rot="16200000" flipH="1">
            <a:off x="5322100" y="2678897"/>
            <a:ext cx="3357585" cy="2571769"/>
          </a:xfrm>
          <a:prstGeom prst="line">
            <a:avLst/>
          </a:prstGeom>
          <a:ln w="254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ovéPole 71"/>
          <p:cNvSpPr txBox="1"/>
          <p:nvPr/>
        </p:nvSpPr>
        <p:spPr>
          <a:xfrm>
            <a:off x="6929454" y="221455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8358214" y="535782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2500298" y="5572138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5715008" y="427411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6000760" y="292893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5929322" y="2786056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7215206" y="570287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7715272" y="400050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7643834" y="392906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6858016" y="420267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7286644" y="577431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6715140" y="300037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7429520" y="4845616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5857884" y="434555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7572396" y="4929196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6858016" y="3071808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285720" y="2571744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V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428596" y="2691466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a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630182" y="2643182"/>
            <a:ext cx="282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,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642910" y="2571744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V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785786" y="2691466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b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987372" y="2643182"/>
            <a:ext cx="282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,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1071538" y="2571744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V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102" name="TextovéPole 101"/>
          <p:cNvSpPr txBox="1"/>
          <p:nvPr/>
        </p:nvSpPr>
        <p:spPr>
          <a:xfrm>
            <a:off x="1214414" y="2714620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c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1428728" y="2571744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…</a:t>
            </a:r>
            <a:endParaRPr lang="cs-CZ" sz="2800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1857356" y="2571744"/>
            <a:ext cx="3929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výšky trojúhelníku</a:t>
            </a:r>
            <a:endParaRPr lang="cs-CZ" sz="2800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285720" y="3110211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P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428596" y="3229933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a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630182" y="3181649"/>
            <a:ext cx="282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,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714348" y="3143248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P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857224" y="3229933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b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1074840" y="3181649"/>
            <a:ext cx="282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,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111" name="TextovéPole 110"/>
          <p:cNvSpPr txBox="1"/>
          <p:nvPr/>
        </p:nvSpPr>
        <p:spPr>
          <a:xfrm>
            <a:off x="1142976" y="3143248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P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1214414" y="3253087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c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1428728" y="3110211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…</a:t>
            </a:r>
            <a:endParaRPr lang="cs-CZ" sz="2800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1857356" y="3110211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paty kolmic</a:t>
            </a:r>
            <a:endParaRPr lang="cs-CZ" sz="2800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1142976" y="3643314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O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116" name="TextovéPole 115"/>
          <p:cNvSpPr txBox="1"/>
          <p:nvPr/>
        </p:nvSpPr>
        <p:spPr>
          <a:xfrm>
            <a:off x="1428728" y="3548722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…</a:t>
            </a:r>
            <a:endParaRPr lang="cs-CZ" sz="2800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1857356" y="3548722"/>
            <a:ext cx="257176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ortocentrum </a:t>
            </a:r>
            <a:r>
              <a:rPr lang="cs-CZ" sz="2400" dirty="0" smtClean="0"/>
              <a:t>(průsečík výšek)</a:t>
            </a:r>
            <a:endParaRPr lang="cs-CZ" sz="2800" dirty="0"/>
          </a:p>
        </p:txBody>
      </p:sp>
      <p:pic>
        <p:nvPicPr>
          <p:cNvPr id="14338" name="Picture 2" descr="hiker by airchuck88 - silouhette of hiker hiking up a mountain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4476750"/>
            <a:ext cx="1647825" cy="2381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500"/>
                            </p:stCondLst>
                            <p:childTnLst>
                              <p:par>
                                <p:cTn id="4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500"/>
                            </p:stCondLst>
                            <p:childTnLst>
                              <p:par>
                                <p:cTn id="83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500"/>
                            </p:stCondLst>
                            <p:childTnLst>
                              <p:par>
                                <p:cTn id="160" presetID="20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61" dur="500" autoRev="1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2" dur="500" autoRev="1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3" dur="500" autoRev="1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1500"/>
                            </p:stCondLst>
                            <p:childTnLst>
                              <p:par>
                                <p:cTn id="165" presetID="20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66" dur="500" autoRev="1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7" dur="500" autoRev="1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8" dur="500" autoRev="1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20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70" dur="500" autoRev="1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1" dur="500" autoRev="1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2" dur="500" autoRev="1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20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74" dur="500" autoRev="1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5" dur="500" autoRev="1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6" dur="500" autoRev="1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7" presetID="20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78" dur="500" autoRev="1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9" dur="500" autoRev="1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0" dur="500" autoRev="1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1" presetID="20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82" dur="500" autoRev="1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3" dur="500" autoRev="1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4" dur="500" autoRev="1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3" dur="500" tmFilter="0,0; .5, 1; 1, 1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4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0" dur="500" tmFilter="0,0; .5, 1; 1, 1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3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4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1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5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6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9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0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3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38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0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1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2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3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4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5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9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0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1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3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4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5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6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8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9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5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9" dur="500" tmFilter="0,0; .5, 1; 1, 1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0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2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6" dur="500" tmFilter="0,0; .5, 1; 1, 1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1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2" dur="5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3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4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109A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109A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1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5" dur="500" tmFilter="0,0; .5, 1; 1, 1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6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8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2" dur="500" tmFilter="0,0; .5, 1; 1, 1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" grpId="0" animBg="1"/>
      <p:bldP spid="6" grpId="0" build="p"/>
      <p:bldP spid="72" grpId="0"/>
      <p:bldP spid="73" grpId="0"/>
      <p:bldP spid="74" grpId="0"/>
      <p:bldP spid="75" grpId="0"/>
      <p:bldP spid="75" grpId="1"/>
      <p:bldP spid="76" grpId="0"/>
      <p:bldP spid="76" grpId="1"/>
      <p:bldP spid="77" grpId="0"/>
      <p:bldP spid="77" grpId="1"/>
      <p:bldP spid="78" grpId="0"/>
      <p:bldP spid="78" grpId="1"/>
      <p:bldP spid="79" grpId="0"/>
      <p:bldP spid="79" grpId="1"/>
      <p:bldP spid="80" grpId="0"/>
      <p:bldP spid="80" grpId="1"/>
      <p:bldP spid="81" grpId="0"/>
      <p:bldP spid="81" grpId="1"/>
      <p:bldP spid="82" grpId="0"/>
      <p:bldP spid="82" grpId="1"/>
      <p:bldP spid="83" grpId="0"/>
      <p:bldP spid="83" grpId="1"/>
      <p:bldP spid="84" grpId="0"/>
      <p:bldP spid="84" grpId="1"/>
      <p:bldP spid="85" grpId="0"/>
      <p:bldP spid="85" grpId="1"/>
      <p:bldP spid="86" grpId="0"/>
      <p:bldP spid="86" grpId="1"/>
      <p:bldP spid="87" grpId="0"/>
      <p:bldP spid="87" grpId="1"/>
      <p:bldP spid="94" grpId="0"/>
      <p:bldP spid="95" grpId="0"/>
      <p:bldP spid="96" grpId="0"/>
      <p:bldP spid="97" grpId="0"/>
      <p:bldP spid="98" grpId="0"/>
      <p:bldP spid="99" grpId="0"/>
      <p:bldP spid="101" grpId="0"/>
      <p:bldP spid="102" grpId="0"/>
      <p:bldP spid="103" grpId="0"/>
      <p:bldP spid="104" grpId="0"/>
      <p:bldP spid="105" grpId="0"/>
      <p:bldP spid="106" grpId="0"/>
      <p:bldP spid="107" grpId="0"/>
      <p:bldP spid="108" grpId="0"/>
      <p:bldP spid="109" grpId="0"/>
      <p:bldP spid="110" grpId="0"/>
      <p:bldP spid="111" grpId="0"/>
      <p:bldP spid="112" grpId="0"/>
      <p:bldP spid="113" grpId="0"/>
      <p:bldP spid="114" grpId="0"/>
      <p:bldP spid="115" grpId="0"/>
      <p:bldP spid="116" grpId="0"/>
      <p:bldP spid="1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Ostroúhlý, pravoúhlý, tupoúhlý trojúhelník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3214686"/>
            <a:ext cx="3790417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428736"/>
            <a:ext cx="3786182" cy="24740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Nadpis 2"/>
          <p:cNvSpPr txBox="1">
            <a:spLocks/>
          </p:cNvSpPr>
          <p:nvPr/>
        </p:nvSpPr>
        <p:spPr>
          <a:xfrm>
            <a:off x="5786446" y="4643446"/>
            <a:ext cx="3357554" cy="1500174"/>
          </a:xfrm>
          <a:prstGeom prst="rect">
            <a:avLst/>
          </a:prstGeom>
        </p:spPr>
        <p:txBody>
          <a:bodyPr vert="horz" rtlCol="0" anchor="ctr">
            <a:prstTxWarp prst="textArchDown">
              <a:avLst>
                <a:gd name="adj" fmla="val 289414"/>
              </a:avLst>
            </a:prstTxWarp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Co pozoruješ?</a:t>
            </a:r>
            <a:endParaRPr kumimoji="0" lang="cs-CZ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72132" y="857232"/>
            <a:ext cx="3357586" cy="2972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290" name="Picture 2" descr="Eyes by Viscious-Speed - Eyes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143636" y="4429132"/>
            <a:ext cx="2381250" cy="952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0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2052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0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2051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21413302">
            <a:off x="2700954" y="2769760"/>
            <a:ext cx="5508126" cy="3012295"/>
          </a:xfrm>
          <a:prstGeom prst="triangle">
            <a:avLst>
              <a:gd name="adj" fmla="val 80771"/>
            </a:avLst>
          </a:prstGeom>
          <a:solidFill>
            <a:schemeClr val="bg2"/>
          </a:solidFill>
          <a:ln cmpd="sng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TĚŽNICE v trojúhelníku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Zástupný symbol pro obsah 5"/>
          <p:cNvSpPr>
            <a:spLocks noGrp="1"/>
          </p:cNvSpPr>
          <p:nvPr>
            <p:ph idx="1"/>
          </p:nvPr>
        </p:nvSpPr>
        <p:spPr>
          <a:xfrm>
            <a:off x="357158" y="1214422"/>
            <a:ext cx="8643998" cy="87610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Jsou úsečky spojující vrchol trojúhelníku a střed protější strany</a:t>
            </a:r>
            <a:endParaRPr lang="cs-CZ" dirty="0"/>
          </a:p>
        </p:txBody>
      </p:sp>
      <p:cxnSp>
        <p:nvCxnSpPr>
          <p:cNvPr id="6" name="Přímá spojovací čára 5"/>
          <p:cNvCxnSpPr>
            <a:stCxn id="4" idx="0"/>
          </p:cNvCxnSpPr>
          <p:nvPr/>
        </p:nvCxnSpPr>
        <p:spPr>
          <a:xfrm rot="16200000" flipH="1" flipV="1">
            <a:off x="4729945" y="3450731"/>
            <a:ext cx="3106477" cy="1564969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0800000" flipV="1">
            <a:off x="2786050" y="4125871"/>
            <a:ext cx="4857784" cy="1803458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929190" y="4286256"/>
            <a:ext cx="3286148" cy="1285884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929454" y="221455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358214" y="535782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00298" y="5572138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57818" y="441699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4876" y="3929066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3845486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72132" y="577431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786710" y="400050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643834" y="392906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00760" y="477418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15008" y="584575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15140" y="320254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86644" y="490491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429256" y="4488428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358082" y="498849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786578" y="328612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85720" y="2571744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t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8596" y="2691466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a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30182" y="2643182"/>
            <a:ext cx="282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,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42910" y="2571744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t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85786" y="2691466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b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987372" y="2643182"/>
            <a:ext cx="282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,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071538" y="2571744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t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214414" y="2714620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c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428728" y="2571744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…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857356" y="2571744"/>
            <a:ext cx="3929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těžnice trojúhelníku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85720" y="3110211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S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28596" y="3214686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a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30182" y="3181649"/>
            <a:ext cx="282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,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14348" y="3143248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S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57224" y="3229933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b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074840" y="3181649"/>
            <a:ext cx="282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,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142976" y="3143248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S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285852" y="3253087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428728" y="3143248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…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857356" y="3110211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středy stran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142976" y="3643314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T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428728" y="3548722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…</a:t>
            </a:r>
            <a:endParaRPr lang="cs-CZ" sz="2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1857356" y="3548722"/>
            <a:ext cx="271464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těžiště </a:t>
            </a:r>
            <a:r>
              <a:rPr lang="cs-CZ" sz="2400" dirty="0" smtClean="0"/>
              <a:t>(průsečík těžnic)</a:t>
            </a:r>
            <a:endParaRPr lang="cs-CZ" sz="2800" dirty="0"/>
          </a:p>
        </p:txBody>
      </p:sp>
      <p:pic>
        <p:nvPicPr>
          <p:cNvPr id="11266" name="Picture 2" descr="zebra heart by 10binary - A variation of the heart to make it more exciting.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4857760"/>
            <a:ext cx="1857388" cy="18573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500"/>
                            </p:stCondLst>
                            <p:childTnLst>
                              <p:par>
                                <p:cTn id="4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500"/>
                            </p:stCondLst>
                            <p:childTnLst>
                              <p:par>
                                <p:cTn id="83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500"/>
                            </p:stCondLst>
                            <p:childTnLst>
                              <p:par>
                                <p:cTn id="160" presetID="20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61" dur="500" autoRev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2" dur="500" autoRev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3" dur="500" autoRev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1500"/>
                            </p:stCondLst>
                            <p:childTnLst>
                              <p:par>
                                <p:cTn id="165" presetID="20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66" dur="500" autoRev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7" dur="500" autoRev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8" dur="500" autoRev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20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70" dur="500" autoRev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1" dur="500" autoRev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2" dur="500" autoRev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20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74" dur="500" autoRev="1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5" dur="500" autoRev="1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6" dur="500" autoRev="1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7" presetID="20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78" dur="500" autoRev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9" dur="500" autoRev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0" dur="500" autoRev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1" presetID="20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182" dur="500" autoRev="1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3" dur="500" autoRev="1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4" dur="500" autoRev="1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3" dur="500" tmFilter="0,0; .5, 1; 1, 1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4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0" dur="500" tmFilter="0,0; .5, 1; 1, 1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1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5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9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3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9" dur="500" tmFilter="0,0; .5, 1; 1, 1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0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6" dur="500" tmFilter="0,0; .5, 1; 1, 1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3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109A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109AF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5" dur="500" tmFilter="0,0; .5, 1; 1, 1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6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2" dur="500" tmFilter="0,0; .5, 1; 1, 1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  <p:bldP spid="9" grpId="0"/>
      <p:bldP spid="10" grpId="0"/>
      <p:bldP spid="11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8" grpId="0"/>
      <p:bldP spid="18" grpId="1"/>
      <p:bldP spid="19" grpId="0"/>
      <p:bldP spid="19" grpId="1"/>
      <p:bldP spid="20" grpId="1"/>
      <p:bldP spid="21" grpId="1"/>
      <p:bldP spid="22" grpId="1"/>
      <p:bldP spid="23" grpId="1"/>
      <p:bldP spid="24" grpId="1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Ostroúhlý, pravoúhlý, tupoúhlý trojúhelník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7" name="Nadpis 2"/>
          <p:cNvSpPr txBox="1">
            <a:spLocks/>
          </p:cNvSpPr>
          <p:nvPr/>
        </p:nvSpPr>
        <p:spPr>
          <a:xfrm>
            <a:off x="5715008" y="4485372"/>
            <a:ext cx="3071834" cy="1285884"/>
          </a:xfrm>
          <a:prstGeom prst="rect">
            <a:avLst/>
          </a:prstGeom>
        </p:spPr>
        <p:txBody>
          <a:bodyPr vert="horz" rtlCol="0" anchor="ctr">
            <a:prstTxWarp prst="textCurveDown">
              <a:avLst>
                <a:gd name="adj" fmla="val 56338"/>
              </a:avLst>
            </a:prstTxWarp>
            <a:normAutofit lnSpcReduction="1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Co pozoruješ?</a:t>
            </a:r>
            <a:endParaRPr kumimoji="0" lang="cs-CZ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94" y="1071546"/>
            <a:ext cx="3081367" cy="28338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00232" y="3714752"/>
            <a:ext cx="3472980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1357298"/>
            <a:ext cx="3702943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42" name="Picture 2" descr="magnifier by egore911 - This is a magnifier I drew for the wine project that never got used.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rot="20220846">
            <a:off x="5605413" y="4804405"/>
            <a:ext cx="1591710" cy="15917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09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409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4099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410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4100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Platí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481329"/>
            <a:ext cx="2686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|AT|=2|TS |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71736" y="1610013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6" name="Rovnoramenný trojúhelník 5"/>
          <p:cNvSpPr/>
          <p:nvPr/>
        </p:nvSpPr>
        <p:spPr>
          <a:xfrm rot="21413302">
            <a:off x="2700954" y="2769760"/>
            <a:ext cx="5508126" cy="3012295"/>
          </a:xfrm>
          <a:prstGeom prst="triangle">
            <a:avLst>
              <a:gd name="adj" fmla="val 80771"/>
            </a:avLst>
          </a:prstGeom>
          <a:solidFill>
            <a:schemeClr val="bg2"/>
          </a:solidFill>
          <a:ln cmpd="sng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čára 6"/>
          <p:cNvCxnSpPr>
            <a:stCxn id="6" idx="0"/>
          </p:cNvCxnSpPr>
          <p:nvPr/>
        </p:nvCxnSpPr>
        <p:spPr>
          <a:xfrm rot="16200000" flipH="1" flipV="1">
            <a:off x="4729945" y="3450731"/>
            <a:ext cx="3106477" cy="1564969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10800000" flipV="1">
            <a:off x="2786050" y="4125871"/>
            <a:ext cx="4857784" cy="1803458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929190" y="4286256"/>
            <a:ext cx="3286148" cy="1285884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929454" y="221455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358214" y="535782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00298" y="5572138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57818" y="441699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4876" y="3929066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3845486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72132" y="577431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786710" y="400050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643834" y="392906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00760" y="477418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15008" y="584575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715140" y="320254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86644" y="490491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429256" y="4488428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58082" y="498849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786578" y="328612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27" name="Přímá spojovací čára 26"/>
          <p:cNvCxnSpPr/>
          <p:nvPr/>
        </p:nvCxnSpPr>
        <p:spPr>
          <a:xfrm rot="10800000" flipV="1">
            <a:off x="6072198" y="4143380"/>
            <a:ext cx="1571636" cy="571504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10800000" flipV="1">
            <a:off x="2857488" y="5286388"/>
            <a:ext cx="1643074" cy="601154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10800000" flipV="1">
            <a:off x="4429124" y="4714884"/>
            <a:ext cx="1643074" cy="601154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857224" y="2334276"/>
            <a:ext cx="1214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|AT|=</a:t>
            </a:r>
            <a:endParaRPr lang="cs-CZ" sz="2800" dirty="0"/>
          </a:p>
        </p:txBody>
      </p:sp>
      <p:sp>
        <p:nvSpPr>
          <p:cNvPr id="35" name="Obdélník 34"/>
          <p:cNvSpPr/>
          <p:nvPr/>
        </p:nvSpPr>
        <p:spPr>
          <a:xfrm>
            <a:off x="2016568" y="2071678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000232" y="2262838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</a:t>
            </a:r>
            <a:endParaRPr lang="cs-CZ" sz="2800" dirty="0"/>
          </a:p>
        </p:txBody>
      </p:sp>
      <p:sp>
        <p:nvSpPr>
          <p:cNvPr id="37" name="Obdélník 36"/>
          <p:cNvSpPr/>
          <p:nvPr/>
        </p:nvSpPr>
        <p:spPr>
          <a:xfrm>
            <a:off x="2026882" y="2500306"/>
            <a:ext cx="41229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428860" y="2334276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571736" y="2405714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857224" y="3262970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|TS |=</a:t>
            </a:r>
            <a:endParaRPr lang="cs-CZ" sz="2800" dirty="0"/>
          </a:p>
        </p:txBody>
      </p:sp>
      <p:sp>
        <p:nvSpPr>
          <p:cNvPr id="41" name="Obdélník 40"/>
          <p:cNvSpPr/>
          <p:nvPr/>
        </p:nvSpPr>
        <p:spPr>
          <a:xfrm>
            <a:off x="2016568" y="3000372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000232" y="3191532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</a:t>
            </a:r>
            <a:endParaRPr lang="cs-CZ" sz="2800" dirty="0"/>
          </a:p>
        </p:txBody>
      </p:sp>
      <p:sp>
        <p:nvSpPr>
          <p:cNvPr id="43" name="Obdélník 42"/>
          <p:cNvSpPr/>
          <p:nvPr/>
        </p:nvSpPr>
        <p:spPr>
          <a:xfrm>
            <a:off x="2026882" y="3429000"/>
            <a:ext cx="41229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428860" y="3262970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571736" y="3334408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357290" y="3395963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500562" y="1500174"/>
            <a:ext cx="342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Totéž platí pro    i </a:t>
            </a:r>
            <a:endParaRPr lang="cs-CZ" sz="28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143768" y="1500174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286644" y="1643050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715272" y="1500174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858148" y="1643050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pic>
        <p:nvPicPr>
          <p:cNvPr id="9218" name="Picture 2" descr="Architetto -- Attenzione by Anonymous - Attention icon by Francesco 'Architetto' Rollandin.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5072074"/>
            <a:ext cx="1659511" cy="15001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500"/>
                            </p:stCondLst>
                            <p:childTnLst>
                              <p:par>
                                <p:cTn id="68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000"/>
                            </p:stCondLst>
                            <p:childTnLst>
                              <p:par>
                                <p:cTn id="87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2500"/>
                            </p:stCondLst>
                            <p:childTnLst>
                              <p:par>
                                <p:cTn id="124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500"/>
                            </p:stCondLst>
                            <p:childTnLst>
                              <p:par>
                                <p:cTn id="13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1000"/>
                            </p:stCondLst>
                            <p:childTnLst>
                              <p:par>
                                <p:cTn id="14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ECD20E"/>
                                      </p:to>
                                    </p:animClr>
                                    <p:set>
                                      <p:cBhvr>
                                        <p:cTn id="1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D02A81"/>
                                      </p:to>
                                    </p:animClr>
                                    <p:set>
                                      <p:cBhvr>
                                        <p:cTn id="15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4C27D3"/>
                                      </p:to>
                                    </p:animClr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21413302">
            <a:off x="2700954" y="2769760"/>
            <a:ext cx="5508126" cy="3012295"/>
          </a:xfrm>
          <a:prstGeom prst="triangle">
            <a:avLst>
              <a:gd name="adj" fmla="val 80771"/>
            </a:avLst>
          </a:prstGeom>
          <a:solidFill>
            <a:schemeClr val="accent6">
              <a:lumMod val="20000"/>
              <a:lumOff val="80000"/>
            </a:schemeClr>
          </a:solidFill>
          <a:ln cmpd="sng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2"/>
          <p:cNvSpPr txBox="1">
            <a:spLocks/>
          </p:cNvSpPr>
          <p:nvPr/>
        </p:nvSpPr>
        <p:spPr>
          <a:xfrm>
            <a:off x="457200" y="142852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STŘEDNÍ PŘÍČKY v trojúhelníku</a:t>
            </a:r>
            <a:endParaRPr kumimoji="0" lang="cs-CZ" sz="4100" b="1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obsah 5"/>
          <p:cNvSpPr txBox="1">
            <a:spLocks/>
          </p:cNvSpPr>
          <p:nvPr/>
        </p:nvSpPr>
        <p:spPr>
          <a:xfrm>
            <a:off x="357158" y="1214422"/>
            <a:ext cx="8643998" cy="87610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Jsou úsečky spojující </a:t>
            </a:r>
            <a:r>
              <a:rPr lang="cs-CZ" sz="2700" dirty="0" smtClean="0"/>
              <a:t>středy 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protějších stran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29454" y="221455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358214" y="535782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00298" y="5572138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4876" y="3929066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3774048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72132" y="577431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786710" y="400050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643834" y="392906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15008" y="584575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85720" y="2714620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S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28596" y="2819095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a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30182" y="2786058"/>
            <a:ext cx="282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,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14348" y="2747657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S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57224" y="2834342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b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074840" y="2786058"/>
            <a:ext cx="282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,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142976" y="2747657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S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285852" y="2857496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c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428728" y="2747657"/>
            <a:ext cx="500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…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857356" y="2714620"/>
            <a:ext cx="2571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středy stran</a:t>
            </a:r>
            <a:endParaRPr lang="cs-CZ" sz="2800" dirty="0"/>
          </a:p>
        </p:txBody>
      </p:sp>
      <p:cxnSp>
        <p:nvCxnSpPr>
          <p:cNvPr id="51" name="Přímá spojovací čára 50"/>
          <p:cNvCxnSpPr>
            <a:stCxn id="18" idx="1"/>
          </p:cNvCxnSpPr>
          <p:nvPr/>
        </p:nvCxnSpPr>
        <p:spPr>
          <a:xfrm rot="10800000" flipV="1">
            <a:off x="4929192" y="4113730"/>
            <a:ext cx="2714643" cy="172526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 rot="16200000" flipV="1">
            <a:off x="4479668" y="4765428"/>
            <a:ext cx="1470548" cy="571504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>
            <a:stCxn id="18" idx="1"/>
          </p:cNvCxnSpPr>
          <p:nvPr/>
        </p:nvCxnSpPr>
        <p:spPr>
          <a:xfrm rot="10800000" flipV="1">
            <a:off x="5500694" y="4113730"/>
            <a:ext cx="2143140" cy="1630936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194" name="Picture 2" descr="Book and Pen by ryanlerch - an image from the US government EPA 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5515557"/>
            <a:ext cx="2071670" cy="13424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folHlink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 tmFilter="0,0; .5, 1; 1, 1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 tmFilter="0,0; .5, 1; 1, 1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4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500"/>
                            </p:stCondLst>
                            <p:childTnLst>
                              <p:par>
                                <p:cTn id="14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2000"/>
                            </p:stCondLst>
                            <p:childTnLst>
                              <p:par>
                                <p:cTn id="154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build="p"/>
      <p:bldP spid="10" grpId="0"/>
      <p:bldP spid="11" grpId="0"/>
      <p:bldP spid="12" grpId="0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8" grpId="0"/>
      <p:bldP spid="18" grpId="1"/>
      <p:bldP spid="20" grpId="0"/>
      <p:bldP spid="20" grpId="1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Ostroúhlý, pravoúhlý, tupoúhlý trojúhelník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9058" y="3500438"/>
            <a:ext cx="2984422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85720" y="1285860"/>
            <a:ext cx="3718560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928670"/>
            <a:ext cx="3686185" cy="27918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Nadpis 2"/>
          <p:cNvSpPr txBox="1">
            <a:spLocks/>
          </p:cNvSpPr>
          <p:nvPr/>
        </p:nvSpPr>
        <p:spPr>
          <a:xfrm>
            <a:off x="5643570" y="4000504"/>
            <a:ext cx="3357586" cy="1143000"/>
          </a:xfrm>
          <a:prstGeom prst="rect">
            <a:avLst/>
          </a:prstGeom>
        </p:spPr>
        <p:txBody>
          <a:bodyPr vert="horz" rtlCol="0" anchor="ctr">
            <a:prstTxWarp prst="textDeflateBottom">
              <a:avLst>
                <a:gd name="adj" fmla="val 66667"/>
              </a:avLst>
            </a:prstTxWarp>
            <a:normAutofit fontScale="92500" lnSpcReduction="1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     </a:t>
            </a:r>
            <a: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Co pozoruješ?</a:t>
            </a:r>
            <a:endParaRPr kumimoji="0" lang="cs-CZ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170" name="Picture 2" descr="Bulb by bitterjug - Hand-drawn traditional screw-in light bulb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rot="19376974">
            <a:off x="6937048" y="4831724"/>
            <a:ext cx="1071570" cy="13327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1027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2257412" cy="518912"/>
          </a:xfrm>
        </p:spPr>
        <p:txBody>
          <a:bodyPr/>
          <a:lstStyle/>
          <a:p>
            <a:r>
              <a:rPr lang="cs-CZ" dirty="0" smtClean="0"/>
              <a:t>        || AB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Platí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 rot="21413302">
            <a:off x="2700954" y="2769760"/>
            <a:ext cx="5508126" cy="3012295"/>
          </a:xfrm>
          <a:prstGeom prst="triangle">
            <a:avLst>
              <a:gd name="adj" fmla="val 80771"/>
            </a:avLst>
          </a:prstGeom>
          <a:solidFill>
            <a:schemeClr val="accent6">
              <a:lumMod val="20000"/>
              <a:lumOff val="80000"/>
            </a:schemeClr>
          </a:solidFill>
          <a:ln cmpd="sng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858016" y="221455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358214" y="535782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00298" y="5572138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4876" y="3929066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3774048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72132" y="577431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786710" y="4000502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643834" y="392906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15008" y="5845750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24" name="Přímá spojovací čára 23"/>
          <p:cNvCxnSpPr>
            <a:stCxn id="12" idx="1"/>
          </p:cNvCxnSpPr>
          <p:nvPr/>
        </p:nvCxnSpPr>
        <p:spPr>
          <a:xfrm rot="10800000" flipV="1">
            <a:off x="4929192" y="4113730"/>
            <a:ext cx="2714643" cy="172526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16200000" flipV="1">
            <a:off x="4479668" y="4765428"/>
            <a:ext cx="1470548" cy="571504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12" idx="1"/>
          </p:cNvCxnSpPr>
          <p:nvPr/>
        </p:nvCxnSpPr>
        <p:spPr>
          <a:xfrm rot="10800000" flipV="1">
            <a:off x="5500694" y="4113730"/>
            <a:ext cx="2143140" cy="1630936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1000100" y="1571612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57224" y="1500174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357290" y="1643050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214414" y="1488032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000100" y="2226696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57224" y="2155258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357290" y="2298134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214414" y="2143116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35" name="Obdélník 34"/>
          <p:cNvSpPr/>
          <p:nvPr/>
        </p:nvSpPr>
        <p:spPr>
          <a:xfrm>
            <a:off x="752220" y="2143116"/>
            <a:ext cx="3193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|</a:t>
            </a:r>
            <a:endParaRPr lang="cs-CZ" sz="2800" dirty="0"/>
          </a:p>
        </p:txBody>
      </p:sp>
      <p:sp>
        <p:nvSpPr>
          <p:cNvPr id="36" name="Obdélník 35"/>
          <p:cNvSpPr/>
          <p:nvPr/>
        </p:nvSpPr>
        <p:spPr>
          <a:xfrm>
            <a:off x="1538038" y="2143116"/>
            <a:ext cx="3193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|</a:t>
            </a:r>
            <a:endParaRPr lang="cs-CZ" sz="2800" dirty="0"/>
          </a:p>
        </p:txBody>
      </p:sp>
      <p:sp>
        <p:nvSpPr>
          <p:cNvPr id="37" name="Obdélník 36"/>
          <p:cNvSpPr/>
          <p:nvPr/>
        </p:nvSpPr>
        <p:spPr>
          <a:xfrm>
            <a:off x="1690438" y="2143116"/>
            <a:ext cx="4700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38" name="Obdélník 37"/>
          <p:cNvSpPr/>
          <p:nvPr/>
        </p:nvSpPr>
        <p:spPr>
          <a:xfrm>
            <a:off x="2016568" y="1977086"/>
            <a:ext cx="4122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000232" y="2168246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</a:t>
            </a:r>
            <a:endParaRPr lang="cs-CZ" sz="2800" dirty="0"/>
          </a:p>
        </p:txBody>
      </p:sp>
      <p:sp>
        <p:nvSpPr>
          <p:cNvPr id="40" name="Obdélník 39"/>
          <p:cNvSpPr/>
          <p:nvPr/>
        </p:nvSpPr>
        <p:spPr>
          <a:xfrm>
            <a:off x="2026882" y="2405714"/>
            <a:ext cx="41229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43" name="Obdélník 42"/>
          <p:cNvSpPr/>
          <p:nvPr/>
        </p:nvSpPr>
        <p:spPr>
          <a:xfrm>
            <a:off x="2214546" y="2143116"/>
            <a:ext cx="102303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|AB| 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643306" y="1500174"/>
            <a:ext cx="52864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Totéž platí pro        i 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429388" y="1548458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286512" y="1477020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786578" y="1548458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643702" y="1477020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429520" y="1571612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7286644" y="1500174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786710" y="1571612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7643834" y="1500174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cxnSp>
        <p:nvCxnSpPr>
          <p:cNvPr id="42" name="Přímá spojovací čára 41"/>
          <p:cNvCxnSpPr/>
          <p:nvPr/>
        </p:nvCxnSpPr>
        <p:spPr>
          <a:xfrm rot="10800000" flipV="1">
            <a:off x="4929190" y="4143380"/>
            <a:ext cx="2714642" cy="14287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rot="5400000">
            <a:off x="6244174" y="2815159"/>
            <a:ext cx="156113" cy="2786081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2" name="Picture 2" descr="Architetto -- Attenzione by Anonymous - Attention icon by Francesco 'Architetto' Rollandin.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5072074"/>
            <a:ext cx="1659511" cy="15001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000"/>
                            </p:stCondLst>
                            <p:childTnLst>
                              <p:par>
                                <p:cTn id="93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3.33333E-6 L -0.23472 0.24236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00" y="1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3000"/>
                            </p:stCondLst>
                            <p:childTnLst>
                              <p:par>
                                <p:cTn id="9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4000"/>
                            </p:stCondLst>
                            <p:childTnLst>
                              <p:par>
                                <p:cTn id="102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747 7.40741E-7 L 0.06076 0.2206 " pathEditMode="relative" rAng="0" ptsTypes="AA">
                                      <p:cBhvr>
                                        <p:cTn id="10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0" y="11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85728"/>
            <a:ext cx="8153400" cy="990600"/>
          </a:xfrm>
        </p:spPr>
        <p:txBody>
          <a:bodyPr/>
          <a:lstStyle/>
          <a:p>
            <a:r>
              <a:rPr lang="en-US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Pou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ž</a:t>
            </a:r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it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é</a:t>
            </a:r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en-US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droje</a:t>
            </a:r>
            <a:r>
              <a:rPr lang="en-US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en-US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litetarura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42844" y="1500174"/>
            <a:ext cx="8858312" cy="28575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nl-NL" sz="1400" dirty="0" smtClean="0"/>
              <a:t>OPEN CLIPART  [online]. [</a:t>
            </a:r>
            <a:r>
              <a:rPr lang="cs-CZ" sz="1400" dirty="0" smtClean="0"/>
              <a:t>16</a:t>
            </a:r>
            <a:r>
              <a:rPr lang="nl-NL" sz="1400" dirty="0" smtClean="0"/>
              <a:t>. 2. 2013]. Dostupné na:</a:t>
            </a:r>
            <a:endParaRPr lang="en-US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US" sz="1000" dirty="0" smtClean="0">
              <a:latin typeface="Arial" pitchFamily="34" charset="0"/>
              <a:cs typeface="Arial" pitchFamily="34" charset="0"/>
            </a:endParaRPr>
          </a:p>
          <a:p>
            <a:pPr marL="319088" indent="-319088">
              <a:buNone/>
            </a:pPr>
            <a:endParaRPr lang="en-US" sz="1200" dirty="0" smtClean="0">
              <a:latin typeface="Arial" pitchFamily="34" charset="0"/>
              <a:cs typeface="Arial" pitchFamily="34" charset="0"/>
            </a:endParaRPr>
          </a:p>
          <a:p>
            <a:pPr marL="319088" indent="-319088">
              <a:buNone/>
            </a:pPr>
            <a:endParaRPr lang="en-US" sz="1200" dirty="0" smtClean="0">
              <a:latin typeface="Arial" pitchFamily="34" charset="0"/>
              <a:cs typeface="Arial" pitchFamily="34" charset="0"/>
            </a:endParaRPr>
          </a:p>
          <a:p>
            <a:pPr marL="319088" indent="-319088">
              <a:buNone/>
            </a:pPr>
            <a:endParaRPr lang="en-US" sz="1200" dirty="0" smtClean="0">
              <a:latin typeface="Arial" pitchFamily="34" charset="0"/>
              <a:cs typeface="Arial" pitchFamily="34" charset="0"/>
            </a:endParaRPr>
          </a:p>
          <a:p>
            <a:pPr marL="319088" indent="-319088">
              <a:buNone/>
            </a:pPr>
            <a:endParaRPr lang="en-US" sz="1200" dirty="0" smtClean="0">
              <a:latin typeface="Arial" pitchFamily="34" charset="0"/>
              <a:cs typeface="Arial" pitchFamily="34" charset="0"/>
            </a:endParaRPr>
          </a:p>
          <a:p>
            <a:pPr marL="319088" indent="-319088">
              <a:buNone/>
            </a:pPr>
            <a:endParaRPr lang="en-US" sz="12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US" sz="12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US" sz="12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7158" y="1785927"/>
            <a:ext cx="7358114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0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http://openclipart.org/detail/5661/hiker-by-airchuck88</a:t>
            </a:r>
            <a:r>
              <a:rPr lang="en-US" sz="1000" dirty="0" smtClean="0">
                <a:latin typeface="Arial" pitchFamily="34" charset="0"/>
                <a:cs typeface="Arial" pitchFamily="34" charset="0"/>
              </a:rPr>
              <a:t>&gt;.</a:t>
            </a:r>
          </a:p>
          <a:p>
            <a:r>
              <a:rPr lang="en-US" sz="10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http://openclipart.org/detail/174438/eyes-by-viscious-speed-174438</a:t>
            </a:r>
            <a:r>
              <a:rPr lang="en-US" sz="1000" dirty="0" smtClean="0">
                <a:latin typeface="Arial" pitchFamily="34" charset="0"/>
                <a:cs typeface="Arial" pitchFamily="34" charset="0"/>
              </a:rPr>
              <a:t>&gt;.</a:t>
            </a:r>
          </a:p>
          <a:p>
            <a:r>
              <a:rPr lang="en-US" sz="10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000" dirty="0" smtClean="0">
                <a:latin typeface="Arial" pitchFamily="34" charset="0"/>
                <a:cs typeface="Arial" pitchFamily="34" charset="0"/>
              </a:rPr>
              <a:t>http://openclipart.org/detail/105169/zebra-heart-by-10binary</a:t>
            </a:r>
            <a:r>
              <a:rPr lang="en-US" sz="1000" dirty="0" smtClean="0">
                <a:latin typeface="Arial" pitchFamily="34" charset="0"/>
                <a:cs typeface="Arial" pitchFamily="34" charset="0"/>
              </a:rPr>
              <a:t>&gt;.</a:t>
            </a:r>
          </a:p>
          <a:p>
            <a:r>
              <a:rPr lang="en-US" sz="1000" dirty="0" smtClean="0">
                <a:latin typeface="Arial" pitchFamily="34" charset="0"/>
                <a:cs typeface="Arial" pitchFamily="34" charset="0"/>
              </a:rPr>
              <a:t>&lt;http://openclipart.org/detail/27145/magnifier-by-egore911&gt;.</a:t>
            </a:r>
          </a:p>
          <a:p>
            <a:r>
              <a:rPr lang="en-US" sz="1000" dirty="0" smtClean="0">
                <a:latin typeface="Arial" pitchFamily="34" charset="0"/>
                <a:cs typeface="Arial" pitchFamily="34" charset="0"/>
              </a:rPr>
              <a:t>&lt;http://openclipart.org/detail/25080/architetto----attenzione-by-anonymous-25080&gt;.</a:t>
            </a:r>
          </a:p>
          <a:p>
            <a:r>
              <a:rPr lang="en-US" sz="1000" dirty="0" smtClean="0">
                <a:latin typeface="Arial" pitchFamily="34" charset="0"/>
                <a:cs typeface="Arial" pitchFamily="34" charset="0"/>
              </a:rPr>
              <a:t>&lt;http://openclipart.org/image/250px/svg_to_png/8051/ryanlerch_Book_and_Pen.png&gt;.</a:t>
            </a:r>
          </a:p>
          <a:p>
            <a:r>
              <a:rPr lang="en-US" sz="1000" dirty="0" smtClean="0">
                <a:latin typeface="Arial" pitchFamily="34" charset="0"/>
                <a:cs typeface="Arial" pitchFamily="34" charset="0"/>
              </a:rPr>
              <a:t>&lt;http://openclipart.org/detail/28416/bulb-by-bitterjug&gt;.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14282" y="3286124"/>
            <a:ext cx="8501122" cy="15901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19088" lvl="0" indent="-319088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MATUŠKA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V. </a:t>
            </a:r>
            <a:r>
              <a:rPr lang="cs-CZ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et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TREFNÝ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Z. </a:t>
            </a:r>
            <a:r>
              <a:rPr lang="cs-CZ" sz="1200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Matematika v otázkách a heslech. 6. </a:t>
            </a:r>
            <a:r>
              <a:rPr lang="cs-CZ" sz="1200" i="1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vyd</a:t>
            </a:r>
            <a:r>
              <a:rPr lang="cs-CZ" sz="1200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Praha: S</a:t>
            </a:r>
            <a:r>
              <a:rPr lang="en-US" sz="1200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PN</a:t>
            </a:r>
            <a:r>
              <a:rPr lang="cs-CZ" sz="1200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1981. 202 s.</a:t>
            </a:r>
            <a:r>
              <a:rPr lang="en-US" sz="1200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14-638-81.</a:t>
            </a:r>
            <a:endParaRPr lang="en-US" sz="1200" i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319088" lvl="0" indent="-319088">
              <a:spcBef>
                <a:spcPts val="400"/>
              </a:spcBef>
              <a:buClr>
                <a:srgbClr val="2DA2BF"/>
              </a:buClr>
              <a:buSzPct val="68000"/>
            </a:pPr>
            <a:endParaRPr lang="en-US" sz="1200" i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LUKŠOVÁ, H. </a:t>
            </a:r>
            <a:r>
              <a:rPr lang="cs-CZ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et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TOMICOVÁ, J. </a:t>
            </a:r>
            <a:r>
              <a:rPr lang="cs-CZ" sz="1200" i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MATEMATIKA –Přehled učiva základní školy s řešenými příklady.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1. </a:t>
            </a:r>
            <a:r>
              <a:rPr lang="cs-CZ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vyd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Praha: Fortuna, 1999. 176 s. ISBN 80-7168-616-6.</a:t>
            </a:r>
          </a:p>
          <a:p>
            <a:pPr lvl="0">
              <a:spcBef>
                <a:spcPts val="400"/>
              </a:spcBef>
              <a:buClr>
                <a:srgbClr val="2DA2BF"/>
              </a:buClr>
              <a:buSzPct val="68000"/>
            </a:pPr>
            <a:endParaRPr lang="cs-CZ" sz="1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lang="cs-CZ" sz="1200" dirty="0" smtClean="0">
                <a:solidFill>
                  <a:prstClr val="black"/>
                </a:solidFill>
              </a:rPr>
              <a:t>MOLNÁR, J. </a:t>
            </a:r>
            <a:r>
              <a:rPr lang="cs-CZ" sz="1200" dirty="0" err="1" smtClean="0">
                <a:solidFill>
                  <a:prstClr val="black"/>
                </a:solidFill>
              </a:rPr>
              <a:t>et</a:t>
            </a:r>
            <a:r>
              <a:rPr lang="cs-CZ" sz="1200" dirty="0" smtClean="0">
                <a:solidFill>
                  <a:prstClr val="black"/>
                </a:solidFill>
              </a:rPr>
              <a:t> KOPECKÝ, M. </a:t>
            </a:r>
            <a:r>
              <a:rPr lang="cs-CZ" sz="1200" dirty="0" err="1" smtClean="0">
                <a:solidFill>
                  <a:prstClr val="black"/>
                </a:solidFill>
              </a:rPr>
              <a:t>et</a:t>
            </a:r>
            <a:r>
              <a:rPr lang="cs-CZ" sz="1200" dirty="0" smtClean="0">
                <a:solidFill>
                  <a:prstClr val="black"/>
                </a:solidFill>
              </a:rPr>
              <a:t> LIŠKOVÁ, H. </a:t>
            </a:r>
            <a:r>
              <a:rPr lang="cs-CZ" sz="1200" dirty="0" err="1" smtClean="0">
                <a:solidFill>
                  <a:prstClr val="black"/>
                </a:solidFill>
              </a:rPr>
              <a:t>et</a:t>
            </a:r>
            <a:r>
              <a:rPr lang="cs-CZ" sz="1200" dirty="0" smtClean="0">
                <a:solidFill>
                  <a:prstClr val="black"/>
                </a:solidFill>
              </a:rPr>
              <a:t> NOVÁK, B. </a:t>
            </a:r>
            <a:r>
              <a:rPr lang="cs-CZ" sz="1200" dirty="0" err="1" smtClean="0">
                <a:solidFill>
                  <a:prstClr val="black"/>
                </a:solidFill>
              </a:rPr>
              <a:t>et</a:t>
            </a:r>
            <a:r>
              <a:rPr lang="cs-CZ" sz="1200" dirty="0" smtClean="0">
                <a:solidFill>
                  <a:prstClr val="black"/>
                </a:solidFill>
              </a:rPr>
              <a:t> SLOUKA, J. </a:t>
            </a:r>
            <a:r>
              <a:rPr lang="cs-CZ" sz="1200" i="1" dirty="0" smtClean="0">
                <a:solidFill>
                  <a:prstClr val="black"/>
                </a:solidFill>
              </a:rPr>
              <a:t>Matematika 6 - učebnice s komentářem pro učitele. </a:t>
            </a:r>
            <a:r>
              <a:rPr lang="cs-CZ" sz="1200" dirty="0" smtClean="0">
                <a:solidFill>
                  <a:prstClr val="black"/>
                </a:solidFill>
              </a:rPr>
              <a:t>Olomouc:</a:t>
            </a:r>
            <a:r>
              <a:rPr lang="cs-CZ" sz="1200" i="1" dirty="0" smtClean="0">
                <a:solidFill>
                  <a:prstClr val="black"/>
                </a:solidFill>
              </a:rPr>
              <a:t> </a:t>
            </a:r>
            <a:r>
              <a:rPr lang="cs-CZ" sz="1200" dirty="0" smtClean="0">
                <a:solidFill>
                  <a:prstClr val="black"/>
                </a:solidFill>
              </a:rPr>
              <a:t>Vydalo </a:t>
            </a:r>
            <a:r>
              <a:rPr lang="cs-CZ" sz="1200" dirty="0" err="1" smtClean="0">
                <a:solidFill>
                  <a:prstClr val="black"/>
                </a:solidFill>
              </a:rPr>
              <a:t>predagogické</a:t>
            </a:r>
            <a:r>
              <a:rPr lang="cs-CZ" sz="1200" dirty="0" smtClean="0">
                <a:solidFill>
                  <a:prstClr val="black"/>
                </a:solidFill>
              </a:rPr>
              <a:t> nakladatelství - PRODOS, 2007. 143 s. ISBN 80-7230-000-8.</a:t>
            </a:r>
            <a:endParaRPr lang="en-US" sz="1200" dirty="0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369</TotalTime>
  <Words>506</Words>
  <Application>Microsoft Office PowerPoint</Application>
  <PresentationFormat>Předvádění na obrazovce (4:3)</PresentationFormat>
  <Paragraphs>229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Prezentace aplikace PowerPoint</vt:lpstr>
      <vt:lpstr>VÝUKOVÝ MATERIÁL Zpracovaný v rámci projektu</vt:lpstr>
      <vt:lpstr>Prezentace aplikace PowerPoint</vt:lpstr>
      <vt:lpstr>ÚSEČKY V TROJÚHELNÍKU</vt:lpstr>
      <vt:lpstr>VÝŠKY v trojúhelníku</vt:lpstr>
      <vt:lpstr>Ostroúhlý, pravoúhlý, tupoúhlý trojúhelník</vt:lpstr>
      <vt:lpstr>TĚŽNICE v trojúhelníku</vt:lpstr>
      <vt:lpstr>Ostroúhlý, pravoúhlý, tupoúhlý trojúhelník</vt:lpstr>
      <vt:lpstr>Platí</vt:lpstr>
      <vt:lpstr>Prezentace aplikace PowerPoint</vt:lpstr>
      <vt:lpstr>Ostroúhlý, pravoúhlý, tupoúhlý trojúhelník</vt:lpstr>
      <vt:lpstr>Platí</vt:lpstr>
      <vt:lpstr>Použité zdroje a litetarura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ÚSEČKY V TROJÚHELNÍKU</dc:title>
  <dc:creator>Uzivatel</dc:creator>
  <cp:lastModifiedBy>kamil</cp:lastModifiedBy>
  <cp:revision>49</cp:revision>
  <dcterms:created xsi:type="dcterms:W3CDTF">2013-02-17T09:58:44Z</dcterms:created>
  <dcterms:modified xsi:type="dcterms:W3CDTF">2013-08-15T17:59:28Z</dcterms:modified>
</cp:coreProperties>
</file>