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57" r:id="rId2"/>
    <p:sldId id="322" r:id="rId3"/>
    <p:sldId id="324" r:id="rId4"/>
    <p:sldId id="325" r:id="rId5"/>
    <p:sldId id="326" r:id="rId6"/>
    <p:sldId id="333" r:id="rId7"/>
    <p:sldId id="334" r:id="rId8"/>
    <p:sldId id="387" r:id="rId9"/>
    <p:sldId id="386" r:id="rId10"/>
    <p:sldId id="332" r:id="rId11"/>
    <p:sldId id="335" r:id="rId12"/>
    <p:sldId id="336" r:id="rId13"/>
    <p:sldId id="340" r:id="rId14"/>
    <p:sldId id="389" r:id="rId15"/>
    <p:sldId id="341" r:id="rId16"/>
    <p:sldId id="394" r:id="rId17"/>
    <p:sldId id="345" r:id="rId18"/>
    <p:sldId id="346" r:id="rId19"/>
    <p:sldId id="390" r:id="rId20"/>
    <p:sldId id="349" r:id="rId21"/>
    <p:sldId id="350" r:id="rId22"/>
    <p:sldId id="354" r:id="rId23"/>
    <p:sldId id="391" r:id="rId24"/>
    <p:sldId id="395" r:id="rId25"/>
    <p:sldId id="367" r:id="rId26"/>
    <p:sldId id="374" r:id="rId27"/>
    <p:sldId id="375" r:id="rId28"/>
    <p:sldId id="376" r:id="rId29"/>
    <p:sldId id="378" r:id="rId30"/>
    <p:sldId id="392" r:id="rId31"/>
    <p:sldId id="396" r:id="rId32"/>
    <p:sldId id="397" r:id="rId33"/>
    <p:sldId id="398" r:id="rId34"/>
    <p:sldId id="399" r:id="rId35"/>
    <p:sldId id="400" r:id="rId36"/>
    <p:sldId id="393" r:id="rId3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A9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7268" autoAdjust="0"/>
    <p:restoredTop sz="83466" autoAdjust="0"/>
  </p:normalViewPr>
  <p:slideViewPr>
    <p:cSldViewPr>
      <p:cViewPr varScale="1">
        <p:scale>
          <a:sx n="76" d="100"/>
          <a:sy n="76" d="100"/>
        </p:scale>
        <p:origin x="-108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651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CA9B9F9-C06F-467C-B02F-5F7C1EF21653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C8E659B-6070-4F7D-9F94-8BBDA26800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Obrázek tematický</a:t>
            </a:r>
          </a:p>
          <a:p>
            <a:pPr>
              <a:spcBef>
                <a:spcPct val="0"/>
              </a:spcBef>
            </a:pPr>
            <a:r>
              <a:rPr lang="cs-CZ" smtClean="0"/>
              <a:t>AUTOR NEUVEDEN. </a:t>
            </a:r>
            <a:r>
              <a:rPr lang="cs-CZ" i="1" smtClean="0"/>
              <a:t>office.microsoft.com</a:t>
            </a:r>
            <a:r>
              <a:rPr lang="cs-CZ" smtClean="0"/>
              <a:t> [online]. [cit. 31.8.2012]. Dostupný na WWW: http://office.microsoft.com/cs-cz/images/results.aspx?qu=chemie&amp;ex=1#pg:5|</a:t>
            </a:r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68193A4-6402-4E6D-A5F4-8E507F8214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F3F01DE-1D03-487A-B882-440DBCF13EE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ts val="2400"/>
              </a:spcBef>
            </a:pPr>
            <a:r>
              <a:rPr lang="cs-CZ" b="1" smtClean="0">
                <a:solidFill>
                  <a:srgbClr val="7030A0"/>
                </a:solidFill>
              </a:rPr>
              <a:t>Oxidační čísla ve sloučeninách:</a:t>
            </a:r>
          </a:p>
          <a:p>
            <a:pPr>
              <a:spcBef>
                <a:spcPct val="0"/>
              </a:spcBef>
            </a:pPr>
            <a:r>
              <a:rPr lang="cs-CZ" b="1" smtClean="0">
                <a:solidFill>
                  <a:srgbClr val="7030A0"/>
                </a:solidFill>
              </a:rPr>
              <a:t>H</a:t>
            </a:r>
            <a:r>
              <a:rPr lang="cs-CZ" b="1" baseline="30000" smtClean="0">
                <a:solidFill>
                  <a:srgbClr val="7030A0"/>
                </a:solidFill>
              </a:rPr>
              <a:t>I</a:t>
            </a:r>
            <a:r>
              <a:rPr lang="cs-CZ" b="1" smtClean="0">
                <a:solidFill>
                  <a:srgbClr val="7030A0"/>
                </a:solidFill>
              </a:rPr>
              <a:t>, </a:t>
            </a:r>
            <a:r>
              <a:rPr lang="cs-CZ" smtClean="0">
                <a:solidFill>
                  <a:srgbClr val="7030A0"/>
                </a:solidFill>
              </a:rPr>
              <a:t>v hydridech H</a:t>
            </a:r>
            <a:r>
              <a:rPr lang="cs-CZ" baseline="30000" smtClean="0">
                <a:solidFill>
                  <a:srgbClr val="7030A0"/>
                </a:solidFill>
              </a:rPr>
              <a:t>-I</a:t>
            </a:r>
          </a:p>
          <a:p>
            <a:pPr>
              <a:spcBef>
                <a:spcPct val="0"/>
              </a:spcBef>
            </a:pPr>
            <a:r>
              <a:rPr lang="cs-CZ" b="1" smtClean="0">
                <a:solidFill>
                  <a:srgbClr val="7030A0"/>
                </a:solidFill>
              </a:rPr>
              <a:t>O</a:t>
            </a:r>
            <a:r>
              <a:rPr lang="cs-CZ" b="1" baseline="30000" smtClean="0">
                <a:solidFill>
                  <a:srgbClr val="7030A0"/>
                </a:solidFill>
              </a:rPr>
              <a:t>-II</a:t>
            </a:r>
            <a:r>
              <a:rPr lang="cs-CZ" b="1" smtClean="0">
                <a:solidFill>
                  <a:srgbClr val="7030A0"/>
                </a:solidFill>
              </a:rPr>
              <a:t>, </a:t>
            </a:r>
            <a:r>
              <a:rPr lang="cs-CZ" smtClean="0">
                <a:solidFill>
                  <a:srgbClr val="7030A0"/>
                </a:solidFill>
              </a:rPr>
              <a:t>v peroxidech O</a:t>
            </a:r>
            <a:r>
              <a:rPr lang="cs-CZ" baseline="30000" smtClean="0">
                <a:solidFill>
                  <a:srgbClr val="7030A0"/>
                </a:solidFill>
              </a:rPr>
              <a:t>-I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4BE9AA5-AA6D-4ADA-9302-0F97AC2A105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398477F-5A1A-4F5D-81F0-CFDB6F1ED8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584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345D99-8E14-4151-B347-AAF7E3B8837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Více (= co to jsou R/S věty obecně) viz odkazy na dalším snímku.</a:t>
            </a:r>
          </a:p>
        </p:txBody>
      </p:sp>
      <p:sp>
        <p:nvSpPr>
          <p:cNvPr id="409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015AD18-9E18-4D0C-944A-B25760BF3B8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608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608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CA4924F-A86C-4D95-976E-E547C657B9B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Více (= co to jsou R/S věty obecně) viz odkazy na dalším snímku.</a:t>
            </a:r>
          </a:p>
        </p:txBody>
      </p:sp>
      <p:sp>
        <p:nvSpPr>
          <p:cNvPr id="491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9AD5A6-7FAA-4B82-B63A-1C5358C97DD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512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9D6AE7C-E866-46A0-91BE-1B620F13724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1D5250-BA34-4EBB-AD84-CDA095A14377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767D2-1ED9-491D-B16B-08D3731092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61692-4F26-47ED-83AD-23504F333850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6175C-B7EC-4B94-AB70-E5AE4255A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9FB0AF-BAEB-4C57-8239-6FCD2DF66B1F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FB4EA-1114-4F29-9DDE-DEADA4A90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EAD17-4FA9-4952-981A-4B05E9989471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F36AA6-33A9-4FDA-AC6F-CFEAA094D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EB0FC-C1A2-4278-8BA8-D008FD6BF10D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68A08-1283-45BD-8725-15BE43B287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64DB5C-C17A-470B-9445-3CEADA9E3486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56106-52E2-4A5E-8C75-755E2DF7F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D66CE2-CE89-4EFC-98A3-5D42EB691650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282E4-26C8-42EB-95A5-B084665F34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1EE1A-147B-4993-8A99-3CC93926C95F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3DC1A5-74FB-4024-8545-1240A30037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F1DAC-C5C4-49FF-BA31-5E0D3ABEEC93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0FFE7-7204-4806-8CAA-F847E8EED2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9BF982-2D60-4A37-BDE1-23627CAD8D68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001B0-FE09-43DB-97DE-A77110DC80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D643DA-4CB3-4081-8BC5-8B0DA2E8DBC8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54298-5729-4F52-8A69-BD5E01541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9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2835B59-52DB-44FE-A6A6-4CACF78C04A9}" type="datetimeFigureOut">
              <a:rPr lang="cs-CZ"/>
              <a:pPr>
                <a:defRPr/>
              </a:pPr>
              <a:t>18.8.2013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0EC94D0-398A-46FE-A979-744906EE2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p-pd2oi7YCU&amp;feature=player_detailpag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-v%C4%9Bt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-v%C4%9Bty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Ol1SJiVJ02c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youtube.com/watch?v=bWdfV9mTfxM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ology.cz/mujkousekzeme/veda/dira-do-sveta/ozonova-vrstva" TargetMode="External"/><Relationship Id="rId2" Type="http://schemas.openxmlformats.org/officeDocument/2006/relationships/hyperlink" Target="http://www.komik.cz/obrazky/844-ozonova-dira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vitejtenazemi.cenia.cz/video/znecisteni_ozon.html" TargetMode="External"/><Relationship Id="rId4" Type="http://schemas.openxmlformats.org/officeDocument/2006/relationships/hyperlink" Target="http://vitejtenazemi.cenia.cz/archiv/vzduch_cs/ozon.pdf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ust_and_dirt.jpg" TargetMode="External"/><Relationship Id="rId2" Type="http://schemas.openxmlformats.org/officeDocument/2006/relationships/hyperlink" Target="http://office.microsoft.com/cs-cz/images/results.aspx?qu=chemie&amp;ex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Hazard_O.svg" TargetMode="External"/><Relationship Id="rId4" Type="http://schemas.openxmlformats.org/officeDocument/2006/relationships/hyperlink" Target="http://cs.wikipedia.org/wiki/Soubor:F_inflammabl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96" name="Group 60"/>
          <p:cNvGraphicFramePr>
            <a:graphicFrameLocks noGrp="1"/>
          </p:cNvGraphicFramePr>
          <p:nvPr/>
        </p:nvGraphicFramePr>
        <p:xfrm>
          <a:off x="928688" y="357188"/>
          <a:ext cx="7215187" cy="6239268"/>
        </p:xfrm>
        <a:graphic>
          <a:graphicData uri="http://schemas.openxmlformats.org/drawingml/2006/table">
            <a:tbl>
              <a:tblPr/>
              <a:tblGrid>
                <a:gridCol w="1706562"/>
                <a:gridCol w="5508625"/>
              </a:tblGrid>
              <a:tr h="6477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Číslo projektu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CZ.1.07/1.5.00/34.0565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Číslo materiálu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VY_32_INOVACE_351_Vodík, kyslík, ozón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Název školy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l"/>
                          <a:tab pos="1889125" algn="ctr"/>
                        </a:tabLst>
                      </a:pPr>
                      <a:r>
                        <a:rPr kumimoji="0" lang="cs-CZ" sz="9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               Masarykova střední  škola zemědělská a Vyšší odborná škola, Opava, příspěvková organizace</a:t>
                      </a:r>
                      <a:endParaRPr kumimoji="0" lang="cs-CZ" sz="9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Autor </a:t>
                      </a: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Mgr. Hana Glatterová</a:t>
                      </a: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Průřezové téma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Člověk a životní prostředí, informační a komunikační technologie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2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Tematický celek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Ročník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1.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Datum tvorby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27. 11. 2012 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Datum a místo ověření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3. 12. 2012 chemie 1. Za</a:t>
                      </a:r>
                      <a:endParaRPr kumimoji="0" lang="cs-CZ" sz="9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9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Druh učebního materiálu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Prezentace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0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Anotace 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Prezentace podporuje frontální výklad učitele.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Materiál svým obsahem a rozsahem odpovídá ŠVP pro učební obory Zahradník (41-52-H/01) a Zemědělec - farmář (41-51-H/01).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Závěrečná část se orientuje na problematiku ŽP – žáci mají ze zadaných internetových zdrojů zjistit odpovědi na položené otázky související s ozónovou vrstvou a přízemním ozónem.</a:t>
                      </a: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Vodík, kyslík, základní charakteristiky z periodické soustavy prvků, schémata atomů, izotopy vodíku a kyslíku, vaznost, schémata molekul H</a:t>
                      </a:r>
                      <a:r>
                        <a:rPr kumimoji="0" lang="cs-CZ" sz="900" b="0" i="1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2</a:t>
                      </a:r>
                      <a:r>
                        <a:rPr kumimoji="0" lang="cs-CZ" sz="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a O</a:t>
                      </a:r>
                      <a:r>
                        <a:rPr kumimoji="0" lang="cs-CZ" sz="900" b="0" i="1" u="none" strike="noStrike" cap="none" normalizeH="0" baseline="-2500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2</a:t>
                      </a:r>
                      <a:r>
                        <a:rPr kumimoji="0" lang="cs-CZ" sz="9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, polarita vazby, oxidační čísla, vodík – výskyt, laboratorní příprava, vlastnosti, R/S věty, příklady užití, skladování, kyslík – výskyt, vlastnosti, R/S věty, příklady užití, skladování , ozón, ozónová vrstva, přízemní ozón</a:t>
                      </a: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43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Metodický pokyn 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Pátý až jedenáctý snímek (a některé další) připomínají informace poznané již v rámci obecné chemie.</a:t>
                      </a:r>
                    </a:p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Některé snímky obsahují funkční odkazy na webové stránky s doplňujícími a rozšiřujícími informacemi nebo stránku s ukázkou reakce látek (viz např. 19. snímek – laboratorní příprava vodíku nebo 32. snímek „ozón“).</a:t>
                      </a:r>
                    </a:p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Snímky s informacemi určenými k zápisu jsou v pravém horním rohu označeny písmenem „z“; snímky lze dle potřeby žákům poskytnout také ve vytištěné formě.</a:t>
                      </a:r>
                    </a:p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Závěr prezentace obsahuje několik kontrolních otázek k tématu „ozón“.</a:t>
                      </a:r>
                    </a:p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Výsledky vzdělávání: Žák vysvětlí vlastnosti vodíku a kyslíku, tvoří chemické vzorce a názvy vodíku, kyslíku, ozónu a souvisejících základních sloučenin, charakterizuje vybrané prvky a anorganické sloučeniny a zhodnotí jejich využití v odborné praxi a v běžném životě, posoudí je z hlediska vlivu na zdraví a životní prostředí. </a:t>
                      </a:r>
                    </a:p>
                    <a:p>
                      <a:pPr marL="71438" marR="0" lvl="0" indent="-71438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ts val="300"/>
                        </a:spcAft>
                        <a:buClrTx/>
                        <a:buSzTx/>
                        <a:buFont typeface="Symbol" pitchFamily="18" charset="2"/>
                        <a:buChar char="·"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Časová dotace: 1 vyučovací hodina</a:t>
                      </a: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Pokud není uvedeno jinak, použitý materiál je z vlastních zdrojů autora. </a:t>
                      </a:r>
                      <a:endParaRPr kumimoji="0" lang="cs-CZ" sz="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0687" marR="60687" marT="30343" marB="3034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94" name="Picture 1" descr="mszes_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1428750"/>
            <a:ext cx="285750" cy="28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5" name="Obrázek 4" descr="OPVK_hor_zakladni_logolink_RG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357188"/>
            <a:ext cx="28797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75" y="3571875"/>
            <a:ext cx="7772400" cy="1470025"/>
          </a:xfrm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Vodík, kyslík, ozón</a:t>
            </a:r>
            <a:endParaRPr lang="cs-CZ" b="1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2" name="Obrázek 3" descr="MC900287065.WM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428625"/>
            <a:ext cx="2794000" cy="307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Vodík, kyslík, ozón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6829425" cy="4525963"/>
          </a:xfrm>
        </p:spPr>
        <p:txBody>
          <a:bodyPr/>
          <a:lstStyle/>
          <a:p>
            <a:r>
              <a:rPr lang="cs-CZ" dirty="0" smtClean="0"/>
              <a:t>Prvky mající „specifické postavení“ </a:t>
            </a:r>
          </a:p>
          <a:p>
            <a:pPr lvl="1"/>
            <a:r>
              <a:rPr lang="cs-CZ" b="1" dirty="0" smtClean="0"/>
              <a:t>vodík </a:t>
            </a:r>
          </a:p>
          <a:p>
            <a:pPr lvl="2"/>
            <a:r>
              <a:rPr lang="cs-CZ" dirty="0" smtClean="0"/>
              <a:t>nejlehčí, nejmenší atomy</a:t>
            </a:r>
          </a:p>
          <a:p>
            <a:pPr lvl="1"/>
            <a:r>
              <a:rPr lang="cs-CZ" b="1" dirty="0" smtClean="0"/>
              <a:t>kyslík</a:t>
            </a:r>
          </a:p>
          <a:p>
            <a:pPr lvl="2"/>
            <a:r>
              <a:rPr lang="cs-CZ" dirty="0" smtClean="0"/>
              <a:t>podmínka života na Zemi</a:t>
            </a:r>
          </a:p>
          <a:p>
            <a:pPr lvl="2"/>
            <a:r>
              <a:rPr lang="cs-CZ" dirty="0" smtClean="0"/>
              <a:t>oxidace (dýchání, hoření, koroze, …)</a:t>
            </a:r>
          </a:p>
          <a:p>
            <a:pPr lvl="1">
              <a:buFont typeface="Arial" charset="0"/>
              <a:buNone/>
            </a:pPr>
            <a:endParaRPr lang="cs-CZ" dirty="0" smtClean="0"/>
          </a:p>
          <a:p>
            <a:pPr lvl="2">
              <a:buFontTx/>
              <a:buNone/>
            </a:pPr>
            <a:endParaRPr lang="cs-CZ" dirty="0" smtClean="0"/>
          </a:p>
          <a:p>
            <a:pPr lvl="2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animBg="1"/>
      <p:bldP spid="17410" grpId="0" uiExpand="1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Vodík, kyslík, ozón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6829425" cy="4525963"/>
          </a:xfrm>
        </p:spPr>
        <p:txBody>
          <a:bodyPr/>
          <a:lstStyle/>
          <a:p>
            <a:r>
              <a:rPr lang="cs-CZ" dirty="0" smtClean="0"/>
              <a:t>Prvky mající „specifické postavení“</a:t>
            </a:r>
          </a:p>
          <a:p>
            <a:pPr lvl="1"/>
            <a:r>
              <a:rPr lang="cs-CZ" dirty="0" smtClean="0"/>
              <a:t>Ozón</a:t>
            </a:r>
          </a:p>
          <a:p>
            <a:pPr lvl="2"/>
            <a:r>
              <a:rPr lang="cs-CZ" sz="2800" b="1" dirty="0" smtClean="0"/>
              <a:t>ozónová vrstva</a:t>
            </a:r>
            <a:r>
              <a:rPr lang="cs-CZ" sz="2800" dirty="0" smtClean="0"/>
              <a:t> = ochrana před UVB</a:t>
            </a:r>
          </a:p>
          <a:p>
            <a:pPr lvl="1"/>
            <a:r>
              <a:rPr lang="cs-CZ" dirty="0" smtClean="0"/>
              <a:t>H, O spolu  tvoří sloučeninu </a:t>
            </a:r>
            <a:r>
              <a:rPr lang="cs-CZ" b="1" dirty="0" smtClean="0"/>
              <a:t>vodu</a:t>
            </a:r>
            <a:r>
              <a:rPr lang="cs-CZ" dirty="0" smtClean="0"/>
              <a:t> </a:t>
            </a:r>
            <a:r>
              <a:rPr lang="cs-CZ" b="1" dirty="0" smtClean="0"/>
              <a:t>H</a:t>
            </a:r>
            <a:r>
              <a:rPr lang="cs-CZ" b="1" baseline="-25000" dirty="0" smtClean="0"/>
              <a:t>2</a:t>
            </a:r>
            <a:r>
              <a:rPr lang="cs-CZ" b="1" dirty="0" smtClean="0"/>
              <a:t>O</a:t>
            </a:r>
          </a:p>
          <a:p>
            <a:pPr lvl="2"/>
            <a:r>
              <a:rPr lang="cs-CZ" sz="2800" dirty="0" smtClean="0"/>
              <a:t>podmínka života na Zemi </a:t>
            </a:r>
          </a:p>
          <a:p>
            <a:pPr lvl="1">
              <a:buFontTx/>
              <a:buNone/>
            </a:pPr>
            <a:endParaRPr lang="cs-CZ" b="1" dirty="0" smtClean="0"/>
          </a:p>
          <a:p>
            <a:pPr lvl="1"/>
            <a:endParaRPr lang="cs-CZ" dirty="0" smtClean="0"/>
          </a:p>
          <a:p>
            <a:pPr lvl="2">
              <a:buFontTx/>
              <a:buNone/>
            </a:pPr>
            <a:endParaRPr lang="cs-CZ" dirty="0" smtClean="0"/>
          </a:p>
          <a:p>
            <a:pPr lvl="2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Vodík a PSP</a:t>
            </a:r>
          </a:p>
        </p:txBody>
      </p:sp>
      <p:pic>
        <p:nvPicPr>
          <p:cNvPr id="19458" name="Obrázek 5" descr="o_h_psp.bmp"/>
          <p:cNvPicPr>
            <a:picLocks noChangeAspect="1"/>
          </p:cNvPicPr>
          <p:nvPr/>
        </p:nvPicPr>
        <p:blipFill>
          <a:blip r:embed="rId2"/>
          <a:srcRect l="49297" t="7300" r="8450" b="12408"/>
          <a:stretch>
            <a:fillRect/>
          </a:stretch>
        </p:blipFill>
        <p:spPr bwMode="auto">
          <a:xfrm>
            <a:off x="3214688" y="2143125"/>
            <a:ext cx="257175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Atom vodíku </a:t>
            </a:r>
            <a:r>
              <a:rPr lang="cs-CZ" baseline="-25000" smtClean="0"/>
              <a:t>1</a:t>
            </a:r>
            <a:r>
              <a:rPr lang="cs-CZ" smtClean="0"/>
              <a:t>H - schéma</a:t>
            </a:r>
          </a:p>
        </p:txBody>
      </p:sp>
      <p:pic>
        <p:nvPicPr>
          <p:cNvPr id="20482" name="Obrázek 16" descr="atom_vodiku.bmp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85913" y="1728788"/>
            <a:ext cx="5972175" cy="3400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Izotopy vodíku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685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700" b="1" baseline="30000" dirty="0" smtClean="0"/>
              <a:t> 1</a:t>
            </a:r>
            <a:r>
              <a:rPr lang="cs-CZ" sz="4700" b="1" dirty="0" smtClean="0"/>
              <a:t>H</a:t>
            </a:r>
            <a:r>
              <a:rPr lang="cs-CZ" b="1" dirty="0" smtClean="0"/>
              <a:t> lehký vodík </a:t>
            </a:r>
            <a:r>
              <a:rPr lang="cs-CZ" dirty="0" smtClean="0"/>
              <a:t>(</a:t>
            </a:r>
            <a:r>
              <a:rPr lang="cs-CZ" spc="-80" dirty="0" smtClean="0"/>
              <a:t>tvoří</a:t>
            </a:r>
            <a:r>
              <a:rPr lang="cs-CZ" dirty="0" smtClean="0"/>
              <a:t> </a:t>
            </a:r>
            <a:r>
              <a:rPr lang="cs-CZ" b="1" dirty="0" smtClean="0"/>
              <a:t>99,985 %</a:t>
            </a:r>
            <a:r>
              <a:rPr lang="cs-CZ" dirty="0" smtClean="0"/>
              <a:t> </a:t>
            </a:r>
            <a:r>
              <a:rPr lang="cs-CZ" spc="-80" dirty="0" smtClean="0"/>
              <a:t>všech atomů H</a:t>
            </a:r>
            <a:r>
              <a:rPr lang="cs-CZ" dirty="0" smtClean="0"/>
              <a:t>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700" b="1" baseline="30000" dirty="0" smtClean="0"/>
              <a:t> 2</a:t>
            </a:r>
            <a:r>
              <a:rPr lang="cs-CZ" sz="4700" b="1" dirty="0" smtClean="0"/>
              <a:t>H</a:t>
            </a:r>
            <a:r>
              <a:rPr lang="cs-CZ" sz="4000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těžký vodík </a:t>
            </a:r>
            <a:r>
              <a:rPr lang="cs-CZ" dirty="0" smtClean="0">
                <a:solidFill>
                  <a:srgbClr val="FF0000"/>
                </a:solidFill>
              </a:rPr>
              <a:t>(deuterium) </a:t>
            </a:r>
            <a:r>
              <a:rPr lang="cs-CZ" dirty="0" smtClean="0"/>
              <a:t>(0,015%)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700" b="1" baseline="30000" dirty="0" smtClean="0"/>
              <a:t> </a:t>
            </a:r>
            <a:r>
              <a:rPr lang="cs-CZ" sz="4700" baseline="30000" dirty="0" smtClean="0"/>
              <a:t>3</a:t>
            </a:r>
            <a:r>
              <a:rPr lang="cs-CZ" sz="4700" dirty="0" smtClean="0"/>
              <a:t>H</a:t>
            </a:r>
            <a:r>
              <a:rPr lang="cs-CZ" b="1" dirty="0" smtClean="0"/>
              <a:t> </a:t>
            </a:r>
            <a:r>
              <a:rPr lang="cs-CZ" dirty="0" smtClean="0"/>
              <a:t>tritium (připraven jen uměle)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21507" name="Obrázek 5" descr="izitopy_h.bmp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3500438"/>
            <a:ext cx="5857875" cy="274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Kyslík a PSP</a:t>
            </a:r>
          </a:p>
        </p:txBody>
      </p:sp>
      <p:pic>
        <p:nvPicPr>
          <p:cNvPr id="22530" name="Obrázek 3" descr="o_h_psp.bmp"/>
          <p:cNvPicPr>
            <a:picLocks noChangeAspect="1"/>
          </p:cNvPicPr>
          <p:nvPr/>
        </p:nvPicPr>
        <p:blipFill>
          <a:blip r:embed="rId2"/>
          <a:srcRect l="1173" t="7298" r="57745" b="12408"/>
          <a:stretch>
            <a:fillRect/>
          </a:stretch>
        </p:blipFill>
        <p:spPr bwMode="auto">
          <a:xfrm>
            <a:off x="3286125" y="2143125"/>
            <a:ext cx="2500313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Atom kyslíku </a:t>
            </a:r>
            <a:r>
              <a:rPr lang="cs-CZ" baseline="-25000" smtClean="0"/>
              <a:t>8</a:t>
            </a:r>
            <a:r>
              <a:rPr lang="cs-CZ" smtClean="0"/>
              <a:t>O - schéma</a:t>
            </a:r>
          </a:p>
        </p:txBody>
      </p:sp>
      <p:pic>
        <p:nvPicPr>
          <p:cNvPr id="23554" name="Obrázek 16" descr="atom_o-2.bmp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41388" y="2143125"/>
            <a:ext cx="3351212" cy="3500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Obrázek 17" descr="atom_o-1b.bm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143125"/>
            <a:ext cx="3590925" cy="352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Izotopy kyslíku</a:t>
            </a:r>
          </a:p>
        </p:txBody>
      </p:sp>
      <p:sp>
        <p:nvSpPr>
          <p:cNvPr id="2457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r>
              <a:rPr lang="cs-CZ" sz="4400" b="1" baseline="30000" dirty="0" smtClean="0"/>
              <a:t> 16</a:t>
            </a:r>
            <a:r>
              <a:rPr lang="cs-CZ" sz="4400" b="1" dirty="0" smtClean="0"/>
              <a:t>O</a:t>
            </a:r>
            <a:r>
              <a:rPr lang="cs-CZ" dirty="0" smtClean="0"/>
              <a:t> (tvoří </a:t>
            </a:r>
            <a:r>
              <a:rPr lang="cs-CZ" b="1" dirty="0" smtClean="0"/>
              <a:t>99,76 %</a:t>
            </a:r>
            <a:r>
              <a:rPr lang="cs-CZ" dirty="0" smtClean="0"/>
              <a:t> všech atomů O)</a:t>
            </a:r>
          </a:p>
          <a:p>
            <a:pPr>
              <a:spcBef>
                <a:spcPct val="0"/>
              </a:spcBef>
            </a:pPr>
            <a:r>
              <a:rPr lang="cs-CZ" sz="4400" b="1" baseline="30000" dirty="0" smtClean="0"/>
              <a:t> </a:t>
            </a:r>
            <a:r>
              <a:rPr lang="cs-CZ" sz="4400" baseline="30000" dirty="0" smtClean="0"/>
              <a:t>17</a:t>
            </a:r>
            <a:r>
              <a:rPr lang="cs-CZ" sz="4400" dirty="0" smtClean="0"/>
              <a:t>O</a:t>
            </a:r>
            <a:r>
              <a:rPr lang="cs-CZ" b="1" dirty="0" smtClean="0"/>
              <a:t> </a:t>
            </a:r>
            <a:r>
              <a:rPr lang="cs-CZ" dirty="0" smtClean="0"/>
              <a:t>(0,039%)</a:t>
            </a:r>
            <a:endParaRPr lang="cs-CZ" b="1" dirty="0" smtClean="0"/>
          </a:p>
          <a:p>
            <a:pPr>
              <a:spcBef>
                <a:spcPct val="0"/>
              </a:spcBef>
            </a:pPr>
            <a:r>
              <a:rPr lang="cs-CZ" sz="4400" b="1" baseline="30000" dirty="0" smtClean="0"/>
              <a:t> </a:t>
            </a:r>
            <a:r>
              <a:rPr lang="cs-CZ" sz="4400" baseline="30000" dirty="0" smtClean="0"/>
              <a:t>18</a:t>
            </a:r>
            <a:r>
              <a:rPr lang="cs-CZ" sz="4400" dirty="0" smtClean="0"/>
              <a:t>O</a:t>
            </a:r>
            <a:r>
              <a:rPr lang="cs-CZ" b="1" dirty="0" smtClean="0"/>
              <a:t> </a:t>
            </a:r>
            <a:r>
              <a:rPr lang="cs-CZ" dirty="0" smtClean="0"/>
              <a:t>(0,201%)</a:t>
            </a:r>
            <a:endParaRPr lang="cs-CZ" b="1" dirty="0" smtClean="0"/>
          </a:p>
        </p:txBody>
      </p:sp>
      <p:grpSp>
        <p:nvGrpSpPr>
          <p:cNvPr id="24579" name="Skupina 5"/>
          <p:cNvGrpSpPr>
            <a:grpSpLocks/>
          </p:cNvGrpSpPr>
          <p:nvPr/>
        </p:nvGrpSpPr>
        <p:grpSpPr bwMode="auto">
          <a:xfrm>
            <a:off x="2928938" y="5500688"/>
            <a:ext cx="117475" cy="71437"/>
            <a:chOff x="2928926" y="5500702"/>
            <a:chExt cx="117157" cy="45719"/>
          </a:xfrm>
        </p:grpSpPr>
        <p:sp>
          <p:nvSpPr>
            <p:cNvPr id="7" name="Elipsa 6"/>
            <p:cNvSpPr/>
            <p:nvPr/>
          </p:nvSpPr>
          <p:spPr>
            <a:xfrm>
              <a:off x="2928926" y="5500702"/>
              <a:ext cx="45912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Elipsa 7"/>
            <p:cNvSpPr/>
            <p:nvPr/>
          </p:nvSpPr>
          <p:spPr>
            <a:xfrm>
              <a:off x="3000170" y="5500702"/>
              <a:ext cx="45913" cy="45719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Připomeňme si!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algn="ctr">
              <a:buFontTx/>
              <a:buNone/>
            </a:pPr>
            <a:r>
              <a:rPr lang="cs-CZ" b="1" smtClean="0"/>
              <a:t>Fyzikální i chemické vlastnosti látek jsou závislé na jejich složení a struktuře.</a:t>
            </a:r>
          </a:p>
          <a:p>
            <a:pPr algn="ctr">
              <a:buFontTx/>
              <a:buNone/>
            </a:pPr>
            <a:r>
              <a:rPr lang="cs-CZ" b="1" smtClean="0">
                <a:solidFill>
                  <a:srgbClr val="FF0000"/>
                </a:solidFill>
                <a:sym typeface="Wingdings" pitchFamily="2" charset="2"/>
              </a:rPr>
              <a:t></a:t>
            </a:r>
            <a:endParaRPr lang="cs-CZ" b="1" smtClean="0">
              <a:solidFill>
                <a:srgbClr val="FF0000"/>
              </a:solidFill>
            </a:endParaRPr>
          </a:p>
          <a:p>
            <a:pPr algn="ctr">
              <a:buFontTx/>
              <a:buNone/>
            </a:pP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840"/>
                            </p:stCondLst>
                            <p:childTnLst>
                              <p:par>
                                <p:cTn id="23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C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CC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3" grpI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Vaznost vodíku a kyslíku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cs-CZ" b="1" smtClean="0"/>
              <a:t>          </a:t>
            </a:r>
            <a:r>
              <a:rPr lang="cs-CZ" sz="4400" b="1" smtClean="0"/>
              <a:t>H — </a:t>
            </a:r>
            <a:r>
              <a:rPr lang="cs-CZ" b="1" smtClean="0"/>
              <a:t>		</a:t>
            </a:r>
            <a:r>
              <a:rPr lang="cs-CZ" sz="4400" b="1" smtClean="0"/>
              <a:t>  — O —  </a:t>
            </a:r>
            <a:r>
              <a:rPr lang="cs-CZ" smtClean="0"/>
              <a:t>nebo </a:t>
            </a:r>
            <a:r>
              <a:rPr lang="cs-CZ" sz="4400" b="1" smtClean="0"/>
              <a:t>O=</a:t>
            </a:r>
          </a:p>
          <a:p>
            <a:pPr>
              <a:spcAft>
                <a:spcPts val="1800"/>
              </a:spcAft>
              <a:buFontTx/>
              <a:buNone/>
            </a:pPr>
            <a:r>
              <a:rPr lang="cs-CZ" sz="2800" smtClean="0"/>
              <a:t>vodík je </a:t>
            </a:r>
            <a:r>
              <a:rPr lang="cs-CZ" sz="2800" b="1" smtClean="0"/>
              <a:t>jednovazný</a:t>
            </a:r>
            <a:r>
              <a:rPr lang="cs-CZ" sz="2800" smtClean="0"/>
              <a:t>	         kyslík je </a:t>
            </a:r>
            <a:r>
              <a:rPr lang="cs-CZ" sz="2800" b="1" smtClean="0"/>
              <a:t>dvojvazný</a:t>
            </a:r>
          </a:p>
          <a:p>
            <a:pPr algn="ctr">
              <a:buFont typeface="Arial" charset="0"/>
              <a:buNone/>
            </a:pPr>
            <a:r>
              <a:rPr lang="cs-CZ" sz="2800" smtClean="0"/>
              <a:t>Tato vaznost souvisí s počtem valenčních elektronů, oktetovým pravidlem a elektronegativitou prvků.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</a:rPr>
              <a:t>Jaká je polarita vazeb?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4000" smtClean="0"/>
              <a:t>H — H, O — O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4000" smtClean="0"/>
              <a:t>H — O</a:t>
            </a:r>
          </a:p>
        </p:txBody>
      </p:sp>
      <p:sp>
        <p:nvSpPr>
          <p:cNvPr id="27652" name="AutoShape 2" descr="data:image/jpeg;base64,/9j/4AAQSkZJRgABAQAAAQABAAD/2wCEAAkGBhQSEBQUExQUFRUUFxcZFRYUGRgWGBQYGBgYGBcXGBsXGychFxkjGxIUHy8gIycpLCwsFyA1NTArNSYsLCkBCQoKDgwOFg8PFy0fHyQuLyw1KSktLCwwNTYsKiksNSowNTUsKSwsMCkpNSksLDUpKSwvNSwsKSkuNSksLCksL//AABEIAIIAyAMBIgACEQEDEQH/xAAcAAEAAgMBAQEAAAAAAAAAAAAABQYCAwQBBwj/xABBEAABAgQEBAMFBQQJBQAAAAABABECAyExBEFRYQVxgZESofAGEyKxwTJC0eHxByNTYhQVFjM0Q1JyklRzg5PS/8QAGgEBAAMBAQEAAAAAAAAAAAAAAAEDBAUCBv/EACoRAQACAgEDAwIGAwAAAAAAAAABAgMREhMxUQQhYSJSMkFCgZGhFBUj/9oADAMBAAIRAxEAPwD4aiIgIiICIiAiIgIiICL0BZwySSwqdBfsg1opTCezeImfZlR8yPCLP95sl3yvYXEG4hhr/qBNbWpXmgrrJ4VaoPYOZmQeRA5ea2f2Fj9RDIV7FBUWXitc72LiBa1nq+bdLLjmey0Tfe/470+fmggEUlM4HGC3z/Jcc3DmG6DSiyiCxQEREBERAREQEREBF6y34XBRxxNBCYjoA6DQy98Kvvs7+ybFT2Mz91Cdaxdiw819I4D+xXDy2MYEwi5ic3Bs9GD6VROnwvhnAJ+IP7mVHHqYYSwyqbBWnhn7JcVNPxDwUyBjNdww81+jcDwGXLhEIhYAZUFC4t1XZBgwB63dEPjHCf2HyoSDOiimDQEjLlUK04H2AkSSPdy4YT8Idg9XzIcc92X0D3G3qnl9ViZIAFNPTDnVBTf7MQvY7/Ze7Vpp9F4fZkNzByAz5cuVHVumwPrnqchk1fyXNNlivW+nPSjA7MgqszgcEJzYagZPk23RcczhgGQ6NdoXFLv2VsmyWe1M960559lwz5NC+732r8i2ppmgp8/hlbFqfP6B6qIxfDHckMG71BJ1OWRvZXXE4fWoBHKu70NueTKIxcgB9QD3ta/3bZv0QUrG8HvTWtq9Xa1nyUFjOF1JhI2YVsLc605XV7xmEAysNCN6VB8LgUFBW+cLi8O9nNtNM7DLzXmZ090pa86rCh4zhwuB+T88rV5qMmymyVyxeEzHfV3v8uygMZhxfl0Fu9GerqYmJ7SXx2pPG0alDIs5kLLBS8CIiAiL0QoPFuw2FijiEMIJJsAHKkeD8EinEZQ0c7ar6j7LeykEAFG7ebnnt5IK/wCyn7LzNaKcDVmhdher6tovrvAvY2TJh+GXBCDUiEBqBga9qjVdmAw4AHKG/q3NlMSbU9fjb0yCJ9ocA3u5olidLk+MzJIZ4hEB+8hFoo4S7A6nNlo9keHYYzo8Tg5p93HC0cgMIIY8z4XeA2pvQlc3EsQcRxeDCzHMmCX7wwWE6K48X+qENbUbLm4lghheL4SLDgQ/0gRQzIIfhhiAZ4msKMWA+73zzb35Q6tMX0dOZ1M138a8SvPFOIwyJEybECYZcJiiAFSBosuHY4TpUubC4hmQiKFxUCIOH3qql7U4jHHB4jxy8KIPdx+IwTJpiEObAywCdiVn7NzscMJhxDKwvu/dwAGKZMERh8IckCW3ibJ1Zz+rTN/jx0ee43vX9LmtUdhyG3r6XWcJ9dFr9U6srGNhELWzueXrzXPHBR/wH6HyXRFG2uf02WmLr238/RQcc2C+3kK1Dc+dnXFiINdS/rK3MOVITfp65abrjmnt3y51FLIIvESa5b6tXIWFPkyjMTDcZb106WUxOGY2ts7VNuvyUXPFPXoHPdBCYuT5mlebFsj5aqB4hDX4axaH4na9MmJurNi4Mq50GV/w1qq3F/fzfFmIW/2s1Hvl23VGXtEeXS9BX8d++o7efhDYqByTW4cZgvfmGUBjJbDLr521rQcwrNiZPxGgagOdXdujCvLVQ+IiYWhyPxDLW+2d+6Y7Tx7LPWY8U5Ity1uInXfXwquKlfPyXIVN4+cDCR4IITXKoautyoWJXRMz3cy9axP0ztiiIpeHoCk+E8PMcQ0fzuo2C6svBQAbbGg5PkDyQXDgGEhgAYB6VroGNqc+eiuvC7DK1K0qW7KncLmgCp0zf7ta9c7qzYLE0HTrX5UPnugt+HxABFnpWga1+lH25KSlTX3uX07chzyzVZwmLZg+lqMdLnf5aqQkYlw3Ma0zQdHE+BwzZsudDHFLnS6QxwgF4TeGKGINHDQ6M93XTg+DgTjPmx+8m+HwwkgQwwQFyRDCHYHMknKyxlTqvr6/HsuH2pmvgcR/2ossyH+l814tEREy0YrXyWrj339k1xTCw4iRMleJhNhigeEAt4qOBmfVFlwyTDJlS5Iif3cEMIJoSAGcsduiqn7NsQIcBCHH95MuWb4vkofFzRF7QSyDlDnb91E/K57qvqRqLeWyPRX55MO/au5/h9Rf1f6/qhjt0vXX8FEx+0eHhLGfJBBIIMyAMaOCHodslj/afDf9RI/9sG/83ryV24c6KWn8knFGHH6cs1ojt0sKc+lefdcB9pcNniJPWbBt/NXqtUXtJhz/AJ8jf97BXr4qc8k5R5T0r+HdNi9evTMuWYe/0YbV552pdc07j+GJ/v5PWZBb/lQObbrlncckfx5J/wDJBpXNOUeU9K/2tk6w8udbE359MlF4gessrbc2WXEOMwQyZk2CKGYIWfwxQxB/9JZwHcdHVWw3BjiJYm4iZMJjqBCQIYRkACDrlbe6qtknfGsba8Po4tScua3Cvbt+aWxIrv4j9eyhcXLBZwCwoaEgtqM6/doHqtmHw82VM8LmOSxMJjNYTXNrXfLNRXEf8TD/ALR8ossuX4rxOX2iZj4aMfov+0xjyfp3uHPiWcZfEL0z0FmfPkVA4sfDajDKgLnyFDt1U/iTUaOLFs+rnbPmoDFilLsNa3z6NkzVsFojs5NrTadzO0HjYdtRZv0FOaiJkLFlMYwXZq7HS9a9emSh5oqeql5YIiIMobqY4ZiwG2ppS18r3Y9VDOtuHmsds0F7wGO3oSOpI8j9o0L2bNWHCY77IvXvXzt1Dr55gsezWtr5d38lP4LHtXLPWhoGFi4FueqD6BhcdYuH6nQE1z27KTk4+w03HLIVGh1fpSMLxRy7lg3obUzqOdVKSOJUI56BsjdnJhCC4yMa+YudcgGzvXnzWr2hxb4TECtZcXyUHIx9e7W9XIrz0XTNmCbKigJYRwkONDzuzWyovF43ExC/094plpa3aJRvst7JyMRIEyYZni8UQ+CIM0JGRBLh0wfDIMNxeVLlk+EMQYi5JMsm4opfgkqGTLEsExAHxF2d/E+XXssZnDIYsWMT4z4oQGhHhILQmG9KWyus3Q+muo93d/2vLLm5XnjMTr91pgwMg/5Mo1/hwZXy1d7rbBwyRT9zJy/y4OYp4fW6jIcZvu5YMKAG1xvqVvhxn0plXda9Q+e528uk8MkfwZPIS4Pisw+zzWB4ZJ/gyTq0uAtb+VahjA/rUMyxOLBGxy8m5X3TUeDqX8yyPD5H8GT0ggrVtP03XPNwEr+DKzqIIA1OV3I5Ekc8o8SWvWterd6ima0R4n5nNnozPmAwqo4x4T1b/dKI9qMFCcLMEEIhrBE0ELP4S5ya2v1XNwTECLCy/CSSIBCRoQwqBYb5qWjm11s/m9H0FBsq3i+AwO8uKOWSHIgNB6pbyZU2pNb86ulgz4suDoZp177ie7PEcUgimGWHJGlmaooWcPmFC47/ABMPLJ9ItX+vRScvCQSgfCDUsYi7l3ubAbfe2UdipQMYicvYDI70sKsotS96+/ldh9R6bBltwmePGY35lzYiKr7h7HfOrMRTO6gMZFSugau9B1pR6tspfFx07NTcmj1P0UJi5n0ewZiH/VtFpcOURjCOt6El+qiZ32jzKk8XMfehO/5clFRmqDFERAXoK8RBshmMu+TxM02rvlmbWUYvQUFrwfEqituWzhntR3/FSuH4rQB8jd/oaRbKiS55HrI3su6VxRhXr+Pme1kH0GRxOt7bV1ETtf09VIYfiIbLK1oTUX8q65qhYfilaa/gdbUex2UjI4pUVJNKV0/mo7PzpsgvcjiVH6v1f/59BdcONpfnTzvWv1VHk8VtW2bijZh72Nz+KkZfFAKUGlTk5Ao2vnvULdBxH9KGoAeubEiua6JOOqKkGlS1qt5qnw8SajtXdqB+oDlwOd11ScdaoaluRPZwauRbmgtkOPf5DbX69gs/6bv+bMw31sqvDxEOOueVNq0BW8Y0UtX8r8u1RQoJ2LFOT67d/JaIsRnvs9qC3r5xP9NG2vz32fO+dlrjxvoM5a5YDZu3JBJR4npUeZPTWuy5J0586V182/Xo78MeLfPRvNq0pTrmuaLF0LFy2Tg9zt2QdOInXyZy7W55fStFGYifoRkwGZahpsPMLydihk1CbUG5OgB+SjsRit+uzCnPQZ9EGvFTg/bXudvhp50UPiJ1taAak5s/M1ysuufiK9aCtc3PQdujQ2Ijo3JqeZ70QcWKm6cqZer9VwxLdiJmWS0ICIiAiIgIiIC98S8RBslziPXz1XRKxxGQPo6dOy40QTMnie7Hd/oXuSSF3yOJ0zbnoX0fXuqw6ygmEWKC3y+KVBPkb2OlPs/quyXxWl+bmtA7U0+Q3VKgxhAZ6cznyK3wcSZncs1i3rnsEF3kcUZq35fFUF3zep6NcV6IeKO9T1L3zp65WVIl8ULuN33dn9ZMuj+tHo+pBpQs1vVkFx/rLNzV9eQDdk/rLf56eTnVVYcW3D1qS50B507Lz+tRSovrZgLVyIDILPHxB63IZ83uc/kNKLmjx1L0I1FXPPP0zKAPEwcwD8OY1L52YVWA4l/N3MLGzPS+qCam43cXN/s1o1Q7Oc87rinYv8n1o+WorpQqMjxw163rmRtcbrlnY1vpV+/n0QduIxT793i2L2Gx6KLxGI09X1XkzFv5a5LlJQekrFEQEREBERAREQEREBERAREQEREGTp41iiDP3p1Pde++OpWtEGz3x1PdPfHUrWiDP3i8JWKICIiAiIgIiICIiAiIgIiICIiAiIgIiICIiAiIgIiICIiAiIgIiICIi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7653" name="AutoShape 4" descr="data:image/jpeg;base64,/9j/4AAQSkZJRgABAQAAAQABAAD/2wCEAAkGBhQSEBQUExQUFRUUFxcZFRYUGRgWGBQYGBgYGBcXGBsXGychFxkjGxIUHy8gIycpLCwsFyA1NTArNSYsLCkBCQoKDgwOFg8PFy0fHyQuLyw1KSktLCwwNTYsKiksNSowNTUsKSwsMCkpNSksLDUpKSwvNSwsKSkuNSksLCksL//AABEIAIIAyAMBIgACEQEDEQH/xAAcAAEAAgMBAQEAAAAAAAAAAAAABQYCAwQBBwj/xABBEAABAgQEBAMFBQQJBQAAAAABABECAyExBEFRYQVxgZESofAGEyKxwTJC0eHxByNTYhQVFjM0Q1JyklRzg5PS/8QAGgEBAAMBAQEAAAAAAAAAAAAAAAEDBAUCBv/EACoRAQACAgEDAwIGAwAAAAAAAAABAgMREhMxUQQhYSJSMkFCgZGhFBUj/9oADAMBAAIRAxEAPwD4aiIgIiICIiAiIgIiICL0BZwySSwqdBfsg1opTCezeImfZlR8yPCLP95sl3yvYXEG4hhr/qBNbWpXmgrrJ4VaoPYOZmQeRA5ea2f2Fj9RDIV7FBUWXitc72LiBa1nq+bdLLjmey0Tfe/470+fmggEUlM4HGC3z/Jcc3DmG6DSiyiCxQEREBERAREQEREBF6y34XBRxxNBCYjoA6DQy98Kvvs7+ybFT2Mz91Cdaxdiw819I4D+xXDy2MYEwi5ic3Bs9GD6VROnwvhnAJ+IP7mVHHqYYSwyqbBWnhn7JcVNPxDwUyBjNdww81+jcDwGXLhEIhYAZUFC4t1XZBgwB63dEPjHCf2HyoSDOiimDQEjLlUK04H2AkSSPdy4YT8Idg9XzIcc92X0D3G3qnl9ViZIAFNPTDnVBTf7MQvY7/Ze7Vpp9F4fZkNzByAz5cuVHVumwPrnqchk1fyXNNlivW+nPSjA7MgqszgcEJzYagZPk23RcczhgGQ6NdoXFLv2VsmyWe1M960559lwz5NC+732r8i2ppmgp8/hlbFqfP6B6qIxfDHckMG71BJ1OWRvZXXE4fWoBHKu70NueTKIxcgB9QD3ta/3bZv0QUrG8HvTWtq9Xa1nyUFjOF1JhI2YVsLc605XV7xmEAysNCN6VB8LgUFBW+cLi8O9nNtNM7DLzXmZ090pa86rCh4zhwuB+T88rV5qMmymyVyxeEzHfV3v8uygMZhxfl0Fu9GerqYmJ7SXx2pPG0alDIs5kLLBS8CIiAiL0QoPFuw2FijiEMIJJsAHKkeD8EinEZQ0c7ar6j7LeykEAFG7ebnnt5IK/wCyn7LzNaKcDVmhdher6tovrvAvY2TJh+GXBCDUiEBqBga9qjVdmAw4AHKG/q3NlMSbU9fjb0yCJ9ocA3u5olidLk+MzJIZ4hEB+8hFoo4S7A6nNlo9keHYYzo8Tg5p93HC0cgMIIY8z4XeA2pvQlc3EsQcRxeDCzHMmCX7wwWE6K48X+qENbUbLm4lghheL4SLDgQ/0gRQzIIfhhiAZ4msKMWA+73zzb35Q6tMX0dOZ1M138a8SvPFOIwyJEybECYZcJiiAFSBosuHY4TpUubC4hmQiKFxUCIOH3qql7U4jHHB4jxy8KIPdx+IwTJpiEObAywCdiVn7NzscMJhxDKwvu/dwAGKZMERh8IckCW3ibJ1Zz+rTN/jx0ee43vX9LmtUdhyG3r6XWcJ9dFr9U6srGNhELWzueXrzXPHBR/wH6HyXRFG2uf02WmLr238/RQcc2C+3kK1Dc+dnXFiINdS/rK3MOVITfp65abrjmnt3y51FLIIvESa5b6tXIWFPkyjMTDcZb106WUxOGY2ts7VNuvyUXPFPXoHPdBCYuT5mlebFsj5aqB4hDX4axaH4na9MmJurNi4Mq50GV/w1qq3F/fzfFmIW/2s1Hvl23VGXtEeXS9BX8d++o7efhDYqByTW4cZgvfmGUBjJbDLr521rQcwrNiZPxGgagOdXdujCvLVQ+IiYWhyPxDLW+2d+6Y7Tx7LPWY8U5Ity1uInXfXwquKlfPyXIVN4+cDCR4IITXKoautyoWJXRMz3cy9axP0ztiiIpeHoCk+E8PMcQ0fzuo2C6svBQAbbGg5PkDyQXDgGEhgAYB6VroGNqc+eiuvC7DK1K0qW7KncLmgCp0zf7ta9c7qzYLE0HTrX5UPnugt+HxABFnpWga1+lH25KSlTX3uX07chzyzVZwmLZg+lqMdLnf5aqQkYlw3Ma0zQdHE+BwzZsudDHFLnS6QxwgF4TeGKGINHDQ6M93XTg+DgTjPmx+8m+HwwkgQwwQFyRDCHYHMknKyxlTqvr6/HsuH2pmvgcR/2ossyH+l814tEREy0YrXyWrj339k1xTCw4iRMleJhNhigeEAt4qOBmfVFlwyTDJlS5Iif3cEMIJoSAGcsduiqn7NsQIcBCHH95MuWb4vkofFzRF7QSyDlDnb91E/K57qvqRqLeWyPRX55MO/au5/h9Rf1f6/qhjt0vXX8FEx+0eHhLGfJBBIIMyAMaOCHodslj/afDf9RI/9sG/83ryV24c6KWn8knFGHH6cs1ojt0sKc+lefdcB9pcNniJPWbBt/NXqtUXtJhz/AJ8jf97BXr4qc8k5R5T0r+HdNi9evTMuWYe/0YbV552pdc07j+GJ/v5PWZBb/lQObbrlncckfx5J/wDJBpXNOUeU9K/2tk6w8udbE359MlF4gessrbc2WXEOMwQyZk2CKGYIWfwxQxB/9JZwHcdHVWw3BjiJYm4iZMJjqBCQIYRkACDrlbe6qtknfGsba8Po4tScua3Cvbt+aWxIrv4j9eyhcXLBZwCwoaEgtqM6/doHqtmHw82VM8LmOSxMJjNYTXNrXfLNRXEf8TD/ALR8ossuX4rxOX2iZj4aMfov+0xjyfp3uHPiWcZfEL0z0FmfPkVA4sfDajDKgLnyFDt1U/iTUaOLFs+rnbPmoDFilLsNa3z6NkzVsFojs5NrTadzO0HjYdtRZv0FOaiJkLFlMYwXZq7HS9a9emSh5oqeql5YIiIMobqY4ZiwG2ppS18r3Y9VDOtuHmsds0F7wGO3oSOpI8j9o0L2bNWHCY77IvXvXzt1Dr55gsezWtr5d38lP4LHtXLPWhoGFi4FueqD6BhcdYuH6nQE1z27KTk4+w03HLIVGh1fpSMLxRy7lg3obUzqOdVKSOJUI56BsjdnJhCC4yMa+YudcgGzvXnzWr2hxb4TECtZcXyUHIx9e7W9XIrz0XTNmCbKigJYRwkONDzuzWyovF43ExC/094plpa3aJRvst7JyMRIEyYZni8UQ+CIM0JGRBLh0wfDIMNxeVLlk+EMQYi5JMsm4opfgkqGTLEsExAHxF2d/E+XXssZnDIYsWMT4z4oQGhHhILQmG9KWyus3Q+muo93d/2vLLm5XnjMTr91pgwMg/5Mo1/hwZXy1d7rbBwyRT9zJy/y4OYp4fW6jIcZvu5YMKAG1xvqVvhxn0plXda9Q+e528uk8MkfwZPIS4Pisw+zzWB4ZJ/gyTq0uAtb+VahjA/rUMyxOLBGxy8m5X3TUeDqX8yyPD5H8GT0ggrVtP03XPNwEr+DKzqIIA1OV3I5Ekc8o8SWvWterd6ima0R4n5nNnozPmAwqo4x4T1b/dKI9qMFCcLMEEIhrBE0ELP4S5ya2v1XNwTECLCy/CSSIBCRoQwqBYb5qWjm11s/m9H0FBsq3i+AwO8uKOWSHIgNB6pbyZU2pNb86ulgz4suDoZp177ie7PEcUgimGWHJGlmaooWcPmFC47/ABMPLJ9ItX+vRScvCQSgfCDUsYi7l3ubAbfe2UdipQMYicvYDI70sKsotS96+/ldh9R6bBltwmePGY35lzYiKr7h7HfOrMRTO6gMZFSugau9B1pR6tspfFx07NTcmj1P0UJi5n0ewZiH/VtFpcOURjCOt6El+qiZ32jzKk8XMfehO/5clFRmqDFERAXoK8RBshmMu+TxM02rvlmbWUYvQUFrwfEqituWzhntR3/FSuH4rQB8jd/oaRbKiS55HrI3su6VxRhXr+Pme1kH0GRxOt7bV1ETtf09VIYfiIbLK1oTUX8q65qhYfilaa/gdbUex2UjI4pUVJNKV0/mo7PzpsgvcjiVH6v1f/59BdcONpfnTzvWv1VHk8VtW2bijZh72Nz+KkZfFAKUGlTk5Ao2vnvULdBxH9KGoAeubEiua6JOOqKkGlS1qt5qnw8SajtXdqB+oDlwOd11ScdaoaluRPZwauRbmgtkOPf5DbX69gs/6bv+bMw31sqvDxEOOueVNq0BW8Y0UtX8r8u1RQoJ2LFOT67d/JaIsRnvs9qC3r5xP9NG2vz32fO+dlrjxvoM5a5YDZu3JBJR4npUeZPTWuy5J0586V182/Xo78MeLfPRvNq0pTrmuaLF0LFy2Tg9zt2QdOInXyZy7W55fStFGYifoRkwGZahpsPMLydihk1CbUG5OgB+SjsRit+uzCnPQZ9EGvFTg/bXudvhp50UPiJ1taAak5s/M1ysuufiK9aCtc3PQdujQ2Ijo3JqeZ70QcWKm6cqZer9VwxLdiJmWS0ICIiAiIgIiIC98S8RBslziPXz1XRKxxGQPo6dOy40QTMnie7Hd/oXuSSF3yOJ0zbnoX0fXuqw6ygmEWKC3y+KVBPkb2OlPs/quyXxWl+bmtA7U0+Q3VKgxhAZ6cznyK3wcSZncs1i3rnsEF3kcUZq35fFUF3zep6NcV6IeKO9T1L3zp65WVIl8ULuN33dn9ZMuj+tHo+pBpQs1vVkFx/rLNzV9eQDdk/rLf56eTnVVYcW3D1qS50B507Lz+tRSovrZgLVyIDILPHxB63IZ83uc/kNKLmjx1L0I1FXPPP0zKAPEwcwD8OY1L52YVWA4l/N3MLGzPS+qCam43cXN/s1o1Q7Oc87rinYv8n1o+WorpQqMjxw163rmRtcbrlnY1vpV+/n0QduIxT793i2L2Gx6KLxGI09X1XkzFv5a5LlJQekrFEQEREBERAREQEREBERAREQEREGTp41iiDP3p1Pde++OpWtEGz3x1PdPfHUrWiDP3i8JWKICIiAiIgIiICIiAiIgIiICIiAiIgIiICIiAiIgIiICIiAiIgIiICIi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mtClean="0"/>
              <a:t>Polarita chemické vazby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4000" smtClean="0"/>
              <a:t>H — H, O — 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8313" y="2708275"/>
            <a:ext cx="4040187" cy="3929063"/>
          </a:xfrm>
        </p:spPr>
        <p:txBody>
          <a:bodyPr/>
          <a:lstStyle/>
          <a:p>
            <a:r>
              <a:rPr lang="cs-CZ" sz="2800" i="1" smtClean="0"/>
              <a:t>Rozdíl elektronegativit </a:t>
            </a:r>
            <a:r>
              <a:rPr lang="cs-CZ" sz="2800" smtClean="0"/>
              <a:t>je nulový </a:t>
            </a:r>
          </a:p>
          <a:p>
            <a:pPr>
              <a:buFont typeface="Symbol" pitchFamily="18" charset="2"/>
              <a:buChar char="Þ"/>
            </a:pPr>
            <a:r>
              <a:rPr lang="cs-CZ" sz="2800" b="1" smtClean="0"/>
              <a:t>kovalentní nepolární</a:t>
            </a:r>
          </a:p>
          <a:p>
            <a:pPr>
              <a:buFontTx/>
              <a:buNone/>
            </a:pPr>
            <a:endParaRPr lang="cs-CZ" sz="2800" b="1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4000" smtClean="0"/>
              <a:t>H — O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643188"/>
            <a:ext cx="4284663" cy="3482975"/>
          </a:xfrm>
        </p:spPr>
        <p:txBody>
          <a:bodyPr/>
          <a:lstStyle/>
          <a:p>
            <a:r>
              <a:rPr lang="cs-CZ" sz="2800" i="1" smtClean="0"/>
              <a:t>Rozdíl elektronegativit:</a:t>
            </a:r>
          </a:p>
          <a:p>
            <a:pPr algn="ctr">
              <a:buFontTx/>
              <a:buNone/>
            </a:pPr>
            <a:r>
              <a:rPr lang="cs-CZ" i="1" smtClean="0"/>
              <a:t>X</a:t>
            </a:r>
            <a:r>
              <a:rPr lang="cs-CZ" i="1" baseline="-25000" smtClean="0"/>
              <a:t>O</a:t>
            </a:r>
            <a:r>
              <a:rPr lang="cs-CZ" i="1" smtClean="0"/>
              <a:t> – X</a:t>
            </a:r>
            <a:r>
              <a:rPr lang="cs-CZ" i="1" baseline="-25000" smtClean="0"/>
              <a:t>H</a:t>
            </a:r>
            <a:r>
              <a:rPr lang="cs-CZ" i="1" smtClean="0"/>
              <a:t> = 3,5 – 2,2 = 1,3</a:t>
            </a:r>
          </a:p>
          <a:p>
            <a:pPr algn="ctr">
              <a:buFontTx/>
              <a:buNone/>
            </a:pPr>
            <a:r>
              <a:rPr lang="cs-CZ" b="1" i="1" smtClean="0"/>
              <a:t>0,4</a:t>
            </a:r>
            <a:r>
              <a:rPr lang="cs-CZ" i="1" smtClean="0"/>
              <a:t> &lt; 1,3 &lt; </a:t>
            </a:r>
            <a:r>
              <a:rPr lang="cs-CZ" b="1" i="1" smtClean="0"/>
              <a:t>1,7</a:t>
            </a:r>
          </a:p>
          <a:p>
            <a:pPr>
              <a:buFontTx/>
              <a:buNone/>
            </a:pPr>
            <a:r>
              <a:rPr lang="cs-CZ" sz="2800" smtClean="0">
                <a:sym typeface="Symbol" pitchFamily="18" charset="2"/>
              </a:rPr>
              <a:t></a:t>
            </a:r>
            <a:r>
              <a:rPr lang="cs-CZ" sz="2800" smtClean="0"/>
              <a:t> </a:t>
            </a:r>
            <a:r>
              <a:rPr lang="cs-CZ" sz="2800" b="1" smtClean="0"/>
              <a:t>kovalentní polární</a:t>
            </a:r>
          </a:p>
          <a:p>
            <a:pPr algn="ctr">
              <a:buFontTx/>
              <a:buNone/>
            </a:pPr>
            <a:endParaRPr lang="cs-CZ" smtClean="0"/>
          </a:p>
        </p:txBody>
      </p:sp>
      <p:sp>
        <p:nvSpPr>
          <p:cNvPr id="29702" name="AutoShape 2" descr="data:image/jpeg;base64,/9j/4AAQSkZJRgABAQAAAQABAAD/2wCEAAkGBhQSEBQUExQUFRUUFxcZFRYUGRgWGBQYGBgYGBcXGBsXGychFxkjGxIUHy8gIycpLCwsFyA1NTArNSYsLCkBCQoKDgwOFg8PFy0fHyQuLyw1KSktLCwwNTYsKiksNSowNTUsKSwsMCkpNSksLDUpKSwvNSwsKSkuNSksLCksL//AABEIAIIAyAMBIgACEQEDEQH/xAAcAAEAAgMBAQEAAAAAAAAAAAAABQYCAwQBBwj/xABBEAABAgQEBAMFBQQJBQAAAAABABECAyExBEFRYQVxgZESofAGEyKxwTJC0eHxByNTYhQVFjM0Q1JyklRzg5PS/8QAGgEBAAMBAQEAAAAAAAAAAAAAAAEDBAUCBv/EACoRAQACAgEDAwIGAwAAAAAAAAABAgMREhMxUQQhYSJSMkFCgZGhFBUj/9oADAMBAAIRAxEAPwD4aiIgIiICIiAiIgIiICL0BZwySSwqdBfsg1opTCezeImfZlR8yPCLP95sl3yvYXEG4hhr/qBNbWpXmgrrJ4VaoPYOZmQeRA5ea2f2Fj9RDIV7FBUWXitc72LiBa1nq+bdLLjmey0Tfe/470+fmggEUlM4HGC3z/Jcc3DmG6DSiyiCxQEREBERAREQEREBF6y34XBRxxNBCYjoA6DQy98Kvvs7+ybFT2Mz91Cdaxdiw819I4D+xXDy2MYEwi5ic3Bs9GD6VROnwvhnAJ+IP7mVHHqYYSwyqbBWnhn7JcVNPxDwUyBjNdww81+jcDwGXLhEIhYAZUFC4t1XZBgwB63dEPjHCf2HyoSDOiimDQEjLlUK04H2AkSSPdy4YT8Idg9XzIcc92X0D3G3qnl9ViZIAFNPTDnVBTf7MQvY7/Ze7Vpp9F4fZkNzByAz5cuVHVumwPrnqchk1fyXNNlivW+nPSjA7MgqszgcEJzYagZPk23RcczhgGQ6NdoXFLv2VsmyWe1M960559lwz5NC+732r8i2ppmgp8/hlbFqfP6B6qIxfDHckMG71BJ1OWRvZXXE4fWoBHKu70NueTKIxcgB9QD3ta/3bZv0QUrG8HvTWtq9Xa1nyUFjOF1JhI2YVsLc605XV7xmEAysNCN6VB8LgUFBW+cLi8O9nNtNM7DLzXmZ090pa86rCh4zhwuB+T88rV5qMmymyVyxeEzHfV3v8uygMZhxfl0Fu9GerqYmJ7SXx2pPG0alDIs5kLLBS8CIiAiL0QoPFuw2FijiEMIJJsAHKkeD8EinEZQ0c7ar6j7LeykEAFG7ebnnt5IK/wCyn7LzNaKcDVmhdher6tovrvAvY2TJh+GXBCDUiEBqBga9qjVdmAw4AHKG/q3NlMSbU9fjb0yCJ9ocA3u5olidLk+MzJIZ4hEB+8hFoo4S7A6nNlo9keHYYzo8Tg5p93HC0cgMIIY8z4XeA2pvQlc3EsQcRxeDCzHMmCX7wwWE6K48X+qENbUbLm4lghheL4SLDgQ/0gRQzIIfhhiAZ4msKMWA+73zzb35Q6tMX0dOZ1M138a8SvPFOIwyJEybECYZcJiiAFSBosuHY4TpUubC4hmQiKFxUCIOH3qql7U4jHHB4jxy8KIPdx+IwTJpiEObAywCdiVn7NzscMJhxDKwvu/dwAGKZMERh8IckCW3ibJ1Zz+rTN/jx0ee43vX9LmtUdhyG3r6XWcJ9dFr9U6srGNhELWzueXrzXPHBR/wH6HyXRFG2uf02WmLr238/RQcc2C+3kK1Dc+dnXFiINdS/rK3MOVITfp65abrjmnt3y51FLIIvESa5b6tXIWFPkyjMTDcZb106WUxOGY2ts7VNuvyUXPFPXoHPdBCYuT5mlebFsj5aqB4hDX4axaH4na9MmJurNi4Mq50GV/w1qq3F/fzfFmIW/2s1Hvl23VGXtEeXS9BX8d++o7efhDYqByTW4cZgvfmGUBjJbDLr521rQcwrNiZPxGgagOdXdujCvLVQ+IiYWhyPxDLW+2d+6Y7Tx7LPWY8U5Ity1uInXfXwquKlfPyXIVN4+cDCR4IITXKoautyoWJXRMz3cy9axP0ztiiIpeHoCk+E8PMcQ0fzuo2C6svBQAbbGg5PkDyQXDgGEhgAYB6VroGNqc+eiuvC7DK1K0qW7KncLmgCp0zf7ta9c7qzYLE0HTrX5UPnugt+HxABFnpWga1+lH25KSlTX3uX07chzyzVZwmLZg+lqMdLnf5aqQkYlw3Ma0zQdHE+BwzZsudDHFLnS6QxwgF4TeGKGINHDQ6M93XTg+DgTjPmx+8m+HwwkgQwwQFyRDCHYHMknKyxlTqvr6/HsuH2pmvgcR/2ossyH+l814tEREy0YrXyWrj339k1xTCw4iRMleJhNhigeEAt4qOBmfVFlwyTDJlS5Iif3cEMIJoSAGcsduiqn7NsQIcBCHH95MuWb4vkofFzRF7QSyDlDnb91E/K57qvqRqLeWyPRX55MO/au5/h9Rf1f6/qhjt0vXX8FEx+0eHhLGfJBBIIMyAMaOCHodslj/afDf9RI/9sG/83ryV24c6KWn8knFGHH6cs1ojt0sKc+lefdcB9pcNniJPWbBt/NXqtUXtJhz/AJ8jf97BXr4qc8k5R5T0r+HdNi9evTMuWYe/0YbV552pdc07j+GJ/v5PWZBb/lQObbrlncckfx5J/wDJBpXNOUeU9K/2tk6w8udbE359MlF4gessrbc2WXEOMwQyZk2CKGYIWfwxQxB/9JZwHcdHVWw3BjiJYm4iZMJjqBCQIYRkACDrlbe6qtknfGsba8Po4tScua3Cvbt+aWxIrv4j9eyhcXLBZwCwoaEgtqM6/doHqtmHw82VM8LmOSxMJjNYTXNrXfLNRXEf8TD/ALR8ossuX4rxOX2iZj4aMfov+0xjyfp3uHPiWcZfEL0z0FmfPkVA4sfDajDKgLnyFDt1U/iTUaOLFs+rnbPmoDFilLsNa3z6NkzVsFojs5NrTadzO0HjYdtRZv0FOaiJkLFlMYwXZq7HS9a9emSh5oqeql5YIiIMobqY4ZiwG2ppS18r3Y9VDOtuHmsds0F7wGO3oSOpI8j9o0L2bNWHCY77IvXvXzt1Dr55gsezWtr5d38lP4LHtXLPWhoGFi4FueqD6BhcdYuH6nQE1z27KTk4+w03HLIVGh1fpSMLxRy7lg3obUzqOdVKSOJUI56BsjdnJhCC4yMa+YudcgGzvXnzWr2hxb4TECtZcXyUHIx9e7W9XIrz0XTNmCbKigJYRwkONDzuzWyovF43ExC/094plpa3aJRvst7JyMRIEyYZni8UQ+CIM0JGRBLh0wfDIMNxeVLlk+EMQYi5JMsm4opfgkqGTLEsExAHxF2d/E+XXssZnDIYsWMT4z4oQGhHhILQmG9KWyus3Q+muo93d/2vLLm5XnjMTr91pgwMg/5Mo1/hwZXy1d7rbBwyRT9zJy/y4OYp4fW6jIcZvu5YMKAG1xvqVvhxn0plXda9Q+e528uk8MkfwZPIS4Pisw+zzWB4ZJ/gyTq0uAtb+VahjA/rUMyxOLBGxy8m5X3TUeDqX8yyPD5H8GT0ggrVtP03XPNwEr+DKzqIIA1OV3I5Ekc8o8SWvWterd6ima0R4n5nNnozPmAwqo4x4T1b/dKI9qMFCcLMEEIhrBE0ELP4S5ya2v1XNwTECLCy/CSSIBCRoQwqBYb5qWjm11s/m9H0FBsq3i+AwO8uKOWSHIgNB6pbyZU2pNb86ulgz4suDoZp177ie7PEcUgimGWHJGlmaooWcPmFC47/ABMPLJ9ItX+vRScvCQSgfCDUsYi7l3ubAbfe2UdipQMYicvYDI70sKsotS96+/ldh9R6bBltwmePGY35lzYiKr7h7HfOrMRTO6gMZFSugau9B1pR6tspfFx07NTcmj1P0UJi5n0ewZiH/VtFpcOURjCOt6El+qiZ32jzKk8XMfehO/5clFRmqDFERAXoK8RBshmMu+TxM02rvlmbWUYvQUFrwfEqituWzhntR3/FSuH4rQB8jd/oaRbKiS55HrI3su6VxRhXr+Pme1kH0GRxOt7bV1ETtf09VIYfiIbLK1oTUX8q65qhYfilaa/gdbUex2UjI4pUVJNKV0/mo7PzpsgvcjiVH6v1f/59BdcONpfnTzvWv1VHk8VtW2bijZh72Nz+KkZfFAKUGlTk5Ao2vnvULdBxH9KGoAeubEiua6JOOqKkGlS1qt5qnw8SajtXdqB+oDlwOd11ScdaoaluRPZwauRbmgtkOPf5DbX69gs/6bv+bMw31sqvDxEOOueVNq0BW8Y0UtX8r8u1RQoJ2LFOT67d/JaIsRnvs9qC3r5xP9NG2vz32fO+dlrjxvoM5a5YDZu3JBJR4npUeZPTWuy5J0586V182/Xo78MeLfPRvNq0pTrmuaLF0LFy2Tg9zt2QdOInXyZy7W55fStFGYifoRkwGZahpsPMLydihk1CbUG5OgB+SjsRit+uzCnPQZ9EGvFTg/bXudvhp50UPiJ1taAak5s/M1ysuufiK9aCtc3PQdujQ2Ijo3JqeZ70QcWKm6cqZer9VwxLdiJmWS0ICIiAiIgIiIC98S8RBslziPXz1XRKxxGQPo6dOy40QTMnie7Hd/oXuSSF3yOJ0zbnoX0fXuqw6ygmEWKC3y+KVBPkb2OlPs/quyXxWl+bmtA7U0+Q3VKgxhAZ6cznyK3wcSZncs1i3rnsEF3kcUZq35fFUF3zep6NcV6IeKO9T1L3zp65WVIl8ULuN33dn9ZMuj+tHo+pBpQs1vVkFx/rLNzV9eQDdk/rLf56eTnVVYcW3D1qS50B507Lz+tRSovrZgLVyIDILPHxB63IZ83uc/kNKLmjx1L0I1FXPPP0zKAPEwcwD8OY1L52YVWA4l/N3MLGzPS+qCam43cXN/s1o1Q7Oc87rinYv8n1o+WorpQqMjxw163rmRtcbrlnY1vpV+/n0QduIxT793i2L2Gx6KLxGI09X1XkzFv5a5LlJQekrFEQEREBERAREQEREBERAREQEREGTp41iiDP3p1Pde++OpWtEGz3x1PdPfHUrWiDP3i8JWKICIiAiIgIiICIiAiIgIiICIiAiIgIiICIiAiIgIiICIiAiIgIiICIi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9703" name="AutoShape 4" descr="data:image/jpeg;base64,/9j/4AAQSkZJRgABAQAAAQABAAD/2wCEAAkGBhQSEBQUExQUFRUUFxcZFRYUGRgWGBQYGBgYGBcXGBsXGychFxkjGxIUHy8gIycpLCwsFyA1NTArNSYsLCkBCQoKDgwOFg8PFy0fHyQuLyw1KSktLCwwNTYsKiksNSowNTUsKSwsMCkpNSksLDUpKSwvNSwsKSkuNSksLCksL//AABEIAIIAyAMBIgACEQEDEQH/xAAcAAEAAgMBAQEAAAAAAAAAAAAABQYCAwQBBwj/xABBEAABAgQEBAMFBQQJBQAAAAABABECAyExBEFRYQVxgZESofAGEyKxwTJC0eHxByNTYhQVFjM0Q1JyklRzg5PS/8QAGgEBAAMBAQEAAAAAAAAAAAAAAAEDBAUCBv/EACoRAQACAgEDAwIGAwAAAAAAAAABAgMREhMxUQQhYSJSMkFCgZGhFBUj/9oADAMBAAIRAxEAPwD4aiIgIiICIiAiIgIiICL0BZwySSwqdBfsg1opTCezeImfZlR8yPCLP95sl3yvYXEG4hhr/qBNbWpXmgrrJ4VaoPYOZmQeRA5ea2f2Fj9RDIV7FBUWXitc72LiBa1nq+bdLLjmey0Tfe/470+fmggEUlM4HGC3z/Jcc3DmG6DSiyiCxQEREBERAREQEREBF6y34XBRxxNBCYjoA6DQy98Kvvs7+ybFT2Mz91Cdaxdiw819I4D+xXDy2MYEwi5ic3Bs9GD6VROnwvhnAJ+IP7mVHHqYYSwyqbBWnhn7JcVNPxDwUyBjNdww81+jcDwGXLhEIhYAZUFC4t1XZBgwB63dEPjHCf2HyoSDOiimDQEjLlUK04H2AkSSPdy4YT8Idg9XzIcc92X0D3G3qnl9ViZIAFNPTDnVBTf7MQvY7/Ze7Vpp9F4fZkNzByAz5cuVHVumwPrnqchk1fyXNNlivW+nPSjA7MgqszgcEJzYagZPk23RcczhgGQ6NdoXFLv2VsmyWe1M960559lwz5NC+732r8i2ppmgp8/hlbFqfP6B6qIxfDHckMG71BJ1OWRvZXXE4fWoBHKu70NueTKIxcgB9QD3ta/3bZv0QUrG8HvTWtq9Xa1nyUFjOF1JhI2YVsLc605XV7xmEAysNCN6VB8LgUFBW+cLi8O9nNtNM7DLzXmZ090pa86rCh4zhwuB+T88rV5qMmymyVyxeEzHfV3v8uygMZhxfl0Fu9GerqYmJ7SXx2pPG0alDIs5kLLBS8CIiAiL0QoPFuw2FijiEMIJJsAHKkeD8EinEZQ0c7ar6j7LeykEAFG7ebnnt5IK/wCyn7LzNaKcDVmhdher6tovrvAvY2TJh+GXBCDUiEBqBga9qjVdmAw4AHKG/q3NlMSbU9fjb0yCJ9ocA3u5olidLk+MzJIZ4hEB+8hFoo4S7A6nNlo9keHYYzo8Tg5p93HC0cgMIIY8z4XeA2pvQlc3EsQcRxeDCzHMmCX7wwWE6K48X+qENbUbLm4lghheL4SLDgQ/0gRQzIIfhhiAZ4msKMWA+73zzb35Q6tMX0dOZ1M138a8SvPFOIwyJEybECYZcJiiAFSBosuHY4TpUubC4hmQiKFxUCIOH3qql7U4jHHB4jxy8KIPdx+IwTJpiEObAywCdiVn7NzscMJhxDKwvu/dwAGKZMERh8IckCW3ibJ1Zz+rTN/jx0ee43vX9LmtUdhyG3r6XWcJ9dFr9U6srGNhELWzueXrzXPHBR/wH6HyXRFG2uf02WmLr238/RQcc2C+3kK1Dc+dnXFiINdS/rK3MOVITfp65abrjmnt3y51FLIIvESa5b6tXIWFPkyjMTDcZb106WUxOGY2ts7VNuvyUXPFPXoHPdBCYuT5mlebFsj5aqB4hDX4axaH4na9MmJurNi4Mq50GV/w1qq3F/fzfFmIW/2s1Hvl23VGXtEeXS9BX8d++o7efhDYqByTW4cZgvfmGUBjJbDLr521rQcwrNiZPxGgagOdXdujCvLVQ+IiYWhyPxDLW+2d+6Y7Tx7LPWY8U5Ity1uInXfXwquKlfPyXIVN4+cDCR4IITXKoautyoWJXRMz3cy9axP0ztiiIpeHoCk+E8PMcQ0fzuo2C6svBQAbbGg5PkDyQXDgGEhgAYB6VroGNqc+eiuvC7DK1K0qW7KncLmgCp0zf7ta9c7qzYLE0HTrX5UPnugt+HxABFnpWga1+lH25KSlTX3uX07chzyzVZwmLZg+lqMdLnf5aqQkYlw3Ma0zQdHE+BwzZsudDHFLnS6QxwgF4TeGKGINHDQ6M93XTg+DgTjPmx+8m+HwwkgQwwQFyRDCHYHMknKyxlTqvr6/HsuH2pmvgcR/2ossyH+l814tEREy0YrXyWrj339k1xTCw4iRMleJhNhigeEAt4qOBmfVFlwyTDJlS5Iif3cEMIJoSAGcsduiqn7NsQIcBCHH95MuWb4vkofFzRF7QSyDlDnb91E/K57qvqRqLeWyPRX55MO/au5/h9Rf1f6/qhjt0vXX8FEx+0eHhLGfJBBIIMyAMaOCHodslj/afDf9RI/9sG/83ryV24c6KWn8knFGHH6cs1ojt0sKc+lefdcB9pcNniJPWbBt/NXqtUXtJhz/AJ8jf97BXr4qc8k5R5T0r+HdNi9evTMuWYe/0YbV552pdc07j+GJ/v5PWZBb/lQObbrlncckfx5J/wDJBpXNOUeU9K/2tk6w8udbE359MlF4gessrbc2WXEOMwQyZk2CKGYIWfwxQxB/9JZwHcdHVWw3BjiJYm4iZMJjqBCQIYRkACDrlbe6qtknfGsba8Po4tScua3Cvbt+aWxIrv4j9eyhcXLBZwCwoaEgtqM6/doHqtmHw82VM8LmOSxMJjNYTXNrXfLNRXEf8TD/ALR8ossuX4rxOX2iZj4aMfov+0xjyfp3uHPiWcZfEL0z0FmfPkVA4sfDajDKgLnyFDt1U/iTUaOLFs+rnbPmoDFilLsNa3z6NkzVsFojs5NrTadzO0HjYdtRZv0FOaiJkLFlMYwXZq7HS9a9emSh5oqeql5YIiIMobqY4ZiwG2ppS18r3Y9VDOtuHmsds0F7wGO3oSOpI8j9o0L2bNWHCY77IvXvXzt1Dr55gsezWtr5d38lP4LHtXLPWhoGFi4FueqD6BhcdYuH6nQE1z27KTk4+w03HLIVGh1fpSMLxRy7lg3obUzqOdVKSOJUI56BsjdnJhCC4yMa+YudcgGzvXnzWr2hxb4TECtZcXyUHIx9e7W9XIrz0XTNmCbKigJYRwkONDzuzWyovF43ExC/094plpa3aJRvst7JyMRIEyYZni8UQ+CIM0JGRBLh0wfDIMNxeVLlk+EMQYi5JMsm4opfgkqGTLEsExAHxF2d/E+XXssZnDIYsWMT4z4oQGhHhILQmG9KWyus3Q+muo93d/2vLLm5XnjMTr91pgwMg/5Mo1/hwZXy1d7rbBwyRT9zJy/y4OYp4fW6jIcZvu5YMKAG1xvqVvhxn0plXda9Q+e528uk8MkfwZPIS4Pisw+zzWB4ZJ/gyTq0uAtb+VahjA/rUMyxOLBGxy8m5X3TUeDqX8yyPD5H8GT0ggrVtP03XPNwEr+DKzqIIA1OV3I5Ekc8o8SWvWterd6ima0R4n5nNnozPmAwqo4x4T1b/dKI9qMFCcLMEEIhrBE0ELP4S5ya2v1XNwTECLCy/CSSIBCRoQwqBYb5qWjm11s/m9H0FBsq3i+AwO8uKOWSHIgNB6pbyZU2pNb86ulgz4suDoZp177ie7PEcUgimGWHJGlmaooWcPmFC47/ABMPLJ9ItX+vRScvCQSgfCDUsYi7l3ubAbfe2UdipQMYicvYDI70sKsotS96+/ldh9R6bBltwmePGY35lzYiKr7h7HfOrMRTO6gMZFSugau9B1pR6tspfFx07NTcmj1P0UJi5n0ewZiH/VtFpcOURjCOt6El+qiZ32jzKk8XMfehO/5clFRmqDFERAXoK8RBshmMu+TxM02rvlmbWUYvQUFrwfEqituWzhntR3/FSuH4rQB8jd/oaRbKiS55HrI3su6VxRhXr+Pme1kH0GRxOt7bV1ETtf09VIYfiIbLK1oTUX8q65qhYfilaa/gdbUex2UjI4pUVJNKV0/mo7PzpsgvcjiVH6v1f/59BdcONpfnTzvWv1VHk8VtW2bijZh72Nz+KkZfFAKUGlTk5Ao2vnvULdBxH9KGoAeubEiua6JOOqKkGlS1qt5qnw8SajtXdqB+oDlwOd11ScdaoaluRPZwauRbmgtkOPf5DbX69gs/6bv+bMw31sqvDxEOOueVNq0BW8Y0UtX8r8u1RQoJ2LFOT67d/JaIsRnvs9qC3r5xP9NG2vz32fO+dlrjxvoM5a5YDZu3JBJR4npUeZPTWuy5J0586V182/Xo78MeLfPRvNq0pTrmuaLF0LFy2Tg9zt2QdOInXyZy7W55fStFGYifoRkwGZahpsPMLydihk1CbUG5OgB+SjsRit+uzCnPQZ9EGvFTg/bXudvhp50UPiJ1taAak5s/M1ysuufiK9aCtc3PQdujQ2Ijo3JqeZ70QcWKm6cqZer9VwxLdiJmWS0ICIiAiIgIiIC98S8RBslziPXz1XRKxxGQPo6dOy40QTMnie7Hd/oXuSSF3yOJ0zbnoX0fXuqw6ygmEWKC3y+KVBPkb2OlPs/quyXxWl+bmtA7U0+Q3VKgxhAZ6cznyK3wcSZncs1i3rnsEF3kcUZq35fFUF3zep6NcV6IeKO9T1L3zp65WVIl8ULuN33dn9ZMuj+tHo+pBpQs1vVkFx/rLNzV9eQDdk/rLf56eTnVVYcW3D1qS50B507Lz+tRSovrZgLVyIDILPHxB63IZ83uc/kNKLmjx1L0I1FXPPP0zKAPEwcwD8OY1L52YVWA4l/N3MLGzPS+qCam43cXN/s1o1Q7Oc87rinYv8n1o+WorpQqMjxw163rmRtcbrlnY1vpV+/n0QduIxT793i2L2Gx6KLxGI09X1XkzFv5a5LlJQekrFEQEREBERAREQEREBERAREQEREGTp41iiDP3p1Pde++OpWtEGz3x1PdPfHUrWiDP3i8JWKICIiAiIgIiICIiAiIgIiICIiAiIgIiICIiAiIgIiICIiAiIgIiICIiD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" name="Volný tvar 1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  <p:pic>
        <p:nvPicPr>
          <p:cNvPr id="29705" name="Obrázek 14" descr="dipol-1.bm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63" y="4786313"/>
            <a:ext cx="19812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297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 uiExpand="1" build="p"/>
      <p:bldP spid="5" grpId="0" build="p"/>
      <p:bldP spid="6" grpId="0" uiExpand="1" build="p"/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  <a:solidFill>
            <a:srgbClr val="FFFF00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pc="-80" dirty="0" smtClean="0"/>
              <a:t>Složení, struktura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0063" y="1571625"/>
            <a:ext cx="4143375" cy="5072063"/>
          </a:xfrm>
        </p:spPr>
        <p:txBody>
          <a:bodyPr rtlCol="0">
            <a:normAutofit fontScale="92500" lnSpcReduction="10000"/>
          </a:bodyPr>
          <a:lstStyle/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H – </a:t>
            </a:r>
            <a:r>
              <a:rPr lang="cs-CZ" sz="4400" b="1" dirty="0" err="1" smtClean="0"/>
              <a:t>H</a:t>
            </a:r>
            <a:endParaRPr lang="cs-CZ" sz="4400" b="1" dirty="0" smtClean="0"/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O = </a:t>
            </a:r>
            <a:r>
              <a:rPr lang="cs-CZ" sz="4400" b="1" dirty="0" err="1" smtClean="0"/>
              <a:t>O</a:t>
            </a:r>
            <a:endParaRPr lang="cs-CZ" sz="4400" b="1" dirty="0" smtClean="0"/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H — O — H</a:t>
            </a: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Ca</a:t>
            </a:r>
            <a:r>
              <a:rPr lang="cs-CZ" sz="4400" b="1" baseline="30000" dirty="0" smtClean="0"/>
              <a:t>2+</a:t>
            </a:r>
            <a:r>
              <a:rPr lang="cs-CZ" sz="4400" b="1" dirty="0" smtClean="0"/>
              <a:t> (O — H)</a:t>
            </a:r>
            <a:r>
              <a:rPr lang="cs-CZ" sz="4400" b="1" baseline="30000" dirty="0" smtClean="0"/>
              <a:t>-</a:t>
            </a: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H </a:t>
            </a:r>
            <a:r>
              <a:rPr lang="cs-CZ" sz="4400" b="1" dirty="0" smtClean="0">
                <a:solidFill>
                  <a:srgbClr val="7030A0"/>
                </a:solidFill>
              </a:rPr>
              <a:t>— O — </a:t>
            </a:r>
            <a:r>
              <a:rPr lang="cs-CZ" sz="4400" b="1" dirty="0" err="1" smtClean="0">
                <a:solidFill>
                  <a:srgbClr val="7030A0"/>
                </a:solidFill>
              </a:rPr>
              <a:t>O</a:t>
            </a:r>
            <a:r>
              <a:rPr lang="cs-CZ" sz="4400" b="1" dirty="0" smtClean="0">
                <a:solidFill>
                  <a:srgbClr val="7030A0"/>
                </a:solidFill>
              </a:rPr>
              <a:t> — </a:t>
            </a:r>
            <a:r>
              <a:rPr lang="cs-CZ" sz="4400" b="1" dirty="0" smtClean="0"/>
              <a:t>H</a:t>
            </a: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Li </a:t>
            </a:r>
            <a:r>
              <a:rPr lang="cs-CZ" sz="4400" b="1" baseline="30000" dirty="0" smtClean="0"/>
              <a:t>+</a:t>
            </a:r>
            <a:r>
              <a:rPr lang="cs-CZ" sz="4400" b="1" dirty="0" smtClean="0">
                <a:solidFill>
                  <a:srgbClr val="7030A0"/>
                </a:solidFill>
              </a:rPr>
              <a:t>H</a:t>
            </a:r>
            <a:r>
              <a:rPr lang="cs-CZ" sz="4400" b="1" baseline="30000" dirty="0" smtClean="0">
                <a:solidFill>
                  <a:srgbClr val="7030A0"/>
                </a:solidFill>
              </a:rPr>
              <a:t>-</a:t>
            </a: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/>
              <a:t>  </a:t>
            </a:r>
          </a:p>
          <a:p>
            <a:pPr fontAlgn="auto">
              <a:spcAft>
                <a:spcPts val="0"/>
              </a:spcAft>
              <a:buFontTx/>
              <a:buNone/>
              <a:defRPr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2125" y="1571625"/>
            <a:ext cx="3043238" cy="4972050"/>
          </a:xfrm>
        </p:spPr>
        <p:txBody>
          <a:bodyPr rtlCol="0">
            <a:normAutofit fontScale="92500" lnSpcReduction="10000"/>
          </a:bodyPr>
          <a:lstStyle/>
          <a:p>
            <a:pPr algn="ctr" fontAlgn="auto">
              <a:spcAft>
                <a:spcPts val="0"/>
              </a:spcAft>
              <a:buNone/>
              <a:defRPr/>
            </a:pPr>
            <a:r>
              <a:rPr lang="cs-CZ" sz="4400" b="1" dirty="0" smtClean="0">
                <a:solidFill>
                  <a:srgbClr val="000000"/>
                </a:solidFill>
              </a:rPr>
              <a:t>H</a:t>
            </a:r>
            <a:r>
              <a:rPr lang="cs-CZ" sz="4400" b="1" baseline="30000" dirty="0" smtClean="0">
                <a:solidFill>
                  <a:srgbClr val="00B0F0"/>
                </a:solidFill>
              </a:rPr>
              <a:t>0</a:t>
            </a:r>
            <a:endParaRPr lang="cs-CZ" sz="4400" b="1" dirty="0" smtClean="0">
              <a:solidFill>
                <a:srgbClr val="00B0F0"/>
              </a:solidFill>
            </a:endParaRP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000000"/>
                </a:solidFill>
              </a:rPr>
              <a:t>O</a:t>
            </a:r>
            <a:r>
              <a:rPr lang="cs-CZ" sz="4400" b="1" baseline="30000" dirty="0" smtClean="0">
                <a:solidFill>
                  <a:srgbClr val="00B0F0"/>
                </a:solidFill>
              </a:rPr>
              <a:t>0</a:t>
            </a:r>
            <a:endParaRPr lang="cs-CZ" sz="4400" b="1" dirty="0" smtClean="0">
              <a:solidFill>
                <a:srgbClr val="00B0F0"/>
              </a:solidFill>
            </a:endParaRP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I</a:t>
            </a:r>
            <a:r>
              <a:rPr lang="cs-CZ" sz="4400" b="1" dirty="0" smtClean="0"/>
              <a:t>,</a:t>
            </a:r>
            <a:r>
              <a:rPr lang="cs-CZ" sz="4400" b="1" dirty="0" smtClean="0">
                <a:solidFill>
                  <a:srgbClr val="FF0000"/>
                </a:solidFill>
              </a:rPr>
              <a:t> O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-II</a:t>
            </a: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I</a:t>
            </a:r>
            <a:r>
              <a:rPr lang="cs-CZ" sz="4400" b="1" dirty="0" smtClean="0"/>
              <a:t>,</a:t>
            </a:r>
            <a:r>
              <a:rPr lang="cs-CZ" sz="4400" b="1" dirty="0" smtClean="0">
                <a:solidFill>
                  <a:srgbClr val="FF0000"/>
                </a:solidFill>
              </a:rPr>
              <a:t> O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-II</a:t>
            </a:r>
            <a:endParaRPr lang="cs-CZ" baseline="30000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FF0000"/>
                </a:solidFill>
              </a:rPr>
              <a:t>H</a:t>
            </a:r>
            <a:r>
              <a:rPr lang="cs-CZ" sz="4400" b="1" baseline="30000" dirty="0" smtClean="0">
                <a:solidFill>
                  <a:srgbClr val="FF0000"/>
                </a:solidFill>
              </a:rPr>
              <a:t>I</a:t>
            </a:r>
            <a:r>
              <a:rPr lang="cs-CZ" sz="4400" b="1" dirty="0" smtClean="0">
                <a:solidFill>
                  <a:srgbClr val="000000"/>
                </a:solidFill>
              </a:rPr>
              <a:t>, O</a:t>
            </a:r>
            <a:r>
              <a:rPr lang="cs-CZ" sz="4400" b="1" baseline="30000" dirty="0" smtClean="0">
                <a:solidFill>
                  <a:srgbClr val="7030A0"/>
                </a:solidFill>
              </a:rPr>
              <a:t>-I</a:t>
            </a:r>
            <a:endParaRPr lang="cs-CZ" baseline="30000" dirty="0" smtClean="0">
              <a:solidFill>
                <a:srgbClr val="7030A0"/>
              </a:solidFill>
            </a:endParaRP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r>
              <a:rPr lang="cs-CZ" sz="4400" b="1" dirty="0" smtClean="0">
                <a:solidFill>
                  <a:srgbClr val="000000"/>
                </a:solidFill>
              </a:rPr>
              <a:t>H</a:t>
            </a:r>
            <a:r>
              <a:rPr lang="cs-CZ" sz="4400" b="1" baseline="30000" dirty="0" smtClean="0">
                <a:solidFill>
                  <a:srgbClr val="7030A0"/>
                </a:solidFill>
              </a:rPr>
              <a:t>-I</a:t>
            </a:r>
            <a:endParaRPr lang="cs-CZ" baseline="30000" dirty="0" smtClean="0">
              <a:solidFill>
                <a:srgbClr val="7030A0"/>
              </a:solidFill>
            </a:endParaRPr>
          </a:p>
          <a:p>
            <a:pPr algn="ctr" fontAlgn="auto">
              <a:spcAft>
                <a:spcPts val="0"/>
              </a:spcAft>
              <a:buFontTx/>
              <a:buNone/>
              <a:defRPr/>
            </a:pPr>
            <a:endParaRPr lang="cs-CZ" baseline="30000" dirty="0" smtClean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72125" y="285750"/>
            <a:ext cx="3071813" cy="1143000"/>
          </a:xfrm>
          <a:prstGeom prst="rect">
            <a:avLst/>
          </a:prstGeom>
          <a:solidFill>
            <a:srgbClr val="FFFF00"/>
          </a:solidFill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spc="-80" dirty="0">
                <a:latin typeface="+mn-lt"/>
                <a:cs typeface="+mn-cs"/>
              </a:rPr>
              <a:t>oxidační čísla</a:t>
            </a:r>
            <a:endParaRPr lang="cs-CZ" sz="4400" spc="-80" dirty="0"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857750" y="285750"/>
            <a:ext cx="500063" cy="1143000"/>
          </a:xfrm>
          <a:prstGeom prst="rect">
            <a:avLst/>
          </a:prstGeom>
          <a:noFill/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spc="-80" dirty="0">
                <a:latin typeface="+mn-lt"/>
                <a:cs typeface="+mn-cs"/>
              </a:rPr>
              <a:t>a</a:t>
            </a:r>
            <a:endParaRPr lang="cs-CZ" sz="4400" spc="-8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4" grpId="0" uiExpand="1" build="p"/>
      <p:bldP spid="5" grpId="0" animBg="1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4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  <a:r>
              <a:rPr lang="cs-CZ" smtClean="0"/>
              <a:t> – výskyt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Volný je nejrozšířenějším prvkem vesmíru</a:t>
            </a:r>
          </a:p>
          <a:p>
            <a:r>
              <a:rPr lang="cs-CZ" b="1" dirty="0" smtClean="0"/>
              <a:t>Na Zemi – převážně ve sloučeninách, např.:</a:t>
            </a:r>
          </a:p>
          <a:p>
            <a:pPr lvl="1"/>
            <a:r>
              <a:rPr lang="cs-CZ" dirty="0" smtClean="0"/>
              <a:t>voda</a:t>
            </a:r>
          </a:p>
          <a:p>
            <a:pPr lvl="1"/>
            <a:r>
              <a:rPr lang="cs-CZ" dirty="0" smtClean="0"/>
              <a:t>kyseliny</a:t>
            </a:r>
          </a:p>
          <a:p>
            <a:pPr lvl="1"/>
            <a:r>
              <a:rPr lang="cs-CZ" dirty="0" smtClean="0"/>
              <a:t>hydroxidy</a:t>
            </a:r>
          </a:p>
          <a:p>
            <a:pPr lvl="1"/>
            <a:r>
              <a:rPr lang="cs-CZ" dirty="0" smtClean="0"/>
              <a:t>ve všech organismech 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uiExpand="1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Vodík</a:t>
            </a:r>
            <a:r>
              <a:rPr lang="cs-CZ" smtClean="0">
                <a:solidFill>
                  <a:srgbClr val="FFFF00"/>
                </a:solidFill>
              </a:rPr>
              <a:t> – laboratorní příprava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  <a:solidFill>
            <a:srgbClr val="FFFA93"/>
          </a:solidFill>
        </p:spPr>
        <p:txBody>
          <a:bodyPr/>
          <a:lstStyle/>
          <a:p>
            <a:r>
              <a:rPr lang="cs-CZ" smtClean="0"/>
              <a:t>Nejčastěji: </a:t>
            </a:r>
            <a:r>
              <a:rPr lang="cs-CZ" i="1" smtClean="0"/>
              <a:t>zředěná</a:t>
            </a:r>
            <a:r>
              <a:rPr lang="cs-CZ" smtClean="0"/>
              <a:t> kyselina chlorovodíková </a:t>
            </a:r>
            <a:r>
              <a:rPr lang="cs-CZ" sz="2800" i="1" smtClean="0"/>
              <a:t>(např. 20%)</a:t>
            </a:r>
            <a:r>
              <a:rPr lang="cs-CZ" smtClean="0"/>
              <a:t> nebo sírová + zinek:</a:t>
            </a:r>
          </a:p>
          <a:p>
            <a:pPr algn="ctr">
              <a:spcBef>
                <a:spcPts val="1800"/>
              </a:spcBef>
              <a:buFontTx/>
              <a:buNone/>
            </a:pPr>
            <a:r>
              <a:rPr lang="cs-CZ" b="1" smtClean="0"/>
              <a:t>Zn + 2 HCl → </a:t>
            </a:r>
            <a:r>
              <a:rPr lang="cs-CZ" b="1" smtClean="0">
                <a:solidFill>
                  <a:srgbClr val="FFFA93"/>
                </a:solidFill>
              </a:rPr>
              <a:t>H</a:t>
            </a:r>
            <a:r>
              <a:rPr lang="cs-CZ" b="1" baseline="-25000" smtClean="0">
                <a:solidFill>
                  <a:srgbClr val="FFFA93"/>
                </a:solidFill>
              </a:rPr>
              <a:t>2</a:t>
            </a:r>
            <a:r>
              <a:rPr lang="cs-CZ" b="1" smtClean="0">
                <a:solidFill>
                  <a:srgbClr val="FFFA93"/>
                </a:solidFill>
              </a:rPr>
              <a:t> + ZnCl</a:t>
            </a:r>
            <a:r>
              <a:rPr lang="cs-CZ" b="1" baseline="-25000" smtClean="0">
                <a:solidFill>
                  <a:srgbClr val="FFFA93"/>
                </a:solidFill>
              </a:rPr>
              <a:t>2</a:t>
            </a:r>
          </a:p>
          <a:p>
            <a:pPr algn="ctr">
              <a:spcBef>
                <a:spcPts val="1800"/>
              </a:spcBef>
              <a:buFontTx/>
              <a:buNone/>
            </a:pPr>
            <a:r>
              <a:rPr lang="cs-CZ" b="1" smtClean="0"/>
              <a:t>Zn + H</a:t>
            </a:r>
            <a:r>
              <a:rPr lang="cs-CZ" b="1" baseline="-25000" smtClean="0"/>
              <a:t>2</a:t>
            </a:r>
            <a:r>
              <a:rPr lang="cs-CZ" b="1" smtClean="0"/>
              <a:t>SO</a:t>
            </a:r>
            <a:r>
              <a:rPr lang="cs-CZ" b="1" baseline="-25000" smtClean="0"/>
              <a:t>4</a:t>
            </a:r>
            <a:r>
              <a:rPr lang="cs-CZ" b="1" smtClean="0"/>
              <a:t> → </a:t>
            </a:r>
            <a:r>
              <a:rPr lang="cs-CZ" b="1" smtClean="0">
                <a:solidFill>
                  <a:srgbClr val="FFFA93"/>
                </a:solidFill>
              </a:rPr>
              <a:t>H</a:t>
            </a:r>
            <a:r>
              <a:rPr lang="cs-CZ" b="1" baseline="-25000" smtClean="0">
                <a:solidFill>
                  <a:srgbClr val="FFFA93"/>
                </a:solidFill>
              </a:rPr>
              <a:t>2</a:t>
            </a:r>
            <a:r>
              <a:rPr lang="cs-CZ" b="1" smtClean="0">
                <a:solidFill>
                  <a:srgbClr val="FFFA93"/>
                </a:solidFill>
              </a:rPr>
              <a:t> + ZnSO</a:t>
            </a:r>
            <a:r>
              <a:rPr lang="cs-CZ" b="1" baseline="-25000" smtClean="0">
                <a:solidFill>
                  <a:srgbClr val="FFFA93"/>
                </a:solidFill>
              </a:rPr>
              <a:t>4</a:t>
            </a:r>
          </a:p>
          <a:p>
            <a:pPr>
              <a:buFontTx/>
              <a:buNone/>
            </a:pPr>
            <a:endParaRPr lang="cs-CZ" b="1" baseline="-25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  <a:r>
              <a:rPr lang="cs-CZ" smtClean="0"/>
              <a:t> – laboratorní příprava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525963"/>
          </a:xfrm>
          <a:solidFill>
            <a:srgbClr val="FFFA93"/>
          </a:solidFill>
        </p:spPr>
        <p:txBody>
          <a:bodyPr/>
          <a:lstStyle/>
          <a:p>
            <a:r>
              <a:rPr lang="cs-CZ" dirty="0" smtClean="0"/>
              <a:t>Nejčastěji: </a:t>
            </a:r>
            <a:r>
              <a:rPr lang="cs-CZ" i="1" dirty="0" smtClean="0"/>
              <a:t>zředěná</a:t>
            </a:r>
            <a:r>
              <a:rPr lang="cs-CZ" dirty="0" smtClean="0"/>
              <a:t> kyselina chlorovodíková </a:t>
            </a:r>
            <a:r>
              <a:rPr lang="cs-CZ" sz="2800" i="1" dirty="0" smtClean="0"/>
              <a:t>(např. 20%)</a:t>
            </a:r>
            <a:r>
              <a:rPr lang="cs-CZ" dirty="0" smtClean="0"/>
              <a:t> nebo sírová + zinek:</a:t>
            </a:r>
          </a:p>
          <a:p>
            <a:pPr algn="ctr">
              <a:spcBef>
                <a:spcPts val="1800"/>
              </a:spcBef>
              <a:buFontTx/>
              <a:buNone/>
            </a:pPr>
            <a:r>
              <a:rPr lang="cs-CZ" b="1" dirty="0" smtClean="0"/>
              <a:t>Zn + 2 HCl → </a:t>
            </a:r>
            <a:r>
              <a:rPr lang="cs-CZ" b="1" dirty="0" smtClean="0">
                <a:solidFill>
                  <a:srgbClr val="7030A0"/>
                </a:solidFill>
              </a:rPr>
              <a:t>H</a:t>
            </a:r>
            <a:r>
              <a:rPr lang="cs-CZ" b="1" baseline="-25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/>
              <a:t> + ZnCl</a:t>
            </a:r>
            <a:r>
              <a:rPr lang="cs-CZ" b="1" baseline="-25000" dirty="0" smtClean="0"/>
              <a:t>2</a:t>
            </a:r>
          </a:p>
          <a:p>
            <a:pPr algn="ctr">
              <a:spcBef>
                <a:spcPts val="1800"/>
              </a:spcBef>
              <a:buFontTx/>
              <a:buNone/>
            </a:pPr>
            <a:r>
              <a:rPr lang="cs-CZ" b="1" dirty="0" smtClean="0"/>
              <a:t>Zn + H</a:t>
            </a:r>
            <a:r>
              <a:rPr lang="cs-CZ" b="1" baseline="-25000" dirty="0" smtClean="0"/>
              <a:t>2</a:t>
            </a:r>
            <a:r>
              <a:rPr lang="cs-CZ" b="1" dirty="0" smtClean="0"/>
              <a:t>SO</a:t>
            </a:r>
            <a:r>
              <a:rPr lang="cs-CZ" b="1" baseline="-25000" dirty="0" smtClean="0"/>
              <a:t>4</a:t>
            </a:r>
            <a:r>
              <a:rPr lang="cs-CZ" b="1" dirty="0" smtClean="0"/>
              <a:t> → </a:t>
            </a:r>
            <a:r>
              <a:rPr lang="cs-CZ" b="1" dirty="0" smtClean="0">
                <a:solidFill>
                  <a:srgbClr val="7030A0"/>
                </a:solidFill>
              </a:rPr>
              <a:t>H</a:t>
            </a:r>
            <a:r>
              <a:rPr lang="cs-CZ" b="1" baseline="-25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/>
              <a:t>+ ZnSO</a:t>
            </a:r>
            <a:r>
              <a:rPr lang="cs-CZ" b="1" baseline="-25000" dirty="0" smtClean="0"/>
              <a:t>4</a:t>
            </a:r>
          </a:p>
          <a:p>
            <a:pPr>
              <a:spcBef>
                <a:spcPts val="1800"/>
              </a:spcBef>
            </a:pP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youtube.com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watch</a:t>
            </a:r>
            <a:r>
              <a:rPr lang="cs-CZ" sz="1200" dirty="0" smtClean="0">
                <a:hlinkClick r:id="rId2"/>
              </a:rPr>
              <a:t>?v=p-pd2oi7YCU&amp;feature=</a:t>
            </a:r>
            <a:r>
              <a:rPr lang="cs-CZ" sz="1200" dirty="0" err="1" smtClean="0">
                <a:hlinkClick r:id="rId2"/>
              </a:rPr>
              <a:t>player</a:t>
            </a:r>
            <a:r>
              <a:rPr lang="cs-CZ" sz="1200" dirty="0" smtClean="0">
                <a:hlinkClick r:id="rId2"/>
              </a:rPr>
              <a:t>_</a:t>
            </a:r>
            <a:r>
              <a:rPr lang="cs-CZ" sz="1200" dirty="0" err="1" smtClean="0">
                <a:hlinkClick r:id="rId2"/>
              </a:rPr>
              <a:t>detailpage</a:t>
            </a:r>
            <a:endParaRPr lang="cs-CZ" sz="1200" b="1" dirty="0" smtClean="0"/>
          </a:p>
          <a:p>
            <a:pPr>
              <a:buFontTx/>
              <a:buNone/>
            </a:pPr>
            <a:endParaRPr lang="cs-CZ" b="1" baseline="-25000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Vodík</a:t>
            </a:r>
            <a:r>
              <a:rPr lang="cs-CZ" smtClean="0"/>
              <a:t> – vlastnosti</a:t>
            </a:r>
          </a:p>
        </p:txBody>
      </p:sp>
      <p:sp>
        <p:nvSpPr>
          <p:cNvPr id="38914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/>
          <a:lstStyle/>
          <a:p>
            <a:r>
              <a:rPr lang="cs-CZ" dirty="0" smtClean="0"/>
              <a:t>nekov, bezbarvý plyn, bez zápachu</a:t>
            </a:r>
          </a:p>
          <a:p>
            <a:r>
              <a:rPr lang="cs-CZ" dirty="0" smtClean="0"/>
              <a:t>nepatrně rozpustný ve vodě</a:t>
            </a:r>
          </a:p>
          <a:p>
            <a:r>
              <a:rPr lang="cs-CZ" dirty="0" smtClean="0"/>
              <a:t>má hustotu nejmenší ze všech plynů </a:t>
            </a:r>
            <a:r>
              <a:rPr lang="cs-CZ" sz="2800" i="1" dirty="0" smtClean="0"/>
              <a:t>(např. 14,5krát menší než vzduch)</a:t>
            </a:r>
          </a:p>
          <a:p>
            <a:r>
              <a:rPr lang="cs-CZ" dirty="0" smtClean="0"/>
              <a:t>velmi obtížně se zkapalňuje </a:t>
            </a:r>
            <a:r>
              <a:rPr lang="cs-CZ" sz="2800" i="1" dirty="0" smtClean="0"/>
              <a:t>(t.v.: -252 °C) </a:t>
            </a:r>
            <a:r>
              <a:rPr lang="cs-CZ" dirty="0" smtClean="0"/>
              <a:t>a ztužuje </a:t>
            </a:r>
            <a:r>
              <a:rPr lang="cs-CZ" sz="2800" i="1" dirty="0" smtClean="0"/>
              <a:t>(t.t.: -259 °C)</a:t>
            </a:r>
          </a:p>
          <a:p>
            <a:r>
              <a:rPr lang="cs-CZ" dirty="0" smtClean="0"/>
              <a:t>Pozor: </a:t>
            </a:r>
            <a:r>
              <a:rPr lang="cs-CZ" b="1" dirty="0" smtClean="0"/>
              <a:t>extrémně hořlavý (F+) </a:t>
            </a:r>
          </a:p>
          <a:p>
            <a:r>
              <a:rPr lang="cs-CZ" dirty="0" smtClean="0"/>
              <a:t>se vzduchem výbušnou směs</a:t>
            </a:r>
          </a:p>
          <a:p>
            <a:endParaRPr lang="cs-CZ" dirty="0" smtClean="0"/>
          </a:p>
        </p:txBody>
      </p:sp>
      <p:pic>
        <p:nvPicPr>
          <p:cNvPr id="38915" name="Picture 2" descr="Extrémn&amp;ecaron; ho&amp;rcaron;lav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4643438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3" grpId="0" animBg="1"/>
      <p:bldP spid="38914" grpId="0" uiExpand="1" build="p" animBg="1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  <a:r>
              <a:rPr lang="cs-CZ" smtClean="0"/>
              <a:t> – R/S věty</a:t>
            </a: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R12</a:t>
            </a:r>
            <a:r>
              <a:rPr lang="cs-CZ" sz="2800" dirty="0" smtClean="0"/>
              <a:t> (Extrémně hořlavý)</a:t>
            </a:r>
          </a:p>
          <a:p>
            <a:r>
              <a:rPr lang="cs-CZ" sz="2800" b="1" dirty="0" smtClean="0"/>
              <a:t>S2</a:t>
            </a:r>
            <a:r>
              <a:rPr lang="cs-CZ" sz="2800" dirty="0" smtClean="0"/>
              <a:t> (Uchovávejte mimo dosah dětí.)</a:t>
            </a:r>
          </a:p>
          <a:p>
            <a:r>
              <a:rPr lang="cs-CZ" sz="2800" b="1" dirty="0" smtClean="0"/>
              <a:t>S9</a:t>
            </a:r>
            <a:r>
              <a:rPr lang="cs-CZ" sz="2800" dirty="0" smtClean="0"/>
              <a:t> (Uchovávejte obal na dobře větraném místě.)</a:t>
            </a:r>
          </a:p>
          <a:p>
            <a:r>
              <a:rPr lang="cs-CZ" sz="2800" b="1" dirty="0" smtClean="0"/>
              <a:t>S16</a:t>
            </a:r>
            <a:r>
              <a:rPr lang="cs-CZ" sz="2800" dirty="0" smtClean="0"/>
              <a:t> (Uchovávejte obal mimo dosah zdrojů zapálení. – Zákaz kouření.)</a:t>
            </a:r>
          </a:p>
          <a:p>
            <a:r>
              <a:rPr lang="cs-CZ" sz="2800" b="1" dirty="0" smtClean="0"/>
              <a:t>S33</a:t>
            </a:r>
            <a:r>
              <a:rPr lang="cs-CZ" sz="2800" dirty="0" smtClean="0"/>
              <a:t> (Proveďte preventivní opatření proti výbojům statické elektřiny.)</a:t>
            </a:r>
          </a:p>
          <a:p>
            <a:r>
              <a:rPr lang="cs-CZ" sz="1200" dirty="0" smtClean="0">
                <a:solidFill>
                  <a:srgbClr val="000000"/>
                </a:solidFill>
                <a:hlinkClick r:id="rId3"/>
              </a:rPr>
              <a:t>http://cs.wikipedia.org/wiki/R-v%C4%9Bty</a:t>
            </a:r>
            <a:endParaRPr lang="cs-CZ" sz="1200" dirty="0" smtClean="0">
              <a:solidFill>
                <a:srgbClr val="000000"/>
              </a:solidFill>
            </a:endParaRPr>
          </a:p>
          <a:p>
            <a:r>
              <a:rPr lang="cs-CZ" sz="1200" dirty="0" smtClean="0">
                <a:solidFill>
                  <a:srgbClr val="000000"/>
                </a:solidFill>
                <a:hlinkClick r:id="rId4"/>
              </a:rPr>
              <a:t>http://cs.wikipedia.org/wiki/S-v%C4%9Bty</a:t>
            </a:r>
            <a:endParaRPr lang="cs-CZ" sz="1200" dirty="0" smtClean="0">
              <a:solidFill>
                <a:srgbClr val="000000"/>
              </a:solidFill>
            </a:endParaRPr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9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7" grpId="0" animBg="1"/>
      <p:bldP spid="39938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  <a:r>
              <a:rPr lang="cs-CZ" smtClean="0"/>
              <a:t> – příklady užití </a:t>
            </a:r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/>
          <a:lstStyle/>
          <a:p>
            <a:pPr>
              <a:spcBef>
                <a:spcPts val="600"/>
              </a:spcBef>
            </a:pPr>
            <a:r>
              <a:rPr lang="cs-CZ" b="1" dirty="0" smtClean="0"/>
              <a:t>Při sváření a řezání kovů</a:t>
            </a:r>
          </a:p>
          <a:p>
            <a:pPr lvl="1">
              <a:spcBef>
                <a:spcPts val="600"/>
              </a:spcBef>
              <a:buFont typeface="Arial" charset="0"/>
              <a:buNone/>
            </a:pPr>
            <a:r>
              <a:rPr lang="cs-CZ" b="1" dirty="0" smtClean="0"/>
              <a:t>2 </a:t>
            </a:r>
            <a:r>
              <a:rPr lang="cs-CZ" b="1" dirty="0" smtClean="0">
                <a:solidFill>
                  <a:srgbClr val="7030A0"/>
                </a:solidFill>
              </a:rPr>
              <a:t>H</a:t>
            </a:r>
            <a:r>
              <a:rPr lang="cs-CZ" b="1" baseline="-25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/>
              <a:t> + O</a:t>
            </a:r>
            <a:r>
              <a:rPr lang="cs-CZ" b="1" baseline="-25000" dirty="0" smtClean="0"/>
              <a:t>2</a:t>
            </a:r>
            <a:r>
              <a:rPr lang="cs-CZ" b="1" dirty="0" smtClean="0"/>
              <a:t>  </a:t>
            </a:r>
            <a:r>
              <a:rPr lang="cs-CZ" b="1" dirty="0" smtClean="0">
                <a:sym typeface="Symbol" pitchFamily="18" charset="2"/>
              </a:rPr>
              <a:t></a:t>
            </a:r>
            <a:r>
              <a:rPr lang="cs-CZ" b="1" dirty="0" smtClean="0"/>
              <a:t>  2 H</a:t>
            </a:r>
            <a:r>
              <a:rPr lang="cs-CZ" b="1" baseline="-25000" dirty="0" smtClean="0"/>
              <a:t>2</a:t>
            </a:r>
            <a:r>
              <a:rPr lang="cs-CZ" b="1" dirty="0" smtClean="0"/>
              <a:t>O </a:t>
            </a:r>
          </a:p>
          <a:p>
            <a:pPr>
              <a:spcBef>
                <a:spcPts val="600"/>
              </a:spcBef>
            </a:pPr>
            <a:r>
              <a:rPr lang="cs-CZ" b="1" dirty="0" smtClean="0"/>
              <a:t>Výroba amoniaku</a:t>
            </a:r>
          </a:p>
          <a:p>
            <a:pPr lvl="1">
              <a:spcBef>
                <a:spcPts val="600"/>
              </a:spcBef>
              <a:buFont typeface="Arial" charset="0"/>
              <a:buNone/>
            </a:pPr>
            <a:r>
              <a:rPr lang="cs-CZ" b="1" dirty="0" smtClean="0"/>
              <a:t>N</a:t>
            </a:r>
            <a:r>
              <a:rPr lang="cs-CZ" b="1" baseline="-25000" dirty="0" smtClean="0"/>
              <a:t>2</a:t>
            </a:r>
            <a:r>
              <a:rPr lang="cs-CZ" b="1" dirty="0" smtClean="0"/>
              <a:t> + 3 </a:t>
            </a:r>
            <a:r>
              <a:rPr lang="cs-CZ" b="1" dirty="0" smtClean="0">
                <a:solidFill>
                  <a:srgbClr val="7030A0"/>
                </a:solidFill>
              </a:rPr>
              <a:t>H</a:t>
            </a:r>
            <a:r>
              <a:rPr lang="cs-CZ" b="1" baseline="-25000" dirty="0" smtClean="0">
                <a:solidFill>
                  <a:srgbClr val="7030A0"/>
                </a:solidFill>
              </a:rPr>
              <a:t>2</a:t>
            </a:r>
            <a:r>
              <a:rPr lang="cs-CZ" b="1" dirty="0" smtClean="0"/>
              <a:t>  </a:t>
            </a:r>
            <a:r>
              <a:rPr lang="cs-CZ" b="1" baseline="30000" dirty="0" smtClean="0"/>
              <a:t>p, t, kat.</a:t>
            </a:r>
            <a:r>
              <a:rPr lang="cs-CZ" b="1" dirty="0" smtClean="0">
                <a:sym typeface="Symbol" pitchFamily="18" charset="2"/>
              </a:rPr>
              <a:t></a:t>
            </a:r>
            <a:r>
              <a:rPr lang="cs-CZ" b="1" dirty="0" smtClean="0"/>
              <a:t>  2 NH</a:t>
            </a:r>
            <a:r>
              <a:rPr lang="cs-CZ" b="1" baseline="-25000" dirty="0" smtClean="0"/>
              <a:t>3</a:t>
            </a:r>
            <a:r>
              <a:rPr lang="cs-CZ" b="1" dirty="0" smtClean="0"/>
              <a:t> </a:t>
            </a:r>
          </a:p>
          <a:p>
            <a:pPr>
              <a:spcBef>
                <a:spcPts val="2400"/>
              </a:spcBef>
            </a:pPr>
            <a:r>
              <a:rPr lang="cs-CZ" b="1" dirty="0" smtClean="0"/>
              <a:t>Při ztužování tuků</a:t>
            </a:r>
          </a:p>
          <a:p>
            <a:pPr>
              <a:spcBef>
                <a:spcPts val="2400"/>
              </a:spcBef>
            </a:pPr>
            <a:r>
              <a:rPr lang="cs-CZ" b="1" dirty="0" smtClean="0"/>
              <a:t>Při výrobě syntetického benzínu aj.</a:t>
            </a:r>
          </a:p>
          <a:p>
            <a:pPr lvl="1">
              <a:spcBef>
                <a:spcPts val="1800"/>
              </a:spcBef>
              <a:buFont typeface="Arial" charset="0"/>
              <a:buNone/>
            </a:pPr>
            <a:endParaRPr lang="cs-CZ" b="1" dirty="0" smtClean="0"/>
          </a:p>
          <a:p>
            <a:pPr lvl="1">
              <a:spcBef>
                <a:spcPts val="1800"/>
              </a:spcBef>
              <a:buFontTx/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>
              <a:spcBef>
                <a:spcPts val="4200"/>
              </a:spcBef>
            </a:pPr>
            <a:endParaRPr lang="cs-CZ" b="1" dirty="0" smtClean="0">
              <a:solidFill>
                <a:srgbClr val="C00000"/>
              </a:solidFill>
            </a:endParaRPr>
          </a:p>
          <a:p>
            <a:pPr lvl="1">
              <a:buFontTx/>
              <a:buNone/>
            </a:pPr>
            <a:endParaRPr lang="cs-CZ" sz="4000" baseline="30000" dirty="0" smtClean="0">
              <a:solidFill>
                <a:srgbClr val="C00000"/>
              </a:solidFill>
            </a:endParaRPr>
          </a:p>
          <a:p>
            <a:pPr>
              <a:spcBef>
                <a:spcPts val="4200"/>
              </a:spcBef>
              <a:buFontTx/>
              <a:buNone/>
            </a:pPr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9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5" grpId="0" animBg="1"/>
      <p:bldP spid="41986" grpId="0" uiExpand="1" build="p"/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Vodík</a:t>
            </a:r>
            <a:r>
              <a:rPr lang="cs-CZ" smtClean="0"/>
              <a:t> – skladování 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technické účely se plní do ocelových láhví označených </a:t>
            </a:r>
            <a:r>
              <a:rPr lang="cs-CZ" b="1" dirty="0" smtClean="0"/>
              <a:t>červeným pruhem</a:t>
            </a:r>
            <a:r>
              <a:rPr lang="cs-CZ" dirty="0" smtClean="0"/>
              <a:t>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28938" y="2786063"/>
            <a:ext cx="3071812" cy="285750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09" grpId="0" animBg="1"/>
      <p:bldP spid="43010" grpId="0" build="p"/>
      <p:bldP spid="4" grpId="0" animBg="1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Kyslík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Kyslík</a:t>
            </a:r>
            <a:r>
              <a:rPr lang="cs-CZ" smtClean="0"/>
              <a:t> – výskyt</a:t>
            </a:r>
          </a:p>
        </p:txBody>
      </p:sp>
      <p:sp>
        <p:nvSpPr>
          <p:cNvPr id="45058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/>
          <a:lstStyle/>
          <a:p>
            <a:r>
              <a:rPr lang="cs-CZ" b="1" dirty="0" smtClean="0"/>
              <a:t>Vázaný je nejrozšířenějším prvkem zemské kůry (49 %)</a:t>
            </a:r>
          </a:p>
          <a:p>
            <a:pPr lvl="1"/>
            <a:r>
              <a:rPr lang="cs-CZ" dirty="0" smtClean="0"/>
              <a:t>ve sloučeninách - voda, kyslíkaté kyseliny, oxidy, hydroxidy, minerály, organické látky</a:t>
            </a:r>
            <a:endParaRPr lang="cs-CZ" b="1" dirty="0" smtClean="0"/>
          </a:p>
          <a:p>
            <a:r>
              <a:rPr lang="cs-CZ" b="1" dirty="0" smtClean="0"/>
              <a:t>Volný je součástí atmosféry (21 </a:t>
            </a:r>
            <a:r>
              <a:rPr lang="cs-CZ" b="1" dirty="0" err="1" smtClean="0"/>
              <a:t>obj</a:t>
            </a:r>
            <a:r>
              <a:rPr lang="cs-CZ" b="1" dirty="0" smtClean="0"/>
              <a:t>. %)</a:t>
            </a:r>
          </a:p>
          <a:p>
            <a:pPr lvl="1"/>
            <a:r>
              <a:rPr lang="cs-CZ" dirty="0" smtClean="0"/>
              <a:t>dvouatomové molekuly kyslíku </a:t>
            </a:r>
            <a:r>
              <a:rPr lang="cs-CZ" b="1" dirty="0" smtClean="0"/>
              <a:t>O</a:t>
            </a:r>
            <a:r>
              <a:rPr lang="cs-CZ" b="1" baseline="-25000" dirty="0" smtClean="0"/>
              <a:t>2</a:t>
            </a:r>
            <a:r>
              <a:rPr lang="cs-CZ" b="1" dirty="0" smtClean="0"/>
              <a:t> </a:t>
            </a:r>
          </a:p>
          <a:p>
            <a:pPr lvl="2">
              <a:buFont typeface="Arial" charset="0"/>
              <a:buNone/>
            </a:pPr>
            <a:endParaRPr lang="cs-CZ" b="1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5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7" grpId="0" animBg="1"/>
      <p:bldP spid="45058" grpId="0" uiExpand="1" build="p"/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Kyslík</a:t>
            </a:r>
            <a:r>
              <a:rPr lang="cs-CZ" dirty="0" smtClean="0"/>
              <a:t> – vlastnosti</a:t>
            </a:r>
          </a:p>
        </p:txBody>
      </p:sp>
      <p:sp>
        <p:nvSpPr>
          <p:cNvPr id="47106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/>
          <a:lstStyle/>
          <a:p>
            <a:r>
              <a:rPr lang="cs-CZ" dirty="0" smtClean="0"/>
              <a:t>bezbarvý plyn, bez chuti a zápachu</a:t>
            </a:r>
          </a:p>
          <a:p>
            <a:r>
              <a:rPr lang="cs-CZ" b="1" dirty="0" smtClean="0"/>
              <a:t>nepatrně rozpustný ve vodě</a:t>
            </a:r>
          </a:p>
          <a:p>
            <a:r>
              <a:rPr lang="cs-CZ" dirty="0" smtClean="0"/>
              <a:t>hustota o něco vyšší než hustota vzduchu</a:t>
            </a:r>
          </a:p>
          <a:p>
            <a:r>
              <a:rPr lang="cs-CZ" dirty="0" smtClean="0"/>
              <a:t>Pozor: </a:t>
            </a:r>
            <a:r>
              <a:rPr lang="cs-CZ" b="1" dirty="0" smtClean="0"/>
              <a:t>oxidující (O)</a:t>
            </a:r>
          </a:p>
          <a:p>
            <a:endParaRPr lang="cs-CZ" dirty="0" smtClean="0"/>
          </a:p>
        </p:txBody>
      </p:sp>
      <p:pic>
        <p:nvPicPr>
          <p:cNvPr id="47107" name="Picture 3" descr="Oxidující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3929063"/>
            <a:ext cx="1643063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7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5" grpId="0" animBg="1"/>
      <p:bldP spid="47106" grpId="0" uiExpand="1" build="p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Kyslík</a:t>
            </a:r>
            <a:r>
              <a:rPr lang="cs-CZ" dirty="0" smtClean="0"/>
              <a:t> – R/S věty</a:t>
            </a:r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R8</a:t>
            </a:r>
            <a:r>
              <a:rPr lang="cs-CZ" dirty="0" smtClean="0"/>
              <a:t> (Dotek s hořlavým materiálem může způsobit požár)</a:t>
            </a:r>
          </a:p>
          <a:p>
            <a:r>
              <a:rPr lang="cs-CZ" b="1" dirty="0" smtClean="0"/>
              <a:t>S2</a:t>
            </a:r>
            <a:r>
              <a:rPr lang="cs-CZ" dirty="0" smtClean="0"/>
              <a:t> (Uchovávejte mimo dosah dětí.)</a:t>
            </a:r>
          </a:p>
          <a:p>
            <a:r>
              <a:rPr lang="cs-CZ" b="1" dirty="0" smtClean="0"/>
              <a:t>S17</a:t>
            </a:r>
            <a:r>
              <a:rPr lang="cs-CZ" dirty="0" smtClean="0"/>
              <a:t> (Uchovávejte mimo dosah hořlavých materiálů.)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29" grpId="0" animBg="1"/>
      <p:bldP spid="48130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Kyslík</a:t>
            </a:r>
            <a:r>
              <a:rPr lang="cs-CZ" dirty="0" smtClean="0"/>
              <a:t> – vlastnosti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oxidační vlastnosti</a:t>
            </a:r>
            <a:r>
              <a:rPr lang="cs-CZ" dirty="0" smtClean="0"/>
              <a:t>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i="1" spc="-80" dirty="0" smtClean="0"/>
              <a:t>podporuje </a:t>
            </a:r>
            <a:r>
              <a:rPr lang="cs-CZ" b="1" i="1" spc="-80" dirty="0" smtClean="0"/>
              <a:t>hoření 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spc="-80" dirty="0" smtClean="0"/>
              <a:t>např. S + O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 → SO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  </a:t>
            </a:r>
            <a:r>
              <a:rPr lang="cs-CZ" sz="2000" i="1" spc="-80" baseline="-25000" dirty="0" smtClean="0">
                <a:hlinkClick r:id="rId3"/>
              </a:rPr>
              <a:t>http://www.</a:t>
            </a:r>
            <a:r>
              <a:rPr lang="cs-CZ" sz="2000" i="1" spc="-80" baseline="-25000" dirty="0" err="1" smtClean="0">
                <a:hlinkClick r:id="rId3"/>
              </a:rPr>
              <a:t>youtube.com</a:t>
            </a:r>
            <a:r>
              <a:rPr lang="cs-CZ" sz="2000" i="1" spc="-80" baseline="-25000" dirty="0" smtClean="0">
                <a:hlinkClick r:id="rId3"/>
              </a:rPr>
              <a:t>/</a:t>
            </a:r>
            <a:r>
              <a:rPr lang="cs-CZ" sz="2000" i="1" spc="-80" baseline="-25000" dirty="0" err="1" smtClean="0">
                <a:hlinkClick r:id="rId3"/>
              </a:rPr>
              <a:t>watch</a:t>
            </a:r>
            <a:r>
              <a:rPr lang="cs-CZ" sz="2000" i="1" spc="-80" baseline="-25000" dirty="0" smtClean="0">
                <a:hlinkClick r:id="rId3"/>
              </a:rPr>
              <a:t>?v=Ol1SJiVJ02c</a:t>
            </a:r>
            <a:endParaRPr lang="cs-CZ" sz="2000" i="1" spc="-80" baseline="-25000" dirty="0" smtClean="0"/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spc="-80" dirty="0" smtClean="0"/>
              <a:t>např. 2 H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 + O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 → 2 H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O</a:t>
            </a:r>
            <a:r>
              <a:rPr lang="cs-CZ" i="1" spc="-80" baseline="-25000" dirty="0" smtClean="0"/>
              <a:t> </a:t>
            </a:r>
          </a:p>
          <a:p>
            <a:pPr lvl="3" fontAlgn="auto">
              <a:spcAft>
                <a:spcPts val="0"/>
              </a:spcAft>
              <a:buFontTx/>
              <a:buNone/>
              <a:defRPr/>
            </a:pPr>
            <a:r>
              <a:rPr lang="cs-CZ" i="1" spc="-80" baseline="-25000" dirty="0" smtClean="0">
                <a:hlinkClick r:id="rId4"/>
              </a:rPr>
              <a:t>http://www.</a:t>
            </a:r>
            <a:r>
              <a:rPr lang="cs-CZ" i="1" spc="-80" baseline="-25000" dirty="0" err="1" smtClean="0">
                <a:hlinkClick r:id="rId4"/>
              </a:rPr>
              <a:t>youtube.com</a:t>
            </a:r>
            <a:r>
              <a:rPr lang="cs-CZ" i="1" spc="-80" baseline="-25000" dirty="0" smtClean="0">
                <a:hlinkClick r:id="rId4"/>
              </a:rPr>
              <a:t>/</a:t>
            </a:r>
            <a:r>
              <a:rPr lang="cs-CZ" i="1" spc="-80" baseline="-25000" dirty="0" err="1" smtClean="0">
                <a:hlinkClick r:id="rId4"/>
              </a:rPr>
              <a:t>watch</a:t>
            </a:r>
            <a:r>
              <a:rPr lang="cs-CZ" i="1" spc="-80" baseline="-25000" dirty="0" smtClean="0">
                <a:hlinkClick r:id="rId4"/>
              </a:rPr>
              <a:t>?v=bWdfV9mTfxM</a:t>
            </a:r>
            <a:endParaRPr lang="cs-CZ" i="1" spc="-80" baseline="-25000" dirty="0" smtClean="0"/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i="1" spc="-80" dirty="0" smtClean="0"/>
              <a:t>způsobuje </a:t>
            </a:r>
            <a:r>
              <a:rPr lang="cs-CZ" b="1" i="1" spc="-80" dirty="0" smtClean="0"/>
              <a:t>rezavění</a:t>
            </a:r>
            <a:r>
              <a:rPr lang="cs-CZ" i="1" spc="-80" dirty="0" smtClean="0"/>
              <a:t> železa</a:t>
            </a:r>
          </a:p>
          <a:p>
            <a:pPr lvl="2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spc="-80" dirty="0" smtClean="0"/>
              <a:t>4 Fe + 3 O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 → 2 Fe</a:t>
            </a:r>
            <a:r>
              <a:rPr lang="cs-CZ" i="1" spc="-80" baseline="-25000" dirty="0" smtClean="0"/>
              <a:t>2</a:t>
            </a:r>
            <a:r>
              <a:rPr lang="cs-CZ" i="1" spc="-80" dirty="0" smtClean="0"/>
              <a:t>O</a:t>
            </a:r>
            <a:r>
              <a:rPr lang="cs-CZ" i="1" spc="-80" baseline="-25000" dirty="0" smtClean="0"/>
              <a:t>3</a:t>
            </a:r>
            <a:r>
              <a:rPr lang="cs-CZ" i="1" spc="-80" dirty="0" smtClean="0"/>
              <a:t>  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i="1" spc="-80" dirty="0" smtClean="0"/>
              <a:t>kažení</a:t>
            </a:r>
            <a:r>
              <a:rPr lang="cs-CZ" i="1" spc="-80" dirty="0" smtClean="0"/>
              <a:t> potravin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cs-CZ" b="1" i="1" spc="-80" dirty="0" smtClean="0"/>
              <a:t>tlení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  <p:pic>
        <p:nvPicPr>
          <p:cNvPr id="50180" name="Obrázek 5" descr="Rust_and_dirt.jpg"/>
          <p:cNvPicPr>
            <a:picLocks noChangeAspect="1"/>
          </p:cNvPicPr>
          <p:nvPr/>
        </p:nvPicPr>
        <p:blipFill>
          <a:blip r:embed="rId5"/>
          <a:srcRect t="23438" r="9213" b="8594"/>
          <a:stretch>
            <a:fillRect/>
          </a:stretch>
        </p:blipFill>
        <p:spPr bwMode="auto">
          <a:xfrm>
            <a:off x="4786313" y="4357688"/>
            <a:ext cx="3500437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7" grpId="0" animBg="1"/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Nadpis 6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Kyslík</a:t>
            </a:r>
            <a:r>
              <a:rPr lang="cs-CZ" dirty="0" smtClean="0"/>
              <a:t> – užití</a:t>
            </a:r>
          </a:p>
        </p:txBody>
      </p:sp>
      <p:sp>
        <p:nvSpPr>
          <p:cNvPr id="52226" name="Zástupný symbol pro obsah 7"/>
          <p:cNvSpPr>
            <a:spLocks noGrp="1"/>
          </p:cNvSpPr>
          <p:nvPr>
            <p:ph idx="1"/>
          </p:nvPr>
        </p:nvSpPr>
        <p:spPr>
          <a:solidFill>
            <a:srgbClr val="FFFA93"/>
          </a:solidFill>
        </p:spPr>
        <p:txBody>
          <a:bodyPr/>
          <a:lstStyle/>
          <a:p>
            <a:r>
              <a:rPr lang="cs-CZ" dirty="0" smtClean="0"/>
              <a:t>kyslíkové přístroje </a:t>
            </a:r>
            <a:r>
              <a:rPr lang="cs-CZ" sz="2800" dirty="0" smtClean="0"/>
              <a:t>- v medicíně, letectví, …</a:t>
            </a:r>
          </a:p>
          <a:p>
            <a:r>
              <a:rPr lang="cs-CZ" dirty="0" smtClean="0"/>
              <a:t>při svařování, řezání kovů</a:t>
            </a:r>
          </a:p>
          <a:p>
            <a:r>
              <a:rPr lang="cs-CZ" dirty="0" smtClean="0"/>
              <a:t>v hutnictví železa</a:t>
            </a:r>
          </a:p>
          <a:p>
            <a:r>
              <a:rPr lang="cs-CZ" dirty="0" smtClean="0"/>
              <a:t>okysličovadlo raketových motorů</a:t>
            </a:r>
          </a:p>
          <a:p>
            <a:pPr>
              <a:buFontTx/>
              <a:buNone/>
            </a:pPr>
            <a:endParaRPr lang="cs-CZ" b="1" dirty="0" smtClean="0"/>
          </a:p>
        </p:txBody>
      </p:sp>
      <p:sp>
        <p:nvSpPr>
          <p:cNvPr id="4" name="Volný tvar 3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2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5" grpId="0" animBg="1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Kyslík</a:t>
            </a:r>
            <a:r>
              <a:rPr lang="cs-CZ" dirty="0" smtClean="0"/>
              <a:t> – skladování </a:t>
            </a:r>
          </a:p>
        </p:txBody>
      </p:sp>
      <p:sp>
        <p:nvSpPr>
          <p:cNvPr id="532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technické účely se plní do ocelových láhví označených </a:t>
            </a:r>
            <a:r>
              <a:rPr lang="cs-CZ" b="1" dirty="0" smtClean="0"/>
              <a:t>modrým pruhem</a:t>
            </a:r>
            <a:r>
              <a:rPr lang="cs-CZ" dirty="0" smtClean="0"/>
              <a:t>. </a:t>
            </a:r>
          </a:p>
        </p:txBody>
      </p:sp>
      <p:sp>
        <p:nvSpPr>
          <p:cNvPr id="4" name="Obdélník 3"/>
          <p:cNvSpPr/>
          <p:nvPr/>
        </p:nvSpPr>
        <p:spPr>
          <a:xfrm>
            <a:off x="2928938" y="2786063"/>
            <a:ext cx="3071812" cy="285750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8683618" y="0"/>
            <a:ext cx="460382" cy="492443"/>
          </a:xfrm>
          <a:custGeom>
            <a:avLst/>
            <a:gdLst>
              <a:gd name="connsiteX0" fmla="*/ 0 w 460382"/>
              <a:gd name="connsiteY0" fmla="*/ 0 h 468000"/>
              <a:gd name="connsiteX1" fmla="*/ 460382 w 460382"/>
              <a:gd name="connsiteY1" fmla="*/ 0 h 468000"/>
              <a:gd name="connsiteX2" fmla="*/ 460382 w 460382"/>
              <a:gd name="connsiteY2" fmla="*/ 468000 h 468000"/>
              <a:gd name="connsiteX3" fmla="*/ 0 w 460382"/>
              <a:gd name="connsiteY3" fmla="*/ 468000 h 468000"/>
              <a:gd name="connsiteX4" fmla="*/ 0 w 460382"/>
              <a:gd name="connsiteY4" fmla="*/ 0 h 46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60382" h="468000">
                <a:moveTo>
                  <a:pt x="0" y="0"/>
                </a:moveTo>
                <a:lnTo>
                  <a:pt x="460382" y="0"/>
                </a:lnTo>
                <a:lnTo>
                  <a:pt x="460382" y="468000"/>
                </a:lnTo>
                <a:lnTo>
                  <a:pt x="0" y="468000"/>
                </a:lnTo>
                <a:lnTo>
                  <a:pt x="0" y="0"/>
                </a:lnTo>
                <a:close/>
              </a:path>
            </a:pathLst>
          </a:custGeom>
          <a:noFill/>
        </p:spPr>
        <p:txBody>
          <a:bodyPr lIns="0" tIns="0" rIns="0" bIns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n w="12700">
                  <a:solidFill>
                    <a:srgbClr val="FF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z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9" grpId="0" animBg="1"/>
      <p:bldP spid="53250" grpId="0" build="p"/>
      <p:bldP spid="4" grpId="0" animBg="1"/>
      <p:bldP spid="5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Ozón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smtClean="0"/>
              <a:t>Ozón</a:t>
            </a:r>
          </a:p>
        </p:txBody>
      </p:sp>
      <p:sp>
        <p:nvSpPr>
          <p:cNvPr id="552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 smtClean="0"/>
              <a:t>tříatomové molekuly kyslíku </a:t>
            </a:r>
            <a:r>
              <a:rPr lang="cs-CZ" b="1" dirty="0" smtClean="0"/>
              <a:t>O</a:t>
            </a:r>
            <a:r>
              <a:rPr lang="cs-CZ" b="1" baseline="-25000" dirty="0" smtClean="0"/>
              <a:t>3</a:t>
            </a:r>
            <a:r>
              <a:rPr lang="cs-CZ" b="1" dirty="0" smtClean="0"/>
              <a:t> = ozón </a:t>
            </a:r>
          </a:p>
          <a:p>
            <a:pPr lvl="2">
              <a:spcBef>
                <a:spcPts val="1200"/>
              </a:spcBef>
              <a:buFont typeface="Arial" charset="0"/>
              <a:buNone/>
            </a:pPr>
            <a:r>
              <a:rPr lang="cs-CZ" sz="1200" b="1" dirty="0" smtClean="0"/>
              <a:t>Vtip: </a:t>
            </a:r>
            <a:r>
              <a:rPr lang="cs-CZ" sz="1200" b="1" dirty="0" smtClean="0">
                <a:hlinkClick r:id="rId2"/>
              </a:rPr>
              <a:t>http://www.komik.</a:t>
            </a:r>
            <a:r>
              <a:rPr lang="cs-CZ" sz="1200" b="1" dirty="0" err="1" smtClean="0">
                <a:hlinkClick r:id="rId2"/>
              </a:rPr>
              <a:t>cz</a:t>
            </a:r>
            <a:r>
              <a:rPr lang="cs-CZ" sz="1200" b="1" dirty="0" smtClean="0">
                <a:hlinkClick r:id="rId2"/>
              </a:rPr>
              <a:t>/</a:t>
            </a:r>
            <a:r>
              <a:rPr lang="cs-CZ" sz="1200" b="1" dirty="0" err="1" smtClean="0">
                <a:hlinkClick r:id="rId2"/>
              </a:rPr>
              <a:t>obrazky</a:t>
            </a:r>
            <a:r>
              <a:rPr lang="cs-CZ" sz="1200" b="1" dirty="0" smtClean="0">
                <a:hlinkClick r:id="rId2"/>
              </a:rPr>
              <a:t>/844-</a:t>
            </a:r>
            <a:r>
              <a:rPr lang="cs-CZ" sz="1200" b="1" dirty="0" err="1" smtClean="0">
                <a:hlinkClick r:id="rId2"/>
              </a:rPr>
              <a:t>ozonova</a:t>
            </a:r>
            <a:r>
              <a:rPr lang="cs-CZ" sz="1200" b="1" dirty="0" smtClean="0">
                <a:hlinkClick r:id="rId2"/>
              </a:rPr>
              <a:t>-</a:t>
            </a:r>
            <a:r>
              <a:rPr lang="cs-CZ" sz="1200" b="1" dirty="0" err="1" smtClean="0">
                <a:hlinkClick r:id="rId2"/>
              </a:rPr>
              <a:t>dira</a:t>
            </a:r>
            <a:r>
              <a:rPr lang="cs-CZ" sz="1200" b="1" dirty="0" smtClean="0">
                <a:hlinkClick r:id="rId2"/>
              </a:rPr>
              <a:t>/</a:t>
            </a:r>
            <a:endParaRPr lang="cs-CZ" sz="1200" b="1" dirty="0" smtClean="0"/>
          </a:p>
          <a:p>
            <a:pPr lvl="2">
              <a:spcBef>
                <a:spcPts val="1200"/>
              </a:spcBef>
              <a:buFont typeface="Arial" charset="0"/>
              <a:buNone/>
            </a:pPr>
            <a:r>
              <a:rPr lang="cs-CZ" sz="1200" b="1" dirty="0" smtClean="0"/>
              <a:t>Česká geologická služba (RNDr. Karel Vaníček, CSc.): </a:t>
            </a:r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>
                <a:hlinkClick r:id="rId3"/>
              </a:rPr>
              <a:t>http://www.geology.</a:t>
            </a:r>
            <a:r>
              <a:rPr lang="cs-CZ" sz="1200" b="1" dirty="0" err="1" smtClean="0">
                <a:hlinkClick r:id="rId3"/>
              </a:rPr>
              <a:t>cz</a:t>
            </a:r>
            <a:r>
              <a:rPr lang="cs-CZ" sz="1200" b="1" dirty="0" smtClean="0">
                <a:hlinkClick r:id="rId3"/>
              </a:rPr>
              <a:t>/</a:t>
            </a:r>
            <a:r>
              <a:rPr lang="cs-CZ" sz="1200" b="1" dirty="0" err="1" smtClean="0">
                <a:hlinkClick r:id="rId3"/>
              </a:rPr>
              <a:t>mujkousekzeme</a:t>
            </a:r>
            <a:r>
              <a:rPr lang="cs-CZ" sz="1200" b="1" dirty="0" smtClean="0">
                <a:hlinkClick r:id="rId3"/>
              </a:rPr>
              <a:t>/veda/</a:t>
            </a:r>
            <a:r>
              <a:rPr lang="cs-CZ" sz="1200" b="1" dirty="0" err="1" smtClean="0">
                <a:hlinkClick r:id="rId3"/>
              </a:rPr>
              <a:t>dira</a:t>
            </a:r>
            <a:r>
              <a:rPr lang="cs-CZ" sz="1200" b="1" dirty="0" smtClean="0">
                <a:hlinkClick r:id="rId3"/>
              </a:rPr>
              <a:t>-do-</a:t>
            </a:r>
            <a:r>
              <a:rPr lang="cs-CZ" sz="1200" b="1" dirty="0" err="1" smtClean="0">
                <a:hlinkClick r:id="rId3"/>
              </a:rPr>
              <a:t>sveta</a:t>
            </a:r>
            <a:r>
              <a:rPr lang="cs-CZ" sz="1200" b="1" dirty="0" smtClean="0">
                <a:hlinkClick r:id="rId3"/>
              </a:rPr>
              <a:t>/</a:t>
            </a:r>
            <a:r>
              <a:rPr lang="cs-CZ" sz="1200" b="1" dirty="0" err="1" smtClean="0">
                <a:hlinkClick r:id="rId3"/>
              </a:rPr>
              <a:t>ozonova</a:t>
            </a:r>
            <a:r>
              <a:rPr lang="cs-CZ" sz="1200" b="1" dirty="0" smtClean="0">
                <a:hlinkClick r:id="rId3"/>
              </a:rPr>
              <a:t>-vrstva</a:t>
            </a:r>
            <a:endParaRPr lang="cs-CZ" sz="1200" b="1" dirty="0" smtClean="0"/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/>
              <a:t>Odpovězte na otázky (viz zapůjčený lístek A).</a:t>
            </a:r>
          </a:p>
          <a:p>
            <a:pPr lvl="2">
              <a:spcBef>
                <a:spcPct val="0"/>
              </a:spcBef>
              <a:buFont typeface="Arial" charset="0"/>
              <a:buNone/>
            </a:pPr>
            <a:endParaRPr lang="cs-CZ" sz="1200" b="1" dirty="0" smtClean="0"/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/>
              <a:t>Přízemní ozón:</a:t>
            </a:r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>
                <a:hlinkClick r:id="rId4"/>
              </a:rPr>
              <a:t>http://vitejtenazemi.cenia.cz/archiv/vzduch_cs/ozon.pdf</a:t>
            </a:r>
            <a:endParaRPr lang="cs-CZ" sz="1200" b="1" dirty="0" smtClean="0"/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/>
              <a:t>Odpovězte na otázky (viz zapůjčený lístek B).</a:t>
            </a:r>
          </a:p>
          <a:p>
            <a:pPr lvl="2">
              <a:spcBef>
                <a:spcPct val="0"/>
              </a:spcBef>
              <a:buFont typeface="Arial" charset="0"/>
              <a:buNone/>
            </a:pPr>
            <a:endParaRPr lang="cs-CZ" sz="1200" b="1" dirty="0" smtClean="0"/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/>
              <a:t>Znečištění ovzduší přízemním ozónem:</a:t>
            </a:r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>
                <a:hlinkClick r:id="rId5"/>
              </a:rPr>
              <a:t>http://vitejtenazemi.cenia.cz/video/znecisteni_ozon.html</a:t>
            </a:r>
            <a:endParaRPr lang="cs-CZ" sz="1200" b="1" dirty="0" smtClean="0"/>
          </a:p>
          <a:p>
            <a:pPr lvl="2">
              <a:spcBef>
                <a:spcPct val="0"/>
              </a:spcBef>
              <a:buFont typeface="Arial" charset="0"/>
              <a:buNone/>
            </a:pPr>
            <a:r>
              <a:rPr lang="cs-CZ" sz="1200" b="1" dirty="0" smtClean="0"/>
              <a:t>DÚ: Odpovězte na otázky (viz zapůjčený lístek C).</a:t>
            </a:r>
          </a:p>
          <a:p>
            <a:pPr lvl="2">
              <a:buFont typeface="Arial" charset="0"/>
              <a:buNone/>
            </a:pPr>
            <a:endParaRPr lang="cs-CZ" sz="1200" b="1" dirty="0" smtClean="0">
              <a:hlinkClick r:id="rId2"/>
            </a:endParaRPr>
          </a:p>
          <a:p>
            <a:pPr lvl="2">
              <a:buFont typeface="Arial" charset="0"/>
              <a:buNone/>
            </a:pPr>
            <a:endParaRPr lang="cs-CZ" sz="1200" b="1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2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Lístek A</a:t>
            </a:r>
          </a:p>
        </p:txBody>
      </p:sp>
      <p:sp>
        <p:nvSpPr>
          <p:cNvPr id="563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Kde v atmosféře se ozón vyskytuje?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Který z výskytů ozónu je pro život na Zemi příznivý a před čím nás chrání?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je to ozónová díra a které látky především ji způsobují?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Lístek B</a:t>
            </a:r>
          </a:p>
        </p:txBody>
      </p:sp>
      <p:sp>
        <p:nvSpPr>
          <p:cNvPr id="573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Kde se vyskytuje organismům škodlivý ozón a působením kterých látek vzniká?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člověk začne pociťovat při delším pobytu ve zvýšené koncentraci ozónu?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 Jaký je – udávaná organizací WHO - průměrná hodinová koncentrace ozónu, při níž se u člověka objevují první příznaky potíží?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Lístek C</a:t>
            </a:r>
          </a:p>
        </p:txBody>
      </p:sp>
      <p:sp>
        <p:nvSpPr>
          <p:cNvPr id="583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Zapište dvěma jednoduchými rovnicemi nejčastější vznik přízemního ozónu.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je největším zdrojem látek způsobujících vznik tzv. fotochemického smogu letního typu?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 smtClean="0"/>
              <a:t>Obrázek tematický</a:t>
            </a: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office.</a:t>
            </a:r>
            <a:r>
              <a:rPr lang="cs-CZ" sz="1200" i="1" dirty="0" err="1" smtClean="0"/>
              <a:t>microsoft.com</a:t>
            </a:r>
            <a:r>
              <a:rPr lang="cs-CZ" sz="1200" dirty="0" smtClean="0"/>
              <a:t> [online]. [cit. 31.8.2012]. Dostupný na WWW: </a:t>
            </a:r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=chemie&amp;ex=1#</a:t>
            </a:r>
            <a:r>
              <a:rPr lang="cs-CZ" sz="1200" dirty="0" err="1" smtClean="0">
                <a:hlinkClick r:id="rId2"/>
              </a:rPr>
              <a:t>pg</a:t>
            </a:r>
            <a:r>
              <a:rPr lang="cs-CZ" sz="1200" dirty="0" smtClean="0">
                <a:hlinkClick r:id="rId2"/>
              </a:rPr>
              <a:t>:5|</a:t>
            </a:r>
            <a:endParaRPr lang="cs-CZ" sz="1200" dirty="0" smtClean="0"/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 smtClean="0"/>
              <a:t>Obrázek rezavějícího železného předmětu</a:t>
            </a: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MCLASSUS, </a:t>
            </a:r>
            <a:r>
              <a:rPr lang="cs-CZ" sz="1200" dirty="0" err="1" smtClean="0"/>
              <a:t>Roger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27.11.2012]. Dostupný na WWW: </a:t>
            </a:r>
            <a:r>
              <a:rPr lang="cs-CZ" sz="1200" dirty="0" smtClean="0">
                <a:hlinkClick r:id="rId3"/>
              </a:rPr>
              <a:t>http://cs.wikipedia.org/wiki/Soubor:Rust_and_dirt.jpg</a:t>
            </a:r>
            <a:endParaRPr lang="cs-CZ" sz="1200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 smtClean="0"/>
              <a:t>Obrázek piktogramu hořlaviny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PIXELTOO.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31.8.2012]. Dostupný na WWW: </a:t>
            </a:r>
            <a:r>
              <a:rPr lang="cs-CZ" sz="1200" dirty="0" smtClean="0">
                <a:hlinkClick r:id="rId4"/>
              </a:rPr>
              <a:t>http://cs.wikipedia.org/wiki/Soubor:F_inflammable.png</a:t>
            </a:r>
            <a:endParaRPr lang="cs-CZ" sz="1200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b="1" dirty="0" smtClean="0"/>
              <a:t>Obrázek piktogramu oxidující </a:t>
            </a: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AUTOR NEUVEDEN.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[online]. [cit. 31.8.2012]. Dostupný na WWW: </a:t>
            </a:r>
            <a:r>
              <a:rPr lang="cs-CZ" sz="1200" dirty="0" smtClean="0">
                <a:hlinkClick r:id="rId5"/>
              </a:rPr>
              <a:t>http://cs.wikipedia.org/wiki/Soubor:Hazard_O.svg</a:t>
            </a:r>
            <a:endParaRPr lang="cs-CZ" sz="1200" dirty="0" smtClean="0"/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 </a:t>
            </a:r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marL="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1522</TotalTime>
  <Words>1413</Words>
  <Application>Microsoft Office PowerPoint</Application>
  <PresentationFormat>Předvádění na obrazovce (4:3)</PresentationFormat>
  <Paragraphs>245</Paragraphs>
  <Slides>36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Snímek 1</vt:lpstr>
      <vt:lpstr>Vodík, kyslík, ozón</vt:lpstr>
      <vt:lpstr>Vodík, kyslík, ozón</vt:lpstr>
      <vt:lpstr>Vodík, kyslík, ozón</vt:lpstr>
      <vt:lpstr>Vodík a PSP</vt:lpstr>
      <vt:lpstr>Atom vodíku 1H - schéma</vt:lpstr>
      <vt:lpstr>Izotopy vodíku</vt:lpstr>
      <vt:lpstr>Kyslík a PSP</vt:lpstr>
      <vt:lpstr>Atom kyslíku 8O - schéma</vt:lpstr>
      <vt:lpstr>Izotopy kyslíku</vt:lpstr>
      <vt:lpstr>Připomeňme si!</vt:lpstr>
      <vt:lpstr>Vaznost vodíku a kyslíku</vt:lpstr>
      <vt:lpstr>Jaká je polarita vazeb?</vt:lpstr>
      <vt:lpstr>Polarita chemické vazby</vt:lpstr>
      <vt:lpstr>Složení, struktura</vt:lpstr>
      <vt:lpstr>Vodík</vt:lpstr>
      <vt:lpstr>Vodík – výskyt</vt:lpstr>
      <vt:lpstr>Vodík – laboratorní příprava</vt:lpstr>
      <vt:lpstr>Vodík – laboratorní příprava</vt:lpstr>
      <vt:lpstr>Vodík – vlastnosti</vt:lpstr>
      <vt:lpstr>Vodík – R/S věty</vt:lpstr>
      <vt:lpstr>Vodík – příklady užití </vt:lpstr>
      <vt:lpstr>Vodík – skladování </vt:lpstr>
      <vt:lpstr>Kyslík</vt:lpstr>
      <vt:lpstr>Kyslík – výskyt</vt:lpstr>
      <vt:lpstr>Kyslík – vlastnosti</vt:lpstr>
      <vt:lpstr>Kyslík – R/S věty</vt:lpstr>
      <vt:lpstr>Kyslík – vlastnosti</vt:lpstr>
      <vt:lpstr>Kyslík – užití</vt:lpstr>
      <vt:lpstr>Kyslík – skladování </vt:lpstr>
      <vt:lpstr>Ozón</vt:lpstr>
      <vt:lpstr>Ozón</vt:lpstr>
      <vt:lpstr>Lístek A</vt:lpstr>
      <vt:lpstr>Lístek B</vt:lpstr>
      <vt:lpstr>Lístek C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Složení a třídění chemických látek</dc:title>
  <dc:creator>x</dc:creator>
  <cp:lastModifiedBy>x</cp:lastModifiedBy>
  <cp:revision>332</cp:revision>
  <dcterms:created xsi:type="dcterms:W3CDTF">2013-04-13T08:37:52Z</dcterms:created>
  <dcterms:modified xsi:type="dcterms:W3CDTF">2013-08-18T21:56:39Z</dcterms:modified>
</cp:coreProperties>
</file>