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57" r:id="rId2"/>
    <p:sldId id="322" r:id="rId3"/>
    <p:sldId id="380" r:id="rId4"/>
    <p:sldId id="412" r:id="rId5"/>
    <p:sldId id="413" r:id="rId6"/>
    <p:sldId id="384" r:id="rId7"/>
    <p:sldId id="385" r:id="rId8"/>
    <p:sldId id="386" r:id="rId9"/>
    <p:sldId id="387" r:id="rId10"/>
    <p:sldId id="388" r:id="rId11"/>
    <p:sldId id="389" r:id="rId12"/>
    <p:sldId id="390" r:id="rId13"/>
    <p:sldId id="415" r:id="rId14"/>
    <p:sldId id="395" r:id="rId15"/>
    <p:sldId id="396" r:id="rId16"/>
    <p:sldId id="392" r:id="rId17"/>
    <p:sldId id="421" r:id="rId18"/>
    <p:sldId id="416" r:id="rId19"/>
    <p:sldId id="393" r:id="rId20"/>
    <p:sldId id="394" r:id="rId21"/>
    <p:sldId id="397" r:id="rId22"/>
    <p:sldId id="398" r:id="rId23"/>
    <p:sldId id="399" r:id="rId24"/>
    <p:sldId id="400" r:id="rId25"/>
    <p:sldId id="401" r:id="rId26"/>
    <p:sldId id="402" r:id="rId27"/>
    <p:sldId id="417" r:id="rId28"/>
    <p:sldId id="419" r:id="rId29"/>
    <p:sldId id="403" r:id="rId30"/>
    <p:sldId id="404" r:id="rId31"/>
    <p:sldId id="405" r:id="rId32"/>
    <p:sldId id="406" r:id="rId33"/>
    <p:sldId id="407" r:id="rId34"/>
    <p:sldId id="408" r:id="rId35"/>
    <p:sldId id="418" r:id="rId36"/>
    <p:sldId id="409" r:id="rId37"/>
    <p:sldId id="410" r:id="rId38"/>
    <p:sldId id="420" r:id="rId39"/>
    <p:sldId id="368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FA9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8150" autoAdjust="0"/>
    <p:restoredTop sz="71860" autoAdjust="0"/>
  </p:normalViewPr>
  <p:slideViewPr>
    <p:cSldViewPr>
      <p:cViewPr>
        <p:scale>
          <a:sx n="50" d="100"/>
          <a:sy n="50" d="100"/>
        </p:scale>
        <p:origin x="-828" y="-276"/>
      </p:cViewPr>
      <p:guideLst>
        <p:guide orient="horz" pos="2160"/>
        <p:guide pos="2880"/>
      </p:guideLst>
    </p:cSldViewPr>
  </p:slideViewPr>
  <p:notesTextViewPr>
    <p:cViewPr>
      <p:scale>
        <a:sx n="125" d="100"/>
        <a:sy n="125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68E54C-D0A7-4906-8F19-EB782F4823C2}" type="datetimeFigureOut">
              <a:rPr lang="cs-CZ" smtClean="0"/>
              <a:pPr/>
              <a:t>18.8.2013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D2D9A4-8EFB-409A-AB90-69741CAA5A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tematický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cs-CZ" dirty="0" smtClean="0"/>
              <a:t> [online]. [cit. 31.8.2012].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=chemie&amp;ex=1#</a:t>
            </a:r>
            <a:r>
              <a:rPr lang="cs-CZ" dirty="0" err="1" smtClean="0"/>
              <a:t>pg</a:t>
            </a:r>
            <a:r>
              <a:rPr lang="cs-CZ" dirty="0" smtClean="0"/>
              <a:t>:5|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Snímek je animovaný.</a:t>
            </a:r>
            <a:r>
              <a:rPr lang="cs-CZ" baseline="0" dirty="0" smtClean="0"/>
              <a:t> Postupně se objevují „indicie“, o</a:t>
            </a:r>
            <a:r>
              <a:rPr lang="cs-CZ" dirty="0" smtClean="0"/>
              <a:t>tázka v nadpisu se objeví na závěr.</a:t>
            </a:r>
          </a:p>
          <a:p>
            <a:endParaRPr lang="cs-CZ" dirty="0" smtClean="0"/>
          </a:p>
          <a:p>
            <a:r>
              <a:rPr lang="cs-CZ" dirty="0" smtClean="0"/>
              <a:t>Biogenní – součástí aminokyselin, bílkovin</a:t>
            </a:r>
          </a:p>
          <a:p>
            <a:r>
              <a:rPr lang="cs-CZ" dirty="0" smtClean="0"/>
              <a:t>Fungicidy (druh pesticidů) – prostředky proti růstu hub a plísní</a:t>
            </a:r>
          </a:p>
          <a:p>
            <a:endParaRPr lang="cs-CZ" dirty="0" smtClean="0"/>
          </a:p>
          <a:p>
            <a:r>
              <a:rPr lang="cs-CZ" dirty="0" smtClean="0"/>
              <a:t>OBRÁZKY – CITACE:</a:t>
            </a:r>
          </a:p>
          <a:p>
            <a:r>
              <a:rPr lang="cs-CZ" dirty="0" smtClean="0"/>
              <a:t>* Čistá síra</a:t>
            </a:r>
          </a:p>
          <a:p>
            <a:r>
              <a:rPr lang="nl-NL" dirty="0" smtClean="0"/>
              <a:t>MILLS, Ben. </a:t>
            </a:r>
            <a:r>
              <a:rPr lang="nl-NL" i="1" dirty="0" smtClean="0"/>
              <a:t>Wikipedia.cz</a:t>
            </a:r>
            <a:r>
              <a:rPr lang="nl-NL" dirty="0" smtClean="0"/>
              <a:t> [online]. [cit. 6.1.2013]. Dostupný na WWW: http://cs.wikipedia.org/wiki/Soubor:Sulfur-sample.jpg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* Komín</a:t>
            </a:r>
          </a:p>
          <a:p>
            <a:r>
              <a:rPr lang="cs-CZ" dirty="0" smtClean="0"/>
              <a:t>HORST74.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6.1.2013]. Dostupný na WWW: http://cs.wikipedia.org/wiki/Soubor:EPRU1.JPG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– CITACE:</a:t>
            </a:r>
          </a:p>
          <a:p>
            <a:r>
              <a:rPr lang="cs-CZ" dirty="0" smtClean="0"/>
              <a:t>* Čistá síra</a:t>
            </a:r>
          </a:p>
          <a:p>
            <a:r>
              <a:rPr lang="nl-NL" dirty="0" smtClean="0"/>
              <a:t>MILLS, Ben. </a:t>
            </a:r>
            <a:r>
              <a:rPr lang="nl-NL" i="1" dirty="0" smtClean="0"/>
              <a:t>Wikipedia.cz</a:t>
            </a:r>
            <a:r>
              <a:rPr lang="nl-NL" dirty="0" smtClean="0"/>
              <a:t> [online]. [cit. 6.1.2013]. Dostupný na WWW: http://cs.wikipedia.org/wiki/Soubor:Sulfur-sample.jpg 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Poznámka pro učitele: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Síra je poměrně reaktivní prvek; přímo se slučuje se všemi prvky kromě vzácných plynů, dusíku, telluru, jodu, iridia, platiny a zlata.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baseline="0" dirty="0" smtClean="0">
                <a:solidFill>
                  <a:srgbClr val="FF0000"/>
                </a:solidFill>
              </a:rPr>
              <a:t> elementární formě: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* krystalická:</a:t>
            </a:r>
          </a:p>
          <a:p>
            <a:r>
              <a:rPr lang="cs-CZ" dirty="0" smtClean="0"/>
              <a:t>DESCOUENS, </a:t>
            </a:r>
            <a:r>
              <a:rPr lang="cs-CZ" dirty="0" err="1" smtClean="0"/>
              <a:t>Didier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6.1.2013]. Dostupný na WWW: http://cs.wikipedia.org/wiki/Soubor:Soufresicile2.jpg </a:t>
            </a:r>
          </a:p>
          <a:p>
            <a:endParaRPr lang="cs-CZ" dirty="0" smtClean="0"/>
          </a:p>
          <a:p>
            <a:r>
              <a:rPr lang="cs-CZ" dirty="0" smtClean="0"/>
              <a:t>* sopečného původu:</a:t>
            </a:r>
          </a:p>
          <a:p>
            <a:r>
              <a:rPr lang="cs-CZ" dirty="0" smtClean="0"/>
              <a:t>LUCA, </a:t>
            </a:r>
            <a:r>
              <a:rPr lang="cs-CZ" dirty="0" err="1" smtClean="0"/>
              <a:t>Luca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6.1.2013]. Dostupný na WWW: http://cs.wikipedia.org/wiki/Soubor:Fumarole.opening%282cm%29.jpg   (sopka ze Sicílie: </a:t>
            </a:r>
            <a:r>
              <a:rPr lang="cs-CZ" dirty="0" err="1" smtClean="0"/>
              <a:t>Vulcano</a:t>
            </a:r>
            <a:r>
              <a:rPr lang="cs-CZ" dirty="0" smtClean="0"/>
              <a:t>, </a:t>
            </a:r>
            <a:r>
              <a:rPr lang="cs-CZ" dirty="0" err="1" smtClean="0"/>
              <a:t>Sicily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dirty="0" smtClean="0"/>
              <a:t>Poznámka pro</a:t>
            </a:r>
            <a:r>
              <a:rPr lang="cs-CZ" baseline="0" dirty="0" smtClean="0"/>
              <a:t> učitele:</a:t>
            </a:r>
          </a:p>
          <a:p>
            <a:r>
              <a:rPr lang="cs-CZ" dirty="0" smtClean="0"/>
              <a:t>Ve sloučeninách</a:t>
            </a:r>
          </a:p>
          <a:p>
            <a:r>
              <a:rPr lang="cs-CZ" dirty="0" smtClean="0"/>
              <a:t>* Sulfidy: Pyrit FeS2,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pyrit – obrázek</a:t>
            </a:r>
          </a:p>
          <a:p>
            <a:r>
              <a:rPr lang="cs-CZ" dirty="0" smtClean="0"/>
              <a:t>DESCOUENS, </a:t>
            </a:r>
            <a:r>
              <a:rPr lang="cs-CZ" dirty="0" err="1" smtClean="0"/>
              <a:t>Didier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6.1.2013]. Dostupný na WWW: http://cs.wikipedia.org/wiki/Soubor:Pyriteespagne.jpg </a:t>
            </a:r>
          </a:p>
          <a:p>
            <a:endParaRPr lang="cs-CZ" dirty="0" smtClean="0"/>
          </a:p>
          <a:p>
            <a:r>
              <a:rPr lang="cs-CZ" dirty="0" smtClean="0"/>
              <a:t>železná ruda – obrázek</a:t>
            </a:r>
          </a:p>
          <a:p>
            <a:r>
              <a:rPr lang="cs-CZ" dirty="0" smtClean="0"/>
              <a:t>ZIMBRES FGEL/UERJ, </a:t>
            </a:r>
            <a:r>
              <a:rPr lang="cs-CZ" dirty="0" err="1" smtClean="0"/>
              <a:t>Eurico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6.1.2013]. Dostupný na WWW: http://upload.wikimedia.org/wikipedia/commons/archive/2/2e/20120219042103!HematitaEZ.jpg  (licence -</a:t>
            </a:r>
            <a:r>
              <a:rPr lang="cs-CZ" baseline="0" dirty="0" smtClean="0"/>
              <a:t> ?!)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Poznámka pro vyučujícího: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H</a:t>
            </a:r>
            <a:r>
              <a:rPr lang="cs-CZ" b="1" baseline="-25000" dirty="0" smtClean="0">
                <a:solidFill>
                  <a:srgbClr val="FF0000"/>
                </a:solidFill>
              </a:rPr>
              <a:t>2</a:t>
            </a:r>
            <a:r>
              <a:rPr lang="cs-CZ" b="1" dirty="0" smtClean="0">
                <a:solidFill>
                  <a:srgbClr val="FF0000"/>
                </a:solidFill>
              </a:rPr>
              <a:t>S </a:t>
            </a:r>
            <a:r>
              <a:rPr lang="cs-CZ" b="0" dirty="0" smtClean="0">
                <a:solidFill>
                  <a:srgbClr val="FF0000"/>
                </a:solidFill>
              </a:rPr>
              <a:t>vzniká např. </a:t>
            </a:r>
            <a:r>
              <a:rPr lang="cs-CZ" sz="1200" dirty="0" smtClean="0"/>
              <a:t>ve střevech, při hnití bílkovin, při vzniku/ výrobě bioplynu - </a:t>
            </a:r>
            <a:r>
              <a:rPr lang="cs-CZ" dirty="0" smtClean="0"/>
              <a:t>a rozkladem síranů při nedostatku kyslíku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 - obrázky: </a:t>
            </a:r>
          </a:p>
          <a:p>
            <a:r>
              <a:rPr lang="cs-CZ" dirty="0" smtClean="0"/>
              <a:t>Extrémně hořlavý (F+)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PHROOD.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6.1.2013]. Dostupný na WWW: http://cs.wikipedia.org/wiki/Soubor:Hazard_F.svg </a:t>
            </a:r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r>
              <a:rPr lang="cs-CZ" dirty="0" smtClean="0"/>
              <a:t>Vysoce toxický (T+)</a:t>
            </a:r>
          </a:p>
          <a:p>
            <a:pPr>
              <a:buFont typeface="Arial" charset="0"/>
              <a:buChar char="•"/>
            </a:pPr>
            <a:r>
              <a:rPr lang="cs-CZ" dirty="0" smtClean="0"/>
              <a:t>VOLNÉ DÍLO.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6.1.2013]. Dostupný na WWW: http://cs.wikipedia.org/wiki/Soubor:Hazard_T.svg </a:t>
            </a:r>
          </a:p>
          <a:p>
            <a:pPr>
              <a:buFont typeface="Arial" charset="0"/>
              <a:buChar char="•"/>
            </a:pP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lang="cs-CZ" dirty="0" smtClean="0"/>
              <a:t>Nebezpečný pro životní prostředí (N)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dirty="0" smtClean="0"/>
              <a:t>VOLNÉ DÍLO.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6.1.2013]. Dostupný na WWW: http://cs.wikipedia.org/wiki/Soubor:Hazard_N.svg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dirty="0" smtClean="0"/>
          </a:p>
          <a:p>
            <a:pPr>
              <a:buFont typeface="Arial" charset="0"/>
              <a:buChar char="•"/>
            </a:pPr>
            <a:endParaRPr lang="cs-CZ" dirty="0" smtClean="0"/>
          </a:p>
          <a:p>
            <a:pPr>
              <a:buFont typeface="Arial" charset="0"/>
              <a:buChar char="•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VOLNÉ DÍLO. </a:t>
            </a:r>
            <a:r>
              <a:rPr lang="cs-CZ" i="1" dirty="0" err="1" smtClean="0"/>
              <a:t>en.wikipedia.org</a:t>
            </a:r>
            <a:r>
              <a:rPr lang="cs-CZ" dirty="0" smtClean="0"/>
              <a:t> [online]. [cit. 6.1.2013]. Dostupný na WWW: http://en.wikipedia.org/wiki/File:NFPA_704.svg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Poznámka pro učitele:</a:t>
            </a:r>
          </a:p>
          <a:p>
            <a:pPr marL="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(např. konzervuje strouhaný křen v kyselém nálevu)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 smtClean="0"/>
          </a:p>
          <a:p>
            <a:r>
              <a:rPr lang="cs-CZ" dirty="0" smtClean="0"/>
              <a:t>piktogram: korozívní a žíravé látky</a:t>
            </a:r>
          </a:p>
          <a:p>
            <a:r>
              <a:rPr lang="cs-CZ" dirty="0" smtClean="0"/>
              <a:t>HENNING, </a:t>
            </a:r>
            <a:r>
              <a:rPr lang="cs-CZ" dirty="0" err="1" smtClean="0"/>
              <a:t>Torsten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6.1.2013]. Dostupný na WWW: http://cs.wikipedia.org/wiki/Soubor:GHS-pictogram-acid.svg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briketa hnědého uhlí</a:t>
            </a:r>
          </a:p>
          <a:p>
            <a:r>
              <a:rPr lang="cs-CZ" dirty="0" err="1" smtClean="0"/>
              <a:t>SCHWEIß</a:t>
            </a:r>
            <a:r>
              <a:rPr lang="cs-CZ" dirty="0" smtClean="0"/>
              <a:t>, </a:t>
            </a:r>
            <a:r>
              <a:rPr lang="cs-CZ" dirty="0" err="1" smtClean="0"/>
              <a:t>Markus</a:t>
            </a:r>
            <a:r>
              <a:rPr lang="cs-CZ" dirty="0" smtClean="0"/>
              <a:t>, </a:t>
            </a:r>
            <a:r>
              <a:rPr lang="cs-CZ" dirty="0" err="1" smtClean="0"/>
              <a:t>Gamma</a:t>
            </a:r>
            <a:r>
              <a:rPr lang="cs-CZ" dirty="0" smtClean="0"/>
              <a:t> </a:t>
            </a:r>
            <a:r>
              <a:rPr lang="cs-CZ" dirty="0" err="1" smtClean="0"/>
              <a:t>Correction</a:t>
            </a:r>
            <a:r>
              <a:rPr lang="cs-CZ" dirty="0" smtClean="0"/>
              <a:t> By </a:t>
            </a:r>
            <a:r>
              <a:rPr lang="cs-CZ" dirty="0" err="1" smtClean="0"/>
              <a:t>Julo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6.1.2013]. Dostupný na WWW: http://upload.wikimedia.org/wikipedia/commons/archive/2/21/20060430230720!Braunkohle_als_Hausbrand.jpg </a:t>
            </a:r>
          </a:p>
          <a:p>
            <a:r>
              <a:rPr lang="cs-CZ" dirty="0" smtClean="0"/>
              <a:t>komín a kouř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HORST74.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6.1.2013]. Dostupný na WWW: http://cs.wikipedia.org/wiki/Soubor:EPRU1.JPG </a:t>
            </a:r>
          </a:p>
          <a:p>
            <a:r>
              <a:rPr lang="cs-CZ" dirty="0" smtClean="0"/>
              <a:t>les po kyselých deštích</a:t>
            </a:r>
          </a:p>
          <a:p>
            <a:r>
              <a:rPr lang="cs-CZ" dirty="0" smtClean="0"/>
              <a:t>NIPIK.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6.1.2013]. Dostupný na WWW: http://cs.wikipedia.org/wiki/Soubor:Acid_rain_woods1.JPG </a:t>
            </a:r>
          </a:p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Poznámka pro učitele:</a:t>
            </a:r>
          </a:p>
          <a:p>
            <a:r>
              <a:rPr lang="cs-CZ" dirty="0" smtClean="0"/>
              <a:t>soli lze silnou kyselinou vytlačit (</a:t>
            </a:r>
            <a:r>
              <a:rPr lang="cs-CZ" sz="2400" dirty="0" smtClean="0"/>
              <a:t>za uvolnění </a:t>
            </a:r>
            <a:r>
              <a:rPr lang="cs-CZ" dirty="0" smtClean="0"/>
              <a:t>SO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</a:p>
          <a:p>
            <a:r>
              <a:rPr lang="cs-CZ" dirty="0" smtClean="0"/>
              <a:t>zvolná oxidace  (vzniká SO</a:t>
            </a:r>
            <a:r>
              <a:rPr lang="cs-CZ" baseline="-25000" dirty="0" smtClean="0"/>
              <a:t>4</a:t>
            </a:r>
            <a:r>
              <a:rPr lang="cs-CZ" baseline="30000" dirty="0" smtClean="0"/>
              <a:t>II-</a:t>
            </a:r>
            <a:r>
              <a:rPr lang="cs-CZ" dirty="0" smtClean="0"/>
              <a:t>)</a:t>
            </a:r>
          </a:p>
          <a:p>
            <a:pPr lvl="1"/>
            <a:r>
              <a:rPr lang="cs-CZ" dirty="0" smtClean="0"/>
              <a:t>vzdušným kyslíkem (O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</a:p>
          <a:p>
            <a:r>
              <a:rPr lang="cs-CZ" dirty="0" smtClean="0"/>
              <a:t>redukce (</a:t>
            </a:r>
            <a:r>
              <a:rPr lang="cs-CZ" sz="2800" dirty="0" smtClean="0"/>
              <a:t>vytěsní se síra</a:t>
            </a:r>
            <a:r>
              <a:rPr lang="cs-CZ" dirty="0" smtClean="0"/>
              <a:t> S)</a:t>
            </a:r>
          </a:p>
          <a:p>
            <a:pPr lvl="1"/>
            <a:r>
              <a:rPr lang="cs-CZ" dirty="0" smtClean="0"/>
              <a:t>silnějšími redukčními činidly (např. H</a:t>
            </a:r>
            <a:r>
              <a:rPr lang="cs-CZ" baseline="-25000" dirty="0" smtClean="0"/>
              <a:t>2</a:t>
            </a:r>
            <a:r>
              <a:rPr lang="cs-CZ" dirty="0" smtClean="0"/>
              <a:t>S)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Poznámka pro učitele:</a:t>
            </a:r>
          </a:p>
          <a:p>
            <a:r>
              <a:rPr lang="cs-CZ" dirty="0" smtClean="0"/>
              <a:t>Neušlechtilé kovy se v kyselině sírové rozpouštějí za vývoje vodíku a vzniku příslušných síranů, např.</a:t>
            </a:r>
          </a:p>
          <a:p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(</a:t>
            </a:r>
            <a:r>
              <a:rPr lang="cs-CZ" dirty="0" err="1" smtClean="0"/>
              <a:t>aq</a:t>
            </a:r>
            <a:r>
              <a:rPr lang="cs-CZ" dirty="0" smtClean="0"/>
              <a:t>) + </a:t>
            </a:r>
            <a:r>
              <a:rPr lang="cs-CZ" dirty="0" err="1" smtClean="0"/>
              <a:t>Zn</a:t>
            </a:r>
            <a:r>
              <a:rPr lang="cs-CZ" dirty="0" smtClean="0"/>
              <a:t>(s) → H</a:t>
            </a:r>
            <a:r>
              <a:rPr lang="cs-CZ" baseline="-25000" dirty="0" smtClean="0"/>
              <a:t>2</a:t>
            </a:r>
            <a:r>
              <a:rPr lang="cs-CZ" dirty="0" smtClean="0"/>
              <a:t>(g) + ZnSO</a:t>
            </a:r>
            <a:r>
              <a:rPr lang="cs-CZ" baseline="-25000" dirty="0" smtClean="0"/>
              <a:t>4</a:t>
            </a:r>
            <a:r>
              <a:rPr lang="cs-CZ" dirty="0" smtClean="0"/>
              <a:t>(</a:t>
            </a:r>
            <a:r>
              <a:rPr lang="cs-CZ" dirty="0" err="1" smtClean="0"/>
              <a:t>aq</a:t>
            </a:r>
            <a:r>
              <a:rPr lang="cs-CZ" dirty="0" smtClean="0"/>
              <a:t>) </a:t>
            </a:r>
          </a:p>
          <a:p>
            <a:r>
              <a:rPr lang="cs-CZ" dirty="0" smtClean="0"/>
              <a:t>3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(</a:t>
            </a:r>
            <a:r>
              <a:rPr lang="cs-CZ" dirty="0" err="1" smtClean="0"/>
              <a:t>aq</a:t>
            </a:r>
            <a:r>
              <a:rPr lang="cs-CZ" dirty="0" smtClean="0"/>
              <a:t>) + 2 </a:t>
            </a:r>
            <a:r>
              <a:rPr lang="cs-CZ" dirty="0" err="1" smtClean="0"/>
              <a:t>Al</a:t>
            </a:r>
            <a:r>
              <a:rPr lang="cs-CZ" dirty="0" smtClean="0"/>
              <a:t>(s) → 3H</a:t>
            </a:r>
            <a:r>
              <a:rPr lang="cs-CZ" baseline="-25000" dirty="0" smtClean="0"/>
              <a:t>2</a:t>
            </a:r>
            <a:r>
              <a:rPr lang="cs-CZ" dirty="0" smtClean="0"/>
              <a:t>(g) + Al</a:t>
            </a:r>
            <a:r>
              <a:rPr lang="cs-CZ" baseline="-25000" dirty="0" smtClean="0"/>
              <a:t>2</a:t>
            </a:r>
            <a:r>
              <a:rPr lang="cs-CZ" dirty="0" smtClean="0"/>
              <a:t>(SO</a:t>
            </a:r>
            <a:r>
              <a:rPr lang="cs-CZ" baseline="-25000" dirty="0" smtClean="0"/>
              <a:t>4</a:t>
            </a:r>
            <a:r>
              <a:rPr lang="cs-CZ" dirty="0" smtClean="0"/>
              <a:t>)</a:t>
            </a:r>
            <a:r>
              <a:rPr lang="cs-CZ" baseline="-25000" dirty="0" smtClean="0"/>
              <a:t>3</a:t>
            </a:r>
            <a:r>
              <a:rPr lang="cs-CZ" dirty="0" smtClean="0"/>
              <a:t>(</a:t>
            </a:r>
            <a:r>
              <a:rPr lang="cs-CZ" dirty="0" err="1" smtClean="0"/>
              <a:t>aq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dirty="0" smtClean="0"/>
              <a:t>Citace</a:t>
            </a:r>
            <a:r>
              <a:rPr lang="cs-CZ" baseline="0" dirty="0" smtClean="0"/>
              <a:t> obrázku:</a:t>
            </a:r>
          </a:p>
          <a:p>
            <a:r>
              <a:rPr lang="cs-CZ" dirty="0" smtClean="0"/>
              <a:t>MATTHIAS, M..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6.1.2013]. Dostupný na WWW: http://cs.wikipedia.org/wiki/Soubor:Hazard_C.svg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Poznámka pro učitele: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Touto reakcí se původně téměř nerozpustný fosforečnan vápenatý přemění na směs rozpustnějších kyselých fosforečnanů a dobře rozpustné kyseliny fosforečné, což urychluje využití fosforu rostlinami.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Poznámka pro učitele: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Touto reakcí se původně téměř nerozpustný fosforečnan vápenatý přemění na směs rozpustnějších kyselých fosforečnanů a dobře rozpustné kyseliny fosforečné, což urychluje využití fosforu rostlinami.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+ stručně na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bezkonzervantu.cz</a:t>
            </a:r>
            <a:r>
              <a:rPr lang="cs-CZ" dirty="0" smtClean="0"/>
              <a:t>/</a:t>
            </a:r>
            <a:r>
              <a:rPr lang="cs-CZ" dirty="0" err="1" smtClean="0"/>
              <a:t>ecka</a:t>
            </a:r>
            <a:r>
              <a:rPr lang="cs-CZ" dirty="0" smtClean="0"/>
              <a:t>/e516-</a:t>
            </a:r>
            <a:r>
              <a:rPr lang="cs-CZ" dirty="0" err="1" smtClean="0"/>
              <a:t>siran</a:t>
            </a:r>
            <a:r>
              <a:rPr lang="cs-CZ" dirty="0" smtClean="0"/>
              <a:t>-</a:t>
            </a:r>
            <a:r>
              <a:rPr lang="cs-CZ" dirty="0" err="1" smtClean="0"/>
              <a:t>vapenaty</a:t>
            </a:r>
            <a:r>
              <a:rPr lang="cs-CZ" dirty="0" smtClean="0"/>
              <a:t>/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Poznámka </a:t>
            </a:r>
            <a:r>
              <a:rPr lang="cs-CZ" smtClean="0"/>
              <a:t>pro učitele:</a:t>
            </a:r>
          </a:p>
          <a:p>
            <a:r>
              <a:rPr lang="cs-CZ" smtClean="0"/>
              <a:t>KCr</a:t>
            </a:r>
            <a:r>
              <a:rPr lang="cs-CZ" dirty="0" smtClean="0"/>
              <a:t>(SO</a:t>
            </a:r>
            <a:r>
              <a:rPr lang="cs-CZ" baseline="-25000" dirty="0" smtClean="0"/>
              <a:t>4</a:t>
            </a:r>
            <a:r>
              <a:rPr lang="cs-CZ" dirty="0" smtClean="0"/>
              <a:t>)</a:t>
            </a:r>
            <a:r>
              <a:rPr lang="cs-CZ" baseline="-25000" dirty="0" smtClean="0"/>
              <a:t>2</a:t>
            </a:r>
            <a:r>
              <a:rPr lang="cs-CZ" dirty="0" smtClean="0"/>
              <a:t> . 12H</a:t>
            </a:r>
            <a:r>
              <a:rPr lang="cs-CZ" baseline="-25000" dirty="0" smtClean="0"/>
              <a:t>2</a:t>
            </a:r>
            <a:r>
              <a:rPr lang="cs-CZ" dirty="0" smtClean="0"/>
              <a:t>O ….. síran </a:t>
            </a:r>
            <a:r>
              <a:rPr lang="cs-CZ" dirty="0" err="1" smtClean="0"/>
              <a:t>draselno</a:t>
            </a:r>
            <a:r>
              <a:rPr lang="cs-CZ" dirty="0" smtClean="0"/>
              <a:t>-chromitý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Poznámka pro vyučujícího: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Sádra byla známá jako vynikající stavební materiál již Římanům. Přišli na to, že ji lze získat žíháním sádrovce při pouhých 300 °C.</a:t>
            </a:r>
          </a:p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32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 učitele:</a:t>
            </a:r>
          </a:p>
          <a:p>
            <a:r>
              <a:rPr lang="cs-CZ" dirty="0" smtClean="0"/>
              <a:t>Dekahydrát je známý od 17. století jako </a:t>
            </a:r>
            <a:r>
              <a:rPr lang="cs-CZ" b="1" dirty="0" smtClean="0"/>
              <a:t>Glauberova sůl</a:t>
            </a:r>
            <a:r>
              <a:rPr lang="cs-CZ" dirty="0" smtClean="0"/>
              <a:t> nebo </a:t>
            </a:r>
            <a:r>
              <a:rPr lang="cs-CZ" b="1" dirty="0" err="1" smtClean="0"/>
              <a:t>mirabilit</a:t>
            </a:r>
            <a:r>
              <a:rPr lang="cs-CZ" dirty="0" smtClean="0"/>
              <a:t> (historicky </a:t>
            </a:r>
            <a:r>
              <a:rPr lang="cs-CZ" i="1" dirty="0" err="1" smtClean="0"/>
              <a:t>sal</a:t>
            </a:r>
            <a:r>
              <a:rPr lang="cs-CZ" i="1" dirty="0" smtClean="0"/>
              <a:t> </a:t>
            </a:r>
            <a:r>
              <a:rPr lang="cs-CZ" i="1" dirty="0" err="1" smtClean="0"/>
              <a:t>mirabilis</a:t>
            </a:r>
            <a:r>
              <a:rPr lang="cs-CZ" dirty="0" smtClean="0"/>
              <a:t>).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33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34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36</a:t>
            </a:fld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EC4EA-5F2E-4184-BEA8-46686519B154}" type="slidenum">
              <a:rPr lang="cs-CZ" smtClean="0"/>
              <a:pPr/>
              <a:t>37</a:t>
            </a:fld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38</a:t>
            </a:fld>
            <a:endParaRPr lang="cs-CZ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39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68345-9025-4679-BE1B-0219CC608713}" type="datetimeFigureOut">
              <a:rPr lang="cs-CZ" smtClean="0"/>
              <a:pPr/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KjICz8gsP8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7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dspace.k.utb.cz/bitstream/handle/10563/16901/such%C3%A1nkov%C3%A1_2011_bp.pdf?sequence=1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-kiyIg2xHo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hyperlink" Target="http://www.youtube.com/watch?v=rOowgw9N2YQ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mulgatory.cz/seznam-ecek?prisada=E516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bgprazskemalty.cz/fileadmin/user_upload/napsali_o_nas/clanky_ke_stazeni/TBG_MAT5_nahled.pdf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yriteespagne.jpg" TargetMode="External"/><Relationship Id="rId13" Type="http://schemas.openxmlformats.org/officeDocument/2006/relationships/hyperlink" Target="http://en.wikipedia.org/wiki/File:NFPA_704.svg" TargetMode="External"/><Relationship Id="rId18" Type="http://schemas.openxmlformats.org/officeDocument/2006/relationships/hyperlink" Target="http://cs.wikipedia.org/wiki/Soubor:Gips_3_Maroko.jpg" TargetMode="External"/><Relationship Id="rId26" Type="http://schemas.openxmlformats.org/officeDocument/2006/relationships/hyperlink" Target="http://cs.wikipedia.org/wiki/Soubor:Alum.jpg" TargetMode="External"/><Relationship Id="rId3" Type="http://schemas.openxmlformats.org/officeDocument/2006/relationships/hyperlink" Target="http://office.microsoft.com/cs-cz/images/results.aspx?qu=chemie&amp;ex=1" TargetMode="External"/><Relationship Id="rId21" Type="http://schemas.openxmlformats.org/officeDocument/2006/relationships/hyperlink" Target="http://cs.wikipedia.org/wiki/Soubor:Chalkantyt,_Almeria,_2Hiszpania.jpg" TargetMode="External"/><Relationship Id="rId7" Type="http://schemas.openxmlformats.org/officeDocument/2006/relationships/hyperlink" Target="http://cs.wikipedia.org/wiki/Soubor:Fumarole.opening(2cm).jpg" TargetMode="External"/><Relationship Id="rId12" Type="http://schemas.openxmlformats.org/officeDocument/2006/relationships/hyperlink" Target="http://cs.wikipedia.org/wiki/Soubor:Hazard_N.svg" TargetMode="External"/><Relationship Id="rId17" Type="http://schemas.openxmlformats.org/officeDocument/2006/relationships/hyperlink" Target="http://cs.wikipedia.org/wiki/Soubor:Hazard_C.svg" TargetMode="External"/><Relationship Id="rId25" Type="http://schemas.openxmlformats.org/officeDocument/2006/relationships/hyperlink" Target="http://cs.wikipedia.org/wiki/Soubor:Sodium_sulfate.jpg" TargetMode="External"/><Relationship Id="rId2" Type="http://schemas.openxmlformats.org/officeDocument/2006/relationships/notesSlide" Target="../notesSlides/notesSlide30.xml"/><Relationship Id="rId16" Type="http://schemas.openxmlformats.org/officeDocument/2006/relationships/hyperlink" Target="http://cs.wikipedia.org/wiki/Soubor:Acid_rain_woods1.JPG" TargetMode="External"/><Relationship Id="rId20" Type="http://schemas.openxmlformats.org/officeDocument/2006/relationships/hyperlink" Target="http://cs.wikipedia.org/wiki/Soubor:Sadrokart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oufresicile2.jpg" TargetMode="External"/><Relationship Id="rId11" Type="http://schemas.openxmlformats.org/officeDocument/2006/relationships/hyperlink" Target="http://cs.wikipedia.org/wiki/Soubor:Hazard_T.svg" TargetMode="External"/><Relationship Id="rId24" Type="http://schemas.openxmlformats.org/officeDocument/2006/relationships/hyperlink" Target="http://cs.wikipedia.org/wiki/Soubor:Paper_450x450.jpg" TargetMode="External"/><Relationship Id="rId5" Type="http://schemas.openxmlformats.org/officeDocument/2006/relationships/hyperlink" Target="http://cs.wikipedia.org/wiki/Soubor:EPRU1.JPG" TargetMode="External"/><Relationship Id="rId15" Type="http://schemas.openxmlformats.org/officeDocument/2006/relationships/hyperlink" Target="http://upload.wikimedia.org/wikipedia/commons/archive/2/21/20060430230720!Braunkohle_als_Hausbrand.jpg" TargetMode="External"/><Relationship Id="rId23" Type="http://schemas.openxmlformats.org/officeDocument/2006/relationships/hyperlink" Target="http://cs.wikipedia.org/wiki/Soubor:S%C3%ADran_zine%C4%8Dnat%C3%BD.JPG" TargetMode="External"/><Relationship Id="rId10" Type="http://schemas.openxmlformats.org/officeDocument/2006/relationships/hyperlink" Target="http://cs.wikipedia.org/wiki/Soubor:Hazard_F.svg" TargetMode="External"/><Relationship Id="rId19" Type="http://schemas.openxmlformats.org/officeDocument/2006/relationships/hyperlink" Target="http://cs.wikipedia.org/wiki/Soubor:Alabaster.jpg" TargetMode="External"/><Relationship Id="rId4" Type="http://schemas.openxmlformats.org/officeDocument/2006/relationships/hyperlink" Target="http://cs.wikipedia.org/wiki/Soubor:Sulfur-sample.jpg" TargetMode="External"/><Relationship Id="rId9" Type="http://schemas.openxmlformats.org/officeDocument/2006/relationships/hyperlink" Target="http://upload.wikimedia.org/wikipedia/commons/archive/2/2e/20120219042103!HematitaEZ.jpg" TargetMode="External"/><Relationship Id="rId14" Type="http://schemas.openxmlformats.org/officeDocument/2006/relationships/hyperlink" Target="http://cs.wikipedia.org/wiki/Soubor:GHS-pictogram-acid.svg" TargetMode="External"/><Relationship Id="rId22" Type="http://schemas.openxmlformats.org/officeDocument/2006/relationships/hyperlink" Target="http://cs.wikipedia.org/wiki/Soubor:S%C3%ADran_%C5%BEeleznat%C3%B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85852" y="357166"/>
          <a:ext cx="6643734" cy="5669770"/>
        </p:xfrm>
        <a:graphic>
          <a:graphicData uri="http://schemas.openxmlformats.org/drawingml/2006/table">
            <a:tbl>
              <a:tblPr/>
              <a:tblGrid>
                <a:gridCol w="1571636"/>
                <a:gridCol w="5072098"/>
              </a:tblGrid>
              <a:tr h="612000"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Číslo projektu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CZ.1.07/1.5.00/34.0565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Číslo materiálu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+mn-lt"/>
                          <a:ea typeface="Times New Roman"/>
                          <a:cs typeface="Calibri"/>
                        </a:rPr>
                        <a:t>VY_32_INOVACE_352_Síra a její sloučeniny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Název školy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900" b="1" dirty="0" smtClean="0">
                          <a:latin typeface="Calibri"/>
                          <a:ea typeface="Times New Roman"/>
                          <a:cs typeface="Calibri"/>
                        </a:rPr>
                        <a:t>                Masarykova </a:t>
                      </a:r>
                      <a:r>
                        <a:rPr lang="cs-CZ" sz="900" b="1" dirty="0">
                          <a:latin typeface="Calibri"/>
                          <a:ea typeface="Times New Roman"/>
                          <a:cs typeface="Calibri"/>
                        </a:rPr>
                        <a:t>střední  škola zemědělská a Vyšší odborná škola, Opava, příspěvková organizace</a:t>
                      </a:r>
                      <a:endParaRPr lang="cs-CZ" sz="900" b="1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Autor </a:t>
                      </a: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Mgr. Hana Glatterová</a:t>
                      </a:r>
                      <a:endParaRPr lang="cs-CZ" sz="900" kern="12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Průřezové téma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Člověk a životní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prostředí, člověk a svět práce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Tematický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celek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Chemie</a:t>
                      </a:r>
                      <a:endParaRPr lang="cs-CZ" sz="1200" b="1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Ročník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1.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Datum tvorby 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11.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1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. 2013 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Datum a místo ověření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14. 1. a 16. 1. 2013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chemie 1.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Za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Druh učebního materiálu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Prezentace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088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Anotace 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0"/>
                        </a:spcBef>
                        <a:spcAft>
                          <a:spcPts val="300"/>
                        </a:spcAft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Prezentace podporuje frontální vedení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výuky.</a:t>
                      </a:r>
                      <a:endParaRPr lang="cs-CZ" sz="900" kern="120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Jejím přínosem je výběr a uspořádání  probírané látky pro učební obory Zahradník (41-52-H/01) a Zemědělec - farmář (41-51-H/01).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V prezentaci je věnován mj. prostor kyselým dešťům – jejich důsledkům, možnostem jejich předcházení nebo aspoň možnostem kompenzování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jejich důsledků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Výsledky vzdělávání: Žák charakterizuje vybrané prvky a anorganické sloučeniny a zhodnotí jejich využití v odborné praxi a v běžném životě, posoudí je z hlediska vlivu na zdraví a životní </a:t>
                      </a:r>
                      <a:r>
                        <a:rPr lang="cs-CZ" sz="900" kern="1200" baseline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prostředí.</a:t>
                      </a:r>
                      <a:r>
                        <a:rPr lang="cs-CZ" sz="900" kern="1200" baseline="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</a:t>
                      </a:r>
                      <a:endParaRPr lang="cs-CZ" sz="900" smtClean="0"/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9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Klíčová slova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i="1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Síra,</a:t>
                      </a:r>
                      <a:r>
                        <a:rPr lang="cs-CZ" sz="9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n</a:t>
                      </a:r>
                      <a:r>
                        <a:rPr lang="cs-CZ" sz="900" i="1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ekov, sulfidy,</a:t>
                      </a:r>
                      <a:r>
                        <a:rPr lang="cs-CZ" sz="9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sulfan, hořlavost, toxicita a nebezpečnost pro životní prostředí, rozpustnost, oxid siřičitý a sírový, kyselý déšť, kyselina siřičitá a sírová, siřičitany a sírany, hydrogensírany, hydráty síranů, superfosfát, dezinfekce, bělení, konzervace, ekologický problém</a:t>
                      </a:r>
                      <a:r>
                        <a:rPr lang="cs-CZ" sz="900" i="1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</a:t>
                      </a: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2869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Metodický pokyn 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2000" indent="-72000">
                        <a:spcAft>
                          <a:spcPts val="300"/>
                        </a:spcAft>
                        <a:buFont typeface="Arial" pitchFamily="34" charset="0"/>
                        <a:buChar char="•"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Učitel využije poznámek na snímcích k vedení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výkladu, danou problematiku vysvětluje,popř. vede s žáky diskusi. 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</a:t>
                      </a:r>
                    </a:p>
                    <a:p>
                      <a:pPr marL="72000" marR="0" indent="-720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Snímky s informacemi určenými k zápisu jsou v pravém horním rohu označeny písmenem „z“; snímky lze dle potřeby žákům poskytnout také ve vytištěné </a:t>
                      </a:r>
                      <a:r>
                        <a:rPr lang="cs-CZ" sz="900" kern="1200" baseline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formě.</a:t>
                      </a:r>
                      <a:endParaRPr lang="cs-CZ" sz="900" kern="120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 marL="72000" indent="-72000">
                        <a:spcAft>
                          <a:spcPts val="300"/>
                        </a:spcAft>
                        <a:buFont typeface="Arial" pitchFamily="34" charset="0"/>
                        <a:buChar char="•"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Prezentace obsahuje několik odkazů na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webové stránky.</a:t>
                      </a:r>
                    </a:p>
                    <a:p>
                      <a:pPr marL="72000" indent="-72000">
                        <a:spcAft>
                          <a:spcPts val="300"/>
                        </a:spcAft>
                        <a:buFont typeface="Arial" pitchFamily="34" charset="0"/>
                        <a:buChar char="•"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Časová dotace: 2 vyučovací hodiny</a:t>
                      </a: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0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Pokud není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uvedeno </a:t>
                      </a: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jinak, je použitý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materiál </a:t>
                      </a: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z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 vlastních zdrojů </a:t>
                      </a: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autora. 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3" name="Picture 1" descr="mszes_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1428736"/>
            <a:ext cx="285752" cy="280684"/>
          </a:xfrm>
          <a:prstGeom prst="rect">
            <a:avLst/>
          </a:prstGeom>
          <a:noFill/>
        </p:spPr>
      </p:pic>
      <p:pic>
        <p:nvPicPr>
          <p:cNvPr id="5" name="Obrázek 4" descr="OPVK_hor_zakladni_logolink_RGB_cz.jp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071802" y="285728"/>
            <a:ext cx="2880360" cy="6294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3571876"/>
            <a:ext cx="7772400" cy="1470025"/>
          </a:xfrm>
          <a:solidFill>
            <a:srgbClr val="FFFF00"/>
          </a:solidFill>
        </p:spPr>
        <p:txBody>
          <a:bodyPr/>
          <a:lstStyle/>
          <a:p>
            <a:pPr>
              <a:spcAft>
                <a:spcPts val="0"/>
              </a:spcAft>
            </a:pPr>
            <a:r>
              <a:rPr lang="cs-CZ" b="1" dirty="0" smtClean="0"/>
              <a:t>Významný prvek VI.A</a:t>
            </a:r>
            <a:endParaRPr lang="cs-CZ" b="1" dirty="0">
              <a:latin typeface="Times New Roman"/>
              <a:ea typeface="Times New Roman"/>
            </a:endParaRPr>
          </a:p>
        </p:txBody>
      </p:sp>
      <p:pic>
        <p:nvPicPr>
          <p:cNvPr id="4" name="Obrázek 3" descr="MC90028706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116" y="428604"/>
            <a:ext cx="2793571" cy="30718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Poznáte prvek?</a:t>
            </a:r>
            <a:endParaRPr lang="cs-CZ" dirty="0"/>
          </a:p>
        </p:txBody>
      </p:sp>
      <p:pic>
        <p:nvPicPr>
          <p:cNvPr id="1026" name="Picture 2" descr="C:\Documents and Settings\Rodina\Dokumenty\2012_2013-hanicka_souhrn\2012_2013-skol_rok-hagla\che-sablony_20ks\sablony-VY_32_INOVACE_01-20\VY_10-sira-obrazky\200dpi-Sulfur-sampl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2714619"/>
            <a:ext cx="3500462" cy="262601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928662" y="2000240"/>
            <a:ext cx="75009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 významná složka různých fungicidů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5500702"/>
            <a:ext cx="4500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 nekovová krystalická látka </a:t>
            </a:r>
            <a:endParaRPr lang="cs-CZ" sz="2800" dirty="0"/>
          </a:p>
        </p:txBody>
      </p:sp>
      <p:pic>
        <p:nvPicPr>
          <p:cNvPr id="1027" name="Picture 3" descr="C:\Documents and Settings\Rodina\Dokumenty\2012_2013-hanicka_souhrn\2012_2013-skol_rok-hagla\che-sablony_20ks\sablony-VY_32_INOVACE_01-20\VY_10-sira-obrazky\100dpi-EPRU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2714620"/>
            <a:ext cx="2478087" cy="37211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928662" y="1428736"/>
            <a:ext cx="5715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 nepostradatelný biogenní prvek</a:t>
            </a:r>
            <a:endParaRPr lang="cs-CZ" sz="2800" dirty="0"/>
          </a:p>
        </p:txBody>
      </p:sp>
      <p:cxnSp>
        <p:nvCxnSpPr>
          <p:cNvPr id="10" name="Přímá spojovací čára 9"/>
          <p:cNvCxnSpPr/>
          <p:nvPr/>
        </p:nvCxnSpPr>
        <p:spPr>
          <a:xfrm rot="5400000">
            <a:off x="-1320841" y="3678239"/>
            <a:ext cx="507209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Síra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Zjistěte a zapište si její:</a:t>
            </a:r>
          </a:p>
          <a:p>
            <a:pPr lvl="1"/>
            <a:r>
              <a:rPr lang="cs-CZ" dirty="0" smtClean="0"/>
              <a:t>chemickou značku</a:t>
            </a:r>
          </a:p>
          <a:p>
            <a:pPr lvl="1"/>
            <a:r>
              <a:rPr lang="cs-CZ" dirty="0" smtClean="0"/>
              <a:t>protonové číslo</a:t>
            </a:r>
          </a:p>
          <a:p>
            <a:pPr lvl="1"/>
            <a:r>
              <a:rPr lang="cs-CZ" dirty="0" smtClean="0"/>
              <a:t>relativní atomovou hmotnost</a:t>
            </a:r>
          </a:p>
          <a:p>
            <a:pPr lvl="1"/>
            <a:r>
              <a:rPr lang="cs-CZ" dirty="0" smtClean="0"/>
              <a:t>elektronegativitu</a:t>
            </a:r>
          </a:p>
          <a:p>
            <a:pPr lvl="1"/>
            <a:r>
              <a:rPr lang="cs-CZ" dirty="0" smtClean="0"/>
              <a:t>zařazení: kov – polokov - nekov</a:t>
            </a:r>
          </a:p>
          <a:p>
            <a:pPr lvl="1"/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9F6E7-2208-4007-A8D6-68BFC4EC3ABD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Síra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A93"/>
                </a:solidFill>
              </a:rPr>
              <a:t>..</a:t>
            </a:r>
          </a:p>
          <a:p>
            <a:pPr lvl="1"/>
            <a:r>
              <a:rPr lang="cs-CZ" dirty="0" smtClean="0"/>
              <a:t>chemickou značku </a:t>
            </a:r>
            <a:r>
              <a:rPr lang="cs-CZ" b="1" dirty="0" smtClean="0"/>
              <a:t>S</a:t>
            </a:r>
          </a:p>
          <a:p>
            <a:pPr lvl="1"/>
            <a:r>
              <a:rPr lang="cs-CZ" dirty="0" smtClean="0"/>
              <a:t>protonové číslo </a:t>
            </a:r>
            <a:r>
              <a:rPr lang="cs-CZ" b="1" dirty="0" smtClean="0"/>
              <a:t>16</a:t>
            </a:r>
          </a:p>
          <a:p>
            <a:pPr lvl="1"/>
            <a:r>
              <a:rPr lang="cs-CZ" dirty="0" smtClean="0"/>
              <a:t>relativní atomovou hmotnost </a:t>
            </a:r>
            <a:r>
              <a:rPr lang="cs-CZ" b="1" dirty="0" smtClean="0"/>
              <a:t>32,06</a:t>
            </a:r>
          </a:p>
          <a:p>
            <a:pPr lvl="1"/>
            <a:r>
              <a:rPr lang="cs-CZ" dirty="0" smtClean="0"/>
              <a:t>elektronegativitu </a:t>
            </a:r>
            <a:r>
              <a:rPr lang="cs-CZ" b="1" dirty="0" smtClean="0"/>
              <a:t>2,4</a:t>
            </a:r>
          </a:p>
          <a:p>
            <a:pPr lvl="1"/>
            <a:r>
              <a:rPr lang="cs-CZ" dirty="0" smtClean="0"/>
              <a:t>zařazení: </a:t>
            </a:r>
            <a:r>
              <a:rPr lang="cs-CZ" b="1" dirty="0" smtClean="0"/>
              <a:t>nekov</a:t>
            </a:r>
          </a:p>
          <a:p>
            <a:pPr lvl="1"/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9F6E7-2208-4007-A8D6-68BFC4EC3A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186766" cy="4757757"/>
          </a:xfrm>
        </p:spPr>
        <p:txBody>
          <a:bodyPr>
            <a:normAutofit/>
          </a:bodyPr>
          <a:lstStyle/>
          <a:p>
            <a:pPr>
              <a:buSzPct val="120000"/>
            </a:pPr>
            <a:r>
              <a:rPr lang="cs-CZ" b="1" dirty="0" smtClean="0"/>
              <a:t>nekovová</a:t>
            </a:r>
            <a:r>
              <a:rPr lang="cs-CZ" dirty="0" smtClean="0"/>
              <a:t> krystalická látka</a:t>
            </a:r>
          </a:p>
          <a:p>
            <a:pPr>
              <a:buSzPct val="120000"/>
            </a:pPr>
            <a:r>
              <a:rPr lang="cs-CZ" dirty="0" smtClean="0"/>
              <a:t>molekuly nejčastěji </a:t>
            </a:r>
            <a:r>
              <a:rPr lang="cs-CZ" b="1" dirty="0" smtClean="0"/>
              <a:t>S</a:t>
            </a:r>
            <a:r>
              <a:rPr lang="cs-CZ" b="1" baseline="-25000" dirty="0" smtClean="0"/>
              <a:t>8</a:t>
            </a:r>
          </a:p>
          <a:p>
            <a:pPr>
              <a:buSzPct val="120000"/>
            </a:pPr>
            <a:r>
              <a:rPr lang="cs-CZ" dirty="0" smtClean="0"/>
              <a:t>ve vodě </a:t>
            </a:r>
            <a:r>
              <a:rPr lang="cs-CZ" b="1" dirty="0" smtClean="0"/>
              <a:t>nerozpustná</a:t>
            </a:r>
          </a:p>
          <a:p>
            <a:pPr>
              <a:buSzPct val="120000"/>
            </a:pPr>
            <a:r>
              <a:rPr lang="cs-CZ" dirty="0" smtClean="0"/>
              <a:t>nejčastější oxidační čísla: </a:t>
            </a:r>
            <a:r>
              <a:rPr lang="cs-CZ" b="1" dirty="0" smtClean="0"/>
              <a:t>-II, IV, VI</a:t>
            </a:r>
          </a:p>
          <a:p>
            <a:pPr>
              <a:buSzPct val="120000"/>
            </a:pPr>
            <a:r>
              <a:rPr lang="cs-CZ" dirty="0" smtClean="0"/>
              <a:t>je poměrně </a:t>
            </a:r>
            <a:r>
              <a:rPr lang="cs-CZ" b="1" dirty="0" smtClean="0"/>
              <a:t>reaktivní prvek</a:t>
            </a:r>
          </a:p>
          <a:p>
            <a:pPr>
              <a:buSzPct val="120000"/>
            </a:pPr>
            <a:r>
              <a:rPr lang="cs-CZ" b="1" dirty="0" smtClean="0"/>
              <a:t>hoří</a:t>
            </a:r>
            <a:r>
              <a:rPr lang="cs-CZ" dirty="0" smtClean="0"/>
              <a:t> modrým plamenem, vzniká SO</a:t>
            </a:r>
            <a:r>
              <a:rPr lang="cs-CZ" baseline="-25000" dirty="0" smtClean="0"/>
              <a:t>2</a:t>
            </a:r>
            <a:r>
              <a:rPr lang="cs-CZ" dirty="0" smtClean="0"/>
              <a:t> (v malém množství také SO</a:t>
            </a:r>
            <a:r>
              <a:rPr lang="cs-CZ" baseline="-25000" dirty="0" smtClean="0"/>
              <a:t>3</a:t>
            </a:r>
            <a:r>
              <a:rPr lang="cs-CZ" dirty="0" smtClean="0"/>
              <a:t>)</a:t>
            </a:r>
          </a:p>
          <a:p>
            <a:pPr lvl="1">
              <a:buSzPct val="120000"/>
              <a:buNone/>
            </a:pPr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youtube.com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watch</a:t>
            </a:r>
            <a:r>
              <a:rPr lang="cs-CZ" sz="1200" dirty="0" smtClean="0">
                <a:hlinkClick r:id="rId3"/>
              </a:rPr>
              <a:t>?v=GKjICz8gsP8</a:t>
            </a:r>
            <a:endParaRPr lang="cs-CZ" sz="1200" dirty="0" smtClean="0"/>
          </a:p>
          <a:p>
            <a:pPr lvl="1">
              <a:buSzPct val="120000"/>
              <a:buNone/>
            </a:pPr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Síra</a:t>
            </a:r>
            <a:endParaRPr lang="cs-CZ" b="1" dirty="0"/>
          </a:p>
        </p:txBody>
      </p:sp>
      <p:pic>
        <p:nvPicPr>
          <p:cNvPr id="5" name="Picture 2" descr="C:\Documents and Settings\Rodina\Dokumenty\2012_2013-hanicka_souhrn\2012_2013-skol_rok-hagla\che-sablony_20ks\sablony-VY_32_INOVACE_01-20\VY_10-sira-obrazky\200dpi-Sulfur-sample.jpg"/>
          <p:cNvPicPr>
            <a:picLocks noChangeAspect="1" noChangeArrowheads="1"/>
          </p:cNvPicPr>
          <p:nvPr/>
        </p:nvPicPr>
        <p:blipFill>
          <a:blip r:embed="rId4"/>
          <a:srcRect l="24490" t="13408" r="28571" b="8381"/>
          <a:stretch>
            <a:fillRect/>
          </a:stretch>
        </p:blipFill>
        <p:spPr bwMode="auto">
          <a:xfrm>
            <a:off x="6286512" y="642918"/>
            <a:ext cx="1828813" cy="2286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543956" cy="497207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 elementární formě:</a:t>
            </a:r>
          </a:p>
          <a:p>
            <a:pPr>
              <a:spcBef>
                <a:spcPts val="14400"/>
              </a:spcBef>
            </a:pPr>
            <a:r>
              <a:rPr lang="cs-CZ" sz="2400" dirty="0" smtClean="0"/>
              <a:t>ve sloučeninách:</a:t>
            </a:r>
          </a:p>
          <a:p>
            <a:pPr>
              <a:spcBef>
                <a:spcPts val="13800"/>
              </a:spcBef>
            </a:pPr>
            <a:r>
              <a:rPr lang="cs-CZ" sz="2400" dirty="0" smtClean="0"/>
              <a:t>jako biogenní prvek – </a:t>
            </a:r>
            <a:r>
              <a:rPr lang="cs-CZ" sz="2200" dirty="0" smtClean="0"/>
              <a:t>především</a:t>
            </a:r>
            <a:r>
              <a:rPr lang="cs-CZ" sz="2400" dirty="0" smtClean="0"/>
              <a:t> </a:t>
            </a:r>
            <a:r>
              <a:rPr lang="cs-CZ" sz="2400" b="1" dirty="0" smtClean="0"/>
              <a:t>v bílkovinách a aminokyselinách</a:t>
            </a:r>
            <a:endParaRPr lang="cs-CZ" sz="2400" b="1" dirty="0"/>
          </a:p>
        </p:txBody>
      </p:sp>
      <p:pic>
        <p:nvPicPr>
          <p:cNvPr id="3074" name="Picture 2" descr="C:\Documents and Settings\Rodina\Dokumenty\2012_2013-hanicka_souhrn\2012_2013-skol_rok-hagla\che-sablony_20ks\sablony-VY_32_INOVACE_01-20\VY_10-sira-obrazky\Soufresicile2.jpg"/>
          <p:cNvPicPr>
            <a:picLocks noChangeAspect="1" noChangeArrowheads="1"/>
          </p:cNvPicPr>
          <p:nvPr/>
        </p:nvPicPr>
        <p:blipFill>
          <a:blip r:embed="rId3"/>
          <a:srcRect l="15094" r="22642" b="28739"/>
          <a:stretch>
            <a:fillRect/>
          </a:stretch>
        </p:blipFill>
        <p:spPr bwMode="auto">
          <a:xfrm>
            <a:off x="3714744" y="2041370"/>
            <a:ext cx="1857388" cy="1744819"/>
          </a:xfrm>
          <a:prstGeom prst="rect">
            <a:avLst/>
          </a:prstGeom>
          <a:noFill/>
        </p:spPr>
      </p:pic>
      <p:pic>
        <p:nvPicPr>
          <p:cNvPr id="3075" name="Picture 3" descr="C:\Documents and Settings\Rodina\Dokumenty\2012_2013-hanicka_souhrn\2012_2013-skol_rok-hagla\che-sablony_20ks\sablony-VY_32_INOVACE_01-20\VY_10-sira-obrazky\200dpi-Fumarole.opening(2cm).jpg"/>
          <p:cNvPicPr>
            <a:picLocks noChangeAspect="1" noChangeArrowheads="1"/>
          </p:cNvPicPr>
          <p:nvPr/>
        </p:nvPicPr>
        <p:blipFill>
          <a:blip r:embed="rId4"/>
          <a:srcRect b="34322"/>
          <a:stretch>
            <a:fillRect/>
          </a:stretch>
        </p:blipFill>
        <p:spPr bwMode="auto">
          <a:xfrm>
            <a:off x="5786445" y="1534058"/>
            <a:ext cx="2571769" cy="2252131"/>
          </a:xfrm>
          <a:prstGeom prst="rect">
            <a:avLst/>
          </a:prstGeom>
          <a:noFill/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1000100" y="4214818"/>
            <a:ext cx="2286016" cy="571504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sulfidy S</a:t>
            </a:r>
            <a:r>
              <a:rPr kumimoji="0" lang="cs-CZ" sz="2800" b="1" i="0" u="none" strike="noStrike" kern="1200" cap="none" spc="0" normalizeH="0" baseline="3000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-II</a:t>
            </a: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500430" y="4214818"/>
            <a:ext cx="2286016" cy="571504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sulfan H</a:t>
            </a:r>
            <a:r>
              <a:rPr kumimoji="0" lang="cs-CZ" sz="2800" b="1" i="0" u="none" strike="noStrike" kern="1200" cap="none" spc="0" normalizeH="0" baseline="-2500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S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000760" y="4214818"/>
            <a:ext cx="2357454" cy="571504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sírany SO</a:t>
            </a:r>
            <a:r>
              <a:rPr kumimoji="0" lang="cs-CZ" sz="2800" b="1" i="0" u="none" strike="noStrike" kern="1200" cap="none" spc="0" normalizeH="0" baseline="-2500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4</a:t>
            </a:r>
            <a:r>
              <a:rPr kumimoji="0" lang="cs-CZ" sz="2800" b="1" i="0" u="none" strike="noStrike" kern="1200" cap="none" spc="0" normalizeH="0" baseline="3000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II-</a:t>
            </a: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1285852" y="4929198"/>
            <a:ext cx="2643206" cy="571504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cs-CZ" sz="2800" b="1" dirty="0" smtClean="0"/>
              <a:t>v uhlí a ropě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4357686" y="4929198"/>
            <a:ext cx="4000528" cy="571504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cs-CZ" sz="2800" b="1" dirty="0" smtClean="0"/>
              <a:t>ve vzduchu SO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, SO</a:t>
            </a:r>
            <a:r>
              <a:rPr lang="cs-CZ" sz="2800" b="1" baseline="-25000" dirty="0" smtClean="0"/>
              <a:t>3</a:t>
            </a:r>
            <a:endParaRPr kumimoji="0" lang="cs-CZ" sz="2800" b="1" i="0" u="none" strike="noStrike" kern="1200" cap="none" spc="0" normalizeH="0" baseline="-2500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Síra </a:t>
            </a:r>
            <a:r>
              <a:rPr lang="cs-CZ" dirty="0" smtClean="0"/>
              <a:t>- výskyt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8" grpId="0" animBg="1"/>
      <p:bldP spid="9" grpId="0" animBg="1"/>
      <p:bldP spid="10" grpId="0" animBg="1"/>
      <p:bldP spid="12" grpId="0" animBg="1"/>
      <p:bldP spid="13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SULFIDY</a:t>
            </a:r>
            <a:endParaRPr lang="cs-CZ" b="1" dirty="0"/>
          </a:p>
        </p:txBody>
      </p:sp>
      <p:pic>
        <p:nvPicPr>
          <p:cNvPr id="4098" name="Picture 2" descr="C:\Documents and Settings\Rodina\Dokumenty\2012_2013-hanicka_souhrn\2012_2013-skol_rok-hagla\che-sablony_20ks\sablony-VY_32_INOVACE_01-20\VY_10-sira-obrazky\200dpi-Pyriteespagne.jpg"/>
          <p:cNvPicPr>
            <a:picLocks noChangeAspect="1" noChangeArrowheads="1"/>
          </p:cNvPicPr>
          <p:nvPr/>
        </p:nvPicPr>
        <p:blipFill>
          <a:blip r:embed="rId3">
            <a:lum bright="20000" contrast="10000"/>
          </a:blip>
          <a:srcRect/>
          <a:stretch>
            <a:fillRect/>
          </a:stretch>
        </p:blipFill>
        <p:spPr bwMode="auto">
          <a:xfrm>
            <a:off x="1071538" y="2357430"/>
            <a:ext cx="2271991" cy="2143140"/>
          </a:xfrm>
          <a:prstGeom prst="rect">
            <a:avLst/>
          </a:prstGeom>
          <a:noFill/>
        </p:spPr>
      </p:pic>
      <p:sp>
        <p:nvSpPr>
          <p:cNvPr id="15" name="Obdélníkový popisek 14"/>
          <p:cNvSpPr/>
          <p:nvPr/>
        </p:nvSpPr>
        <p:spPr>
          <a:xfrm>
            <a:off x="3571868" y="1857364"/>
            <a:ext cx="4786346" cy="2143140"/>
          </a:xfrm>
          <a:prstGeom prst="wedgeRectCallout">
            <a:avLst>
              <a:gd name="adj1" fmla="val -65732"/>
              <a:gd name="adj2" fmla="val -457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minerál: </a:t>
            </a:r>
            <a:r>
              <a:rPr lang="cs-CZ" sz="3200" b="1" dirty="0" smtClean="0">
                <a:solidFill>
                  <a:srgbClr val="FF0000"/>
                </a:solidFill>
              </a:rPr>
              <a:t>Pyrit FeS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</a:p>
          <a:p>
            <a:pPr algn="ctr"/>
            <a:r>
              <a:rPr lang="cs-CZ" sz="2400" dirty="0" smtClean="0"/>
              <a:t>(chemicky </a:t>
            </a:r>
            <a:r>
              <a:rPr lang="cs-CZ" sz="2400" b="1" dirty="0" smtClean="0"/>
              <a:t>disulfid železnatý</a:t>
            </a:r>
            <a:r>
              <a:rPr lang="cs-CZ" sz="2400" dirty="0" smtClean="0"/>
              <a:t>)</a:t>
            </a:r>
          </a:p>
          <a:p>
            <a:pPr algn="ctr">
              <a:spcBef>
                <a:spcPts val="1200"/>
              </a:spcBef>
              <a:buFont typeface="Arial" pitchFamily="34" charset="0"/>
              <a:buChar char="•"/>
            </a:pPr>
            <a:r>
              <a:rPr lang="cs-CZ" sz="2400" dirty="0" smtClean="0"/>
              <a:t>nejrozšířenější sulfid v zemské kůře,</a:t>
            </a: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/>
              <a:t> součást </a:t>
            </a:r>
            <a:r>
              <a:rPr lang="cs-CZ" sz="2400" b="1" dirty="0" smtClean="0"/>
              <a:t>železné rudy</a:t>
            </a:r>
            <a:r>
              <a:rPr lang="cs-CZ" sz="2400" dirty="0" smtClean="0"/>
              <a:t> </a:t>
            </a:r>
          </a:p>
          <a:p>
            <a:pPr algn="ctr"/>
            <a:endParaRPr lang="cs-CZ" dirty="0"/>
          </a:p>
        </p:txBody>
      </p:sp>
      <p:pic>
        <p:nvPicPr>
          <p:cNvPr id="4099" name="Picture 3" descr="C:\Documents and Settings\Rodina\Dokumenty\2012_2013-hanicka_souhrn\2012_2013-skol_rok-hagla\che-sablony_20ks\sablony-VY_32_INOVACE_01-20\VY_10-sira-obrazky\uprav-20120219042103!HematitaEZ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3372" y="4286256"/>
            <a:ext cx="3825884" cy="2075542"/>
          </a:xfrm>
          <a:prstGeom prst="rect">
            <a:avLst/>
          </a:prstGeom>
          <a:noFill/>
        </p:spPr>
      </p:pic>
      <p:sp>
        <p:nvSpPr>
          <p:cNvPr id="6" name="Volný tvar 5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SULFIDY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cs-CZ" b="1" dirty="0"/>
              <a:t>sfalerit</a:t>
            </a:r>
            <a:r>
              <a:rPr lang="cs-CZ" dirty="0"/>
              <a:t> </a:t>
            </a:r>
            <a:r>
              <a:rPr lang="cs-CZ" sz="4400" dirty="0" err="1">
                <a:solidFill>
                  <a:srgbClr val="FF0000"/>
                </a:solidFill>
              </a:rPr>
              <a:t>ZnS</a:t>
            </a:r>
            <a:r>
              <a:rPr lang="cs-CZ" sz="4400" dirty="0"/>
              <a:t> </a:t>
            </a:r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cs-CZ" dirty="0"/>
              <a:t> </a:t>
            </a:r>
            <a:r>
              <a:rPr lang="cs-CZ" b="1" dirty="0"/>
              <a:t>galenit</a:t>
            </a:r>
            <a:r>
              <a:rPr lang="cs-CZ" dirty="0"/>
              <a:t> </a:t>
            </a:r>
            <a:r>
              <a:rPr lang="cs-CZ" sz="4400" dirty="0" err="1">
                <a:solidFill>
                  <a:srgbClr val="FF0000"/>
                </a:solidFill>
              </a:rPr>
              <a:t>PbS</a:t>
            </a:r>
            <a:endParaRPr lang="cs-CZ" sz="4400" dirty="0">
              <a:solidFill>
                <a:srgbClr val="FF0000"/>
              </a:solidFill>
            </a:endParaRPr>
          </a:p>
          <a:p>
            <a:pPr>
              <a:spcBef>
                <a:spcPts val="1800"/>
              </a:spcBef>
              <a:spcAft>
                <a:spcPts val="1200"/>
              </a:spcAft>
            </a:pPr>
            <a:r>
              <a:rPr lang="cs-CZ" dirty="0"/>
              <a:t> </a:t>
            </a:r>
            <a:r>
              <a:rPr lang="cs-CZ" b="1" dirty="0"/>
              <a:t>cinabarit (rumělka) </a:t>
            </a:r>
            <a:r>
              <a:rPr lang="cs-CZ" sz="4400" dirty="0" err="1">
                <a:solidFill>
                  <a:srgbClr val="FF0000"/>
                </a:solidFill>
              </a:rPr>
              <a:t>HgS</a:t>
            </a:r>
            <a:endParaRPr lang="cs-CZ" sz="4400" dirty="0">
              <a:solidFill>
                <a:srgbClr val="FF0000"/>
              </a:solidFill>
            </a:endParaRPr>
          </a:p>
          <a:p>
            <a:pPr>
              <a:spcBef>
                <a:spcPts val="1800"/>
              </a:spcBef>
            </a:pPr>
            <a:r>
              <a:rPr lang="cs-CZ" dirty="0"/>
              <a:t> </a:t>
            </a:r>
            <a:r>
              <a:rPr lang="cs-CZ" b="1" dirty="0"/>
              <a:t>chalkopyrit</a:t>
            </a:r>
            <a:r>
              <a:rPr lang="cs-CZ" dirty="0"/>
              <a:t> </a:t>
            </a:r>
            <a:endParaRPr lang="cs-CZ" dirty="0" smtClean="0"/>
          </a:p>
          <a:p>
            <a:pPr lvl="1"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dirty="0" smtClean="0"/>
              <a:t>– </a:t>
            </a:r>
            <a:r>
              <a:rPr lang="cs-CZ" sz="2400" dirty="0" smtClean="0">
                <a:solidFill>
                  <a:srgbClr val="FF0000"/>
                </a:solidFill>
              </a:rPr>
              <a:t>směsný sulfid mědi a železa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lvl="0"/>
            <a:r>
              <a:rPr lang="cs-CZ" dirty="0"/>
              <a:t>sulfan</a:t>
            </a:r>
            <a:r>
              <a:rPr lang="cs-CZ" b="1" dirty="0" smtClean="0"/>
              <a:t> H</a:t>
            </a:r>
            <a:r>
              <a:rPr lang="cs-CZ" b="1" baseline="-25000" dirty="0" smtClean="0"/>
              <a:t>2</a:t>
            </a:r>
            <a:r>
              <a:rPr lang="cs-CZ" b="1" dirty="0" smtClean="0"/>
              <a:t>S </a:t>
            </a:r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dříve</a:t>
            </a:r>
            <a:r>
              <a:rPr lang="cs-CZ" dirty="0" smtClean="0"/>
              <a:t> </a:t>
            </a:r>
            <a:r>
              <a:rPr lang="cs-CZ" b="1" dirty="0" smtClean="0"/>
              <a:t>sirovodík</a:t>
            </a:r>
          </a:p>
          <a:p>
            <a:r>
              <a:rPr lang="cs-CZ" b="1" dirty="0" smtClean="0"/>
              <a:t>bezbarvý plyn</a:t>
            </a:r>
          </a:p>
          <a:p>
            <a:r>
              <a:rPr lang="cs-CZ" b="1" dirty="0" smtClean="0"/>
              <a:t>ve vodě se rozpouští </a:t>
            </a:r>
            <a:r>
              <a:rPr lang="cs-CZ" dirty="0" smtClean="0"/>
              <a:t>na velmi slabou </a:t>
            </a:r>
            <a:r>
              <a:rPr lang="cs-CZ" b="1" dirty="0" smtClean="0"/>
              <a:t>kyselinu</a:t>
            </a:r>
            <a:r>
              <a:rPr lang="cs-CZ" dirty="0" smtClean="0"/>
              <a:t> </a:t>
            </a:r>
            <a:r>
              <a:rPr lang="cs-CZ" b="1" dirty="0" smtClean="0"/>
              <a:t>sulfanovou </a:t>
            </a:r>
            <a:r>
              <a:rPr lang="cs-CZ" i="1" dirty="0" smtClean="0"/>
              <a:t>(</a:t>
            </a:r>
            <a:r>
              <a:rPr lang="cs-CZ" i="1" dirty="0" err="1" smtClean="0"/>
              <a:t>kys</a:t>
            </a:r>
            <a:r>
              <a:rPr lang="cs-CZ" i="1" dirty="0" smtClean="0"/>
              <a:t>. sirovodíkovou) </a:t>
            </a:r>
          </a:p>
          <a:p>
            <a:r>
              <a:rPr lang="cs-CZ" b="1" dirty="0" smtClean="0"/>
              <a:t>typický zápach</a:t>
            </a:r>
            <a:r>
              <a:rPr lang="cs-CZ" dirty="0" smtClean="0"/>
              <a:t> („zkažená vejce“)</a:t>
            </a:r>
            <a:endParaRPr lang="cs-CZ" b="1" dirty="0" smtClean="0"/>
          </a:p>
          <a:p>
            <a:r>
              <a:rPr lang="cs-CZ" sz="2400" dirty="0" smtClean="0"/>
              <a:t>tvoří se např.</a:t>
            </a:r>
            <a:r>
              <a:rPr lang="cs-CZ" dirty="0" smtClean="0"/>
              <a:t> </a:t>
            </a:r>
            <a:r>
              <a:rPr lang="cs-CZ" b="1" dirty="0" smtClean="0"/>
              <a:t>rozkladem organického materiálu</a:t>
            </a:r>
            <a:endParaRPr lang="cs-CZ" dirty="0" smtClean="0"/>
          </a:p>
          <a:p>
            <a:r>
              <a:rPr lang="cs-CZ" dirty="0" smtClean="0"/>
              <a:t>POZOR – </a:t>
            </a:r>
            <a:r>
              <a:rPr lang="cs-CZ" b="1" dirty="0" smtClean="0"/>
              <a:t>nebezpečný!</a:t>
            </a:r>
          </a:p>
          <a:p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/>
          </a:bodyPr>
          <a:lstStyle/>
          <a:p>
            <a:pPr>
              <a:spcAft>
                <a:spcPts val="7800"/>
              </a:spcAft>
            </a:pPr>
            <a:r>
              <a:rPr lang="cs-CZ" dirty="0" smtClean="0"/>
              <a:t>Extrémně hořlavý (</a:t>
            </a:r>
            <a:r>
              <a:rPr lang="cs-CZ" b="1" dirty="0" smtClean="0"/>
              <a:t>F+</a:t>
            </a:r>
            <a:r>
              <a:rPr lang="cs-CZ" dirty="0" smtClean="0"/>
              <a:t>)</a:t>
            </a:r>
          </a:p>
          <a:p>
            <a:pPr>
              <a:spcAft>
                <a:spcPts val="7800"/>
              </a:spcAft>
            </a:pPr>
            <a:r>
              <a:rPr lang="cs-CZ" i="1" dirty="0" smtClean="0"/>
              <a:t>Vysoce toxický</a:t>
            </a:r>
            <a:r>
              <a:rPr lang="cs-CZ" dirty="0" smtClean="0"/>
              <a:t> (</a:t>
            </a:r>
            <a:r>
              <a:rPr lang="cs-CZ" b="1" dirty="0" smtClean="0"/>
              <a:t>T+</a:t>
            </a:r>
            <a:r>
              <a:rPr lang="cs-CZ" dirty="0" smtClean="0"/>
              <a:t>)</a:t>
            </a:r>
          </a:p>
          <a:p>
            <a:pPr>
              <a:spcAft>
                <a:spcPts val="7800"/>
              </a:spcAft>
            </a:pPr>
            <a:r>
              <a:rPr lang="cs-CZ" i="1" dirty="0" smtClean="0"/>
              <a:t>Nebezpečný pro životní prostředí</a:t>
            </a:r>
            <a:r>
              <a:rPr lang="cs-CZ" dirty="0" smtClean="0"/>
              <a:t> (</a:t>
            </a:r>
            <a:r>
              <a:rPr lang="cs-CZ" b="1" dirty="0" smtClean="0"/>
              <a:t>N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  <p:pic>
        <p:nvPicPr>
          <p:cNvPr id="5123" name="Picture 3" descr="C:\Documents and Settings\Rodina\Dokumenty\2012_2013-hanicka_souhrn\2012_2013-skol_rok-hagla\che-sablony_20ks\sablony-VY_32_INOVACE_01-20\VY_10-sira-obrazky\Hazard_F.sv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1643050"/>
            <a:ext cx="1428760" cy="1428760"/>
          </a:xfrm>
          <a:prstGeom prst="rect">
            <a:avLst/>
          </a:prstGeom>
          <a:noFill/>
        </p:spPr>
      </p:pic>
      <p:pic>
        <p:nvPicPr>
          <p:cNvPr id="5124" name="Picture 4" descr="C:\Documents and Settings\Rodina\Dokumenty\2012_2013-hanicka_souhrn\2012_2013-skol_rok-hagla\che-sablony_20ks\sablony-VY_32_INOVACE_01-20\VY_10-sira-obrazky\Hazard_T.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3372" y="3214686"/>
            <a:ext cx="1428760" cy="1428760"/>
          </a:xfrm>
          <a:prstGeom prst="rect">
            <a:avLst/>
          </a:prstGeom>
          <a:noFill/>
        </p:spPr>
      </p:pic>
      <p:pic>
        <p:nvPicPr>
          <p:cNvPr id="5125" name="Picture 5" descr="C:\Documents and Settings\Rodina\Dokumenty\2012_2013-hanicka_souhrn\2012_2013-skol_rok-hagla\che-sablony_20ks\sablony-VY_32_INOVACE_01-20\VY_10-sira-obrazky\500px-Hazard_N.svg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00892" y="4786322"/>
            <a:ext cx="1428760" cy="1428760"/>
          </a:xfrm>
          <a:prstGeom prst="rect">
            <a:avLst/>
          </a:prstGeom>
          <a:noFill/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lvl="0"/>
            <a:r>
              <a:rPr lang="cs-CZ" dirty="0"/>
              <a:t>sulfan</a:t>
            </a:r>
            <a:r>
              <a:rPr lang="cs-CZ" b="1" dirty="0" smtClean="0"/>
              <a:t> H</a:t>
            </a:r>
            <a:r>
              <a:rPr lang="cs-CZ" b="1" baseline="-25000" dirty="0" smtClean="0"/>
              <a:t>2</a:t>
            </a:r>
            <a:r>
              <a:rPr lang="cs-CZ" b="1" dirty="0" smtClean="0"/>
              <a:t>S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15328" cy="4972072"/>
          </a:xfrm>
        </p:spPr>
        <p:txBody>
          <a:bodyPr>
            <a:normAutofit/>
          </a:bodyPr>
          <a:lstStyle/>
          <a:p>
            <a:pPr>
              <a:spcAft>
                <a:spcPts val="30000"/>
              </a:spcAft>
            </a:pPr>
            <a:r>
              <a:rPr lang="cs-CZ" dirty="0" smtClean="0"/>
              <a:t>podle </a:t>
            </a:r>
            <a:r>
              <a:rPr lang="cs-CZ" i="1" dirty="0" smtClean="0"/>
              <a:t>standardní v USA</a:t>
            </a:r>
            <a:r>
              <a:rPr lang="cs-CZ" dirty="0" smtClean="0"/>
              <a:t>: </a:t>
            </a:r>
            <a:r>
              <a:rPr lang="cs-CZ" b="1" dirty="0" smtClean="0"/>
              <a:t>NFPA 704 </a:t>
            </a:r>
          </a:p>
          <a:p>
            <a:r>
              <a:rPr lang="cs-CZ" sz="2400" dirty="0" smtClean="0"/>
              <a:t>více o NFPA: http://cs.wikipedia.org/wiki/NFPA_704</a:t>
            </a:r>
          </a:p>
          <a:p>
            <a:endParaRPr lang="cs-CZ" dirty="0"/>
          </a:p>
        </p:txBody>
      </p:sp>
      <p:pic>
        <p:nvPicPr>
          <p:cNvPr id="6146" name="Picture 2" descr="C:\Documents and Settings\Rodina\Dokumenty\2012_2013-hanicka_souhrn\2012_2013-skol_rok-hagla\che-sablony_20ks\sablony-VY_32_INOVACE_01-20\VY_10-sira-obrazky\NFPA_704-pro_sirovodik.sv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3286124"/>
            <a:ext cx="1619248" cy="1619248"/>
          </a:xfrm>
          <a:prstGeom prst="rect">
            <a:avLst/>
          </a:prstGeom>
          <a:noFill/>
        </p:spPr>
      </p:pic>
      <p:sp>
        <p:nvSpPr>
          <p:cNvPr id="5" name="Popisek se šipkou doprava 4"/>
          <p:cNvSpPr/>
          <p:nvPr/>
        </p:nvSpPr>
        <p:spPr>
          <a:xfrm>
            <a:off x="928662" y="3214686"/>
            <a:ext cx="2214578" cy="1785950"/>
          </a:xfrm>
          <a:prstGeom prst="rightArrowCallou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1136EF"/>
                </a:solidFill>
              </a:rPr>
              <a:t>zdraví</a:t>
            </a:r>
            <a:endParaRPr lang="cs-CZ" sz="2800" b="1" dirty="0">
              <a:solidFill>
                <a:srgbClr val="1136EF"/>
              </a:solidFill>
            </a:endParaRPr>
          </a:p>
        </p:txBody>
      </p:sp>
      <p:sp>
        <p:nvSpPr>
          <p:cNvPr id="6" name="Popisek se šipkou dolů 5"/>
          <p:cNvSpPr/>
          <p:nvPr/>
        </p:nvSpPr>
        <p:spPr>
          <a:xfrm>
            <a:off x="2285984" y="2357430"/>
            <a:ext cx="3571900" cy="857256"/>
          </a:xfrm>
          <a:prstGeom prst="downArrowCallou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hořlavost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Popisek se šipkou doleva 6"/>
          <p:cNvSpPr/>
          <p:nvPr/>
        </p:nvSpPr>
        <p:spPr>
          <a:xfrm>
            <a:off x="5000628" y="3143248"/>
            <a:ext cx="3214710" cy="1928826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75590"/>
            </a:avLst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>
                  <a:solidFill>
                    <a:srgbClr val="FFFF00"/>
                  </a:solidFill>
                </a:ln>
              </a:rPr>
              <a:t>reaktivita</a:t>
            </a:r>
          </a:p>
          <a:p>
            <a:pPr algn="ctr"/>
            <a:r>
              <a:rPr lang="cs-CZ" sz="2800" b="1" dirty="0" smtClean="0">
                <a:ln>
                  <a:solidFill>
                    <a:srgbClr val="FFFF00"/>
                  </a:solidFill>
                </a:ln>
              </a:rPr>
              <a:t>a</a:t>
            </a:r>
          </a:p>
          <a:p>
            <a:pPr algn="ctr"/>
            <a:r>
              <a:rPr lang="cs-CZ" sz="2800" b="1" dirty="0" smtClean="0">
                <a:ln>
                  <a:solidFill>
                    <a:srgbClr val="FFFF00"/>
                  </a:solidFill>
                </a:ln>
              </a:rPr>
              <a:t>výbušnost</a:t>
            </a:r>
            <a:endParaRPr lang="cs-CZ" sz="2800" b="1" dirty="0">
              <a:ln>
                <a:solidFill>
                  <a:srgbClr val="FFFF00"/>
                </a:solidFill>
              </a:ln>
            </a:endParaRPr>
          </a:p>
        </p:txBody>
      </p:sp>
      <p:sp>
        <p:nvSpPr>
          <p:cNvPr id="8" name="Popisek se šipkou nahoru 7"/>
          <p:cNvSpPr/>
          <p:nvPr/>
        </p:nvSpPr>
        <p:spPr>
          <a:xfrm>
            <a:off x="1571604" y="5000636"/>
            <a:ext cx="5072098" cy="785818"/>
          </a:xfrm>
          <a:prstGeom prst="upArrowCallou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bg1">
                      <a:lumMod val="95000"/>
                    </a:schemeClr>
                  </a:solidFill>
                </a:ln>
              </a:rPr>
              <a:t>další rizika, např. radioaktivita</a:t>
            </a:r>
            <a:endParaRPr lang="cs-CZ" sz="2800" dirty="0">
              <a:ln>
                <a:solidFill>
                  <a:schemeClr val="bg1">
                    <a:lumMod val="95000"/>
                  </a:schemeClr>
                </a:solidFill>
              </a:ln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lvl="0"/>
            <a:r>
              <a:rPr lang="cs-CZ" dirty="0"/>
              <a:t>sulfan</a:t>
            </a:r>
            <a:r>
              <a:rPr lang="cs-CZ" b="1" dirty="0" smtClean="0"/>
              <a:t> H</a:t>
            </a:r>
            <a:r>
              <a:rPr lang="cs-CZ" b="1" baseline="-25000" dirty="0" smtClean="0"/>
              <a:t>2</a:t>
            </a:r>
            <a:r>
              <a:rPr lang="cs-CZ" b="1" dirty="0" smtClean="0"/>
              <a:t>S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200" dirty="0" smtClean="0"/>
              <a:t>oxid siřičitý SO</a:t>
            </a:r>
            <a:r>
              <a:rPr lang="cs-CZ" sz="3200" baseline="-25000" dirty="0" smtClean="0"/>
              <a:t>2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prstClr val="black"/>
                </a:solidFill>
              </a:rPr>
              <a:t>kyselinotvorný</a:t>
            </a:r>
          </a:p>
          <a:p>
            <a:endParaRPr lang="cs-CZ" sz="3200" dirty="0" smtClean="0">
              <a:solidFill>
                <a:prstClr val="black"/>
              </a:solidFill>
            </a:endParaRPr>
          </a:p>
          <a:p>
            <a:pPr>
              <a:spcBef>
                <a:spcPts val="3000"/>
              </a:spcBef>
            </a:pPr>
            <a:r>
              <a:rPr lang="cs-CZ" sz="3200" dirty="0" smtClean="0"/>
              <a:t>oxidační i redukční vlastnosti 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3200" dirty="0" smtClean="0"/>
              <a:t>oxid sírový SO</a:t>
            </a:r>
            <a:r>
              <a:rPr lang="cs-CZ" sz="3200" baseline="-25000" dirty="0" smtClean="0"/>
              <a:t>3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prstClr val="black"/>
                </a:solidFill>
              </a:rPr>
              <a:t>kyselinotvorný</a:t>
            </a:r>
            <a:endParaRPr lang="cs-CZ" dirty="0"/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oxidy síry</a:t>
            </a:r>
            <a:endParaRPr lang="cs-CZ" dirty="0"/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2"/>
          <a:srcRect l="1469" t="53582" r="79404" b="36809"/>
          <a:stretch>
            <a:fillRect/>
          </a:stretch>
        </p:blipFill>
        <p:spPr bwMode="auto">
          <a:xfrm>
            <a:off x="571472" y="2786058"/>
            <a:ext cx="3500462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/>
          <a:srcRect l="1469" t="64065" r="79404" b="26326"/>
          <a:stretch>
            <a:fillRect/>
          </a:stretch>
        </p:blipFill>
        <p:spPr bwMode="auto">
          <a:xfrm>
            <a:off x="4786314" y="2786058"/>
            <a:ext cx="3500462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2"/>
          <a:srcRect l="1469" t="33490" r="75500" b="46418"/>
          <a:stretch>
            <a:fillRect/>
          </a:stretch>
        </p:blipFill>
        <p:spPr bwMode="auto">
          <a:xfrm>
            <a:off x="571472" y="4714884"/>
            <a:ext cx="4214842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8" grpId="0" build="p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oxid siřičitý </a:t>
            </a:r>
            <a:r>
              <a:rPr lang="cs-CZ" b="1" dirty="0" smtClean="0"/>
              <a:t>SO</a:t>
            </a:r>
            <a:r>
              <a:rPr lang="cs-CZ" b="1" baseline="-25000" dirty="0" smtClean="0"/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výskyt:</a:t>
            </a:r>
          </a:p>
          <a:p>
            <a:pPr lvl="1">
              <a:spcBef>
                <a:spcPts val="0"/>
              </a:spcBef>
            </a:pPr>
            <a:r>
              <a:rPr lang="cs-CZ" b="1" dirty="0" smtClean="0"/>
              <a:t>v sopečných plynech</a:t>
            </a:r>
          </a:p>
          <a:p>
            <a:pPr lvl="1">
              <a:spcBef>
                <a:spcPts val="0"/>
              </a:spcBef>
            </a:pPr>
            <a:r>
              <a:rPr lang="cs-CZ" dirty="0" smtClean="0"/>
              <a:t>rozpuštěný jako kyselina siřičitá </a:t>
            </a:r>
            <a:r>
              <a:rPr lang="cs-CZ" b="1" dirty="0" smtClean="0"/>
              <a:t>v podzemních (minerálních) vodách</a:t>
            </a:r>
          </a:p>
          <a:p>
            <a:r>
              <a:rPr lang="cs-CZ" dirty="0" smtClean="0"/>
              <a:t>základní </a:t>
            </a:r>
            <a:r>
              <a:rPr lang="cs-CZ" b="1" dirty="0" smtClean="0"/>
              <a:t>surovinou pro výrobu kyseliny sírové</a:t>
            </a:r>
          </a:p>
          <a:p>
            <a:r>
              <a:rPr lang="cs-CZ" b="1" dirty="0" smtClean="0"/>
              <a:t>hustota cca 2-krát větší než hustota vzduchu</a:t>
            </a:r>
          </a:p>
          <a:p>
            <a:r>
              <a:rPr lang="cs-CZ" dirty="0" smtClean="0"/>
              <a:t>má </a:t>
            </a:r>
            <a:r>
              <a:rPr lang="cs-CZ" b="1" dirty="0" smtClean="0"/>
              <a:t>dezinfekční a bělicí účinky</a:t>
            </a:r>
          </a:p>
          <a:p>
            <a:endParaRPr lang="cs-CZ" b="1" dirty="0" smtClean="0"/>
          </a:p>
          <a:p>
            <a:endParaRPr lang="cs-CZ" dirty="0" smtClean="0"/>
          </a:p>
          <a:p>
            <a:endParaRPr lang="cs-CZ" baseline="-25000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oxid siřičitý </a:t>
            </a:r>
            <a:r>
              <a:rPr lang="cs-CZ" b="1" dirty="0" smtClean="0"/>
              <a:t>SO</a:t>
            </a:r>
            <a:r>
              <a:rPr lang="cs-CZ" b="1" baseline="-25000" dirty="0" smtClean="0"/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použití:</a:t>
            </a:r>
          </a:p>
          <a:p>
            <a:pPr lvl="1"/>
            <a:r>
              <a:rPr lang="cs-CZ" b="1" dirty="0" smtClean="0"/>
              <a:t>k dezinfekci </a:t>
            </a:r>
            <a:r>
              <a:rPr lang="cs-CZ" dirty="0" smtClean="0"/>
              <a:t>(tzv. </a:t>
            </a:r>
            <a:r>
              <a:rPr lang="cs-CZ" i="1" dirty="0" smtClean="0"/>
              <a:t>síření</a:t>
            </a:r>
            <a:r>
              <a:rPr lang="cs-CZ" dirty="0" smtClean="0"/>
              <a:t>) </a:t>
            </a:r>
            <a:r>
              <a:rPr lang="cs-CZ" b="1" dirty="0" smtClean="0"/>
              <a:t>sudů a sklepů </a:t>
            </a:r>
            <a:r>
              <a:rPr lang="cs-CZ" dirty="0" smtClean="0"/>
              <a:t>pro skladování ovoce a zeleniny, </a:t>
            </a:r>
          </a:p>
          <a:p>
            <a:pPr lvl="1"/>
            <a:r>
              <a:rPr lang="cs-CZ" b="1" dirty="0" smtClean="0"/>
              <a:t>k ošetřování osiv proti plísním</a:t>
            </a:r>
          </a:p>
          <a:p>
            <a:pPr lvl="1"/>
            <a:r>
              <a:rPr lang="cs-CZ" b="1" dirty="0" smtClean="0"/>
              <a:t>na bělení přírodních materiálů</a:t>
            </a:r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také </a:t>
            </a:r>
            <a:r>
              <a:rPr lang="cs-CZ" b="1" dirty="0" smtClean="0"/>
              <a:t>jako konzervační činidlo </a:t>
            </a:r>
          </a:p>
          <a:p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oxid siřičitý </a:t>
            </a:r>
            <a:r>
              <a:rPr lang="cs-CZ" b="1" dirty="0" smtClean="0"/>
              <a:t>SO</a:t>
            </a:r>
            <a:r>
              <a:rPr lang="cs-CZ" b="1" baseline="-25000" dirty="0" smtClean="0"/>
              <a:t>2</a:t>
            </a:r>
            <a:endParaRPr lang="cs-CZ" b="1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štiplavě páchnoucí plyn</a:t>
            </a:r>
          </a:p>
          <a:p>
            <a:r>
              <a:rPr lang="cs-CZ" b="1" dirty="0" smtClean="0"/>
              <a:t>dráždí</a:t>
            </a:r>
            <a:r>
              <a:rPr lang="cs-CZ" dirty="0" smtClean="0"/>
              <a:t> dýchací cesty, toxický (T)</a:t>
            </a:r>
          </a:p>
          <a:p>
            <a:r>
              <a:rPr lang="cs-CZ" b="1" dirty="0" smtClean="0"/>
              <a:t>ohrožuje</a:t>
            </a:r>
            <a:r>
              <a:rPr lang="cs-CZ" dirty="0" smtClean="0"/>
              <a:t> organismy, </a:t>
            </a:r>
            <a:r>
              <a:rPr lang="cs-CZ" sz="2800" dirty="0" smtClean="0"/>
              <a:t>hlavně jehličnaté dřeviny</a:t>
            </a:r>
          </a:p>
          <a:p>
            <a:r>
              <a:rPr lang="cs-CZ" dirty="0" smtClean="0"/>
              <a:t>vzniká </a:t>
            </a:r>
          </a:p>
          <a:p>
            <a:pPr lvl="1">
              <a:spcBef>
                <a:spcPts val="0"/>
              </a:spcBef>
            </a:pPr>
            <a:r>
              <a:rPr lang="cs-CZ" b="1" dirty="0" smtClean="0"/>
              <a:t>hořením síry</a:t>
            </a:r>
          </a:p>
          <a:p>
            <a:pPr lvl="1">
              <a:spcBef>
                <a:spcPts val="0"/>
              </a:spcBef>
            </a:pPr>
            <a:r>
              <a:rPr lang="cs-CZ" b="1" dirty="0" smtClean="0"/>
              <a:t>pražením sulfidů</a:t>
            </a:r>
          </a:p>
          <a:p>
            <a:r>
              <a:rPr lang="cs-CZ" dirty="0" smtClean="0"/>
              <a:t>způsobuje </a:t>
            </a:r>
            <a:r>
              <a:rPr lang="cs-CZ" b="1" dirty="0" smtClean="0"/>
              <a:t>ekologické problémy</a:t>
            </a:r>
          </a:p>
          <a:p>
            <a:pPr>
              <a:buNone/>
            </a:pPr>
            <a:endParaRPr lang="cs-CZ" b="1" dirty="0"/>
          </a:p>
        </p:txBody>
      </p:sp>
      <p:pic>
        <p:nvPicPr>
          <p:cNvPr id="4" name="Picture 4" descr="C:\Documents and Settings\Rodina\Dokumenty\2012_2013-hanicka_souhrn\2012_2013-skol_rok-hagla\che-sablony_20ks\sablony-VY_32_INOVACE_01-20\VY_10-sira-obrazky\Hazard_T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1285860"/>
            <a:ext cx="1428760" cy="1428760"/>
          </a:xfrm>
          <a:prstGeom prst="rect">
            <a:avLst/>
          </a:prstGeom>
          <a:noFill/>
        </p:spPr>
      </p:pic>
      <p:pic>
        <p:nvPicPr>
          <p:cNvPr id="10242" name="Picture 2" descr="C:\Documents and Settings\Rodina\Dokumenty\2012_2013-hanicka_souhrn\2012_2013-skol_rok-hagla\che-sablony_20ks\sablony-VY_32_INOVACE_01-20\VY_10-sira-obrazky\GHS-pictogram-acid.svg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3357562"/>
            <a:ext cx="1857388" cy="1857388"/>
          </a:xfrm>
          <a:prstGeom prst="rect">
            <a:avLst/>
          </a:prstGeom>
          <a:noFill/>
        </p:spPr>
      </p:pic>
      <p:sp>
        <p:nvSpPr>
          <p:cNvPr id="7" name="Popisek se šipkou nahoru 6"/>
          <p:cNvSpPr/>
          <p:nvPr/>
        </p:nvSpPr>
        <p:spPr>
          <a:xfrm>
            <a:off x="6143636" y="5286388"/>
            <a:ext cx="2428892" cy="1214446"/>
          </a:xfrm>
          <a:prstGeom prst="upArrowCallout">
            <a:avLst>
              <a:gd name="adj1" fmla="val 18257"/>
              <a:gd name="adj2" fmla="val 25000"/>
              <a:gd name="adj3" fmla="val 17133"/>
              <a:gd name="adj4" fmla="val 75091"/>
            </a:avLst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korozivní a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žíravé látky</a:t>
            </a:r>
          </a:p>
        </p:txBody>
      </p:sp>
      <p:sp>
        <p:nvSpPr>
          <p:cNvPr id="8" name="Volný tvar 7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64715" y="3244334"/>
            <a:ext cx="3814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3</a:t>
            </a:r>
            <a:r>
              <a:rPr lang="cs-CZ" dirty="0" smtClean="0"/>
              <a:t> → Na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3</a:t>
            </a:r>
            <a:r>
              <a:rPr lang="cs-CZ" dirty="0" smtClean="0"/>
              <a:t> + CO</a:t>
            </a:r>
            <a:r>
              <a:rPr lang="cs-CZ" baseline="-25000" dirty="0" smtClean="0"/>
              <a:t>2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2940048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Jak se projevuje </a:t>
            </a:r>
            <a:br>
              <a:rPr lang="cs-CZ" b="1" dirty="0" smtClean="0"/>
            </a:br>
            <a:r>
              <a:rPr lang="cs-CZ" b="1" dirty="0" smtClean="0"/>
              <a:t>překyselení půdy a jak lze proti této situaci postupovat?</a:t>
            </a:r>
            <a:endParaRPr lang="cs-CZ" b="1" dirty="0"/>
          </a:p>
        </p:txBody>
      </p:sp>
      <p:sp>
        <p:nvSpPr>
          <p:cNvPr id="3" name="Šestiúhelník 2"/>
          <p:cNvSpPr/>
          <p:nvPr/>
        </p:nvSpPr>
        <p:spPr>
          <a:xfrm>
            <a:off x="6357950" y="428604"/>
            <a:ext cx="2357454" cy="928694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ekologický problém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500034" y="3571876"/>
            <a:ext cx="1648450" cy="1716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AutoShape 2"/>
          <p:cNvSpPr>
            <a:spLocks noChangeArrowheads="1"/>
          </p:cNvSpPr>
          <p:nvPr/>
        </p:nvSpPr>
        <p:spPr bwMode="auto">
          <a:xfrm>
            <a:off x="2357422" y="2857496"/>
            <a:ext cx="6215106" cy="3500462"/>
          </a:xfrm>
          <a:prstGeom prst="wedgeRoundRectCallout">
            <a:avLst>
              <a:gd name="adj1" fmla="val -62065"/>
              <a:gd name="adj2" fmla="val 2022"/>
              <a:gd name="adj3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algn="ctr" fontAlgn="base">
              <a:spcBef>
                <a:spcPts val="600"/>
              </a:spcBef>
              <a:buFont typeface="Arial" pitchFamily="34" charset="0"/>
              <a:buChar char="•"/>
            </a:pPr>
            <a:r>
              <a:rPr lang="cs-CZ" sz="2800" dirty="0" smtClean="0"/>
              <a:t> Je možné omezit množství kyselých dešťů? Jak?</a:t>
            </a:r>
          </a:p>
          <a:p>
            <a:pPr lvl="0" algn="ctr" fontAlgn="base">
              <a:spcBef>
                <a:spcPts val="600"/>
              </a:spcBef>
              <a:buFont typeface="Arial" pitchFamily="34" charset="0"/>
              <a:buChar char="•"/>
            </a:pPr>
            <a:r>
              <a:rPr lang="cs-CZ" sz="2800" dirty="0" smtClean="0"/>
              <a:t> Lze neutralizovat důsledky kyselých dešťů? Jak?</a:t>
            </a:r>
          </a:p>
          <a:p>
            <a:pPr lvl="0" algn="ctr" fontAlgn="base">
              <a:spcBef>
                <a:spcPts val="600"/>
              </a:spcBef>
            </a:pPr>
            <a:r>
              <a:rPr lang="cs-CZ" sz="2800" dirty="0" smtClean="0"/>
              <a:t> </a:t>
            </a:r>
            <a:r>
              <a:rPr lang="cs-CZ" sz="2800" b="1" dirty="0" smtClean="0"/>
              <a:t>Připravte si na toto téma krátký referát informující ostatní </a:t>
            </a:r>
          </a:p>
          <a:p>
            <a:pPr lvl="0" algn="ctr" fontAlgn="base"/>
            <a:r>
              <a:rPr lang="cs-CZ" sz="2800" b="1" dirty="0" smtClean="0"/>
              <a:t>o problémech a možnostech řešení.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Pokračování příště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ekologické problémy</a:t>
            </a:r>
            <a:endParaRPr lang="cs-CZ" b="1" dirty="0"/>
          </a:p>
        </p:txBody>
      </p:sp>
      <p:grpSp>
        <p:nvGrpSpPr>
          <p:cNvPr id="3" name="Skupina 15"/>
          <p:cNvGrpSpPr/>
          <p:nvPr/>
        </p:nvGrpSpPr>
        <p:grpSpPr>
          <a:xfrm>
            <a:off x="500034" y="1571612"/>
            <a:ext cx="8021484" cy="4752994"/>
            <a:chOff x="500034" y="1571612"/>
            <a:chExt cx="8021484" cy="4752994"/>
          </a:xfrm>
        </p:grpSpPr>
        <p:pic>
          <p:nvPicPr>
            <p:cNvPr id="8194" name="Picture 2" descr="C:\Documents and Settings\Rodina\Dokumenty\2012_2013-hanicka_souhrn\2012_2013-skol_rok-hagla\che-sablony_20ks\sablony-VY_32_INOVACE_01-20\VY_10-sira-obrazky\20060430230720!Braunkohle_als_Hausbrand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070417" y="4286256"/>
              <a:ext cx="2451101" cy="2038350"/>
            </a:xfrm>
            <a:prstGeom prst="rect">
              <a:avLst/>
            </a:prstGeom>
            <a:noFill/>
          </p:spPr>
        </p:pic>
        <p:pic>
          <p:nvPicPr>
            <p:cNvPr id="8195" name="Picture 3" descr="C:\Documents and Settings\Rodina\Dokumenty\2012_2013-hanicka_souhrn\2012_2013-skol_rok-hagla\che-sablony_20ks\sablony-VY_32_INOVACE_01-20\VY_10-sira-obrazky\mraky-od_kominu.jpg"/>
            <p:cNvPicPr>
              <a:picLocks noChangeAspect="1" noChangeArrowheads="1"/>
            </p:cNvPicPr>
            <p:nvPr/>
          </p:nvPicPr>
          <p:blipFill>
            <a:blip r:embed="rId4"/>
            <a:srcRect t="15789" b="33241"/>
            <a:stretch>
              <a:fillRect/>
            </a:stretch>
          </p:blipFill>
          <p:spPr bwMode="auto">
            <a:xfrm>
              <a:off x="928662" y="1571612"/>
              <a:ext cx="4264040" cy="1643074"/>
            </a:xfrm>
            <a:prstGeom prst="rect">
              <a:avLst/>
            </a:prstGeom>
            <a:noFill/>
          </p:spPr>
        </p:pic>
        <p:pic>
          <p:nvPicPr>
            <p:cNvPr id="8197" name="Picture 5" descr="C:\Documents and Settings\Rodina\Dokumenty\2012_2013-hanicka_souhrn\2012_2013-skol_rok-hagla\che-sablony_20ks\sablony-VY_32_INOVACE_01-20\VY_10-sira-obrazky\uprav-Acid_rain_woods1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714348" y="4572008"/>
              <a:ext cx="2559836" cy="1706557"/>
            </a:xfrm>
            <a:prstGeom prst="rect">
              <a:avLst/>
            </a:prstGeom>
            <a:noFill/>
          </p:spPr>
        </p:pic>
        <p:pic>
          <p:nvPicPr>
            <p:cNvPr id="6" name="Picture 3" descr="C:\Documents and Settings\Rodina\Dokumenty\2012_2013-hanicka_souhrn\2012_2013-skol_rok-hagla\che-sablony_20ks\sablony-VY_32_INOVACE_01-20\VY_10-sira-obrazky\100dpi-EPRU1.jp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5143504" y="1571612"/>
              <a:ext cx="2140853" cy="3214710"/>
            </a:xfrm>
            <a:prstGeom prst="rect">
              <a:avLst/>
            </a:prstGeom>
            <a:noFill/>
          </p:spPr>
        </p:pic>
        <p:sp>
          <p:nvSpPr>
            <p:cNvPr id="7" name="Zástupný symbol pro obsah 2"/>
            <p:cNvSpPr txBox="1">
              <a:spLocks/>
            </p:cNvSpPr>
            <p:nvPr/>
          </p:nvSpPr>
          <p:spPr>
            <a:xfrm>
              <a:off x="5000628" y="3143248"/>
              <a:ext cx="3214710" cy="1214446"/>
            </a:xfrm>
            <a:prstGeom prst="rect">
              <a:avLst/>
            </a:prstGeom>
            <a:solidFill>
              <a:srgbClr val="FFFF00"/>
            </a:solidFill>
          </p:spPr>
          <p:txBody>
            <a:bodyPr vert="horz" lIns="91440" tIns="45720" rIns="91440" bIns="45720" rtlCol="0" anchor="ctr">
              <a:normAutofit/>
            </a:bodyPr>
            <a:lstStyle/>
            <a:p>
              <a:pPr marL="342900" marR="0" lvl="0" indent="-342900" algn="ctr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buClrTx/>
                <a:buSzTx/>
                <a:tabLst/>
                <a:defRPr/>
              </a:pPr>
              <a:r>
                <a:rPr kumimoji="0" lang="cs-CZ" sz="2800" b="1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hnědé uhlí </a:t>
              </a:r>
              <a:r>
                <a:rPr kumimoji="0" lang="cs-CZ" sz="3200" b="1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(C)</a:t>
              </a:r>
            </a:p>
            <a:p>
              <a:pPr marL="342900" marR="0" lvl="0" indent="-342900" algn="ctr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buClrTx/>
                <a:buSzTx/>
                <a:tabLst/>
                <a:defRPr/>
              </a:pPr>
              <a:r>
                <a:rPr lang="cs-CZ" sz="2800" b="1" dirty="0" smtClean="0">
                  <a:solidFill>
                    <a:srgbClr val="FF0000"/>
                  </a:solidFill>
                </a:rPr>
                <a:t>příměsi: </a:t>
              </a:r>
              <a:r>
                <a:rPr lang="cs-CZ" sz="3200" b="1" dirty="0" smtClean="0">
                  <a:solidFill>
                    <a:srgbClr val="FF0000"/>
                  </a:solidFill>
                </a:rPr>
                <a:t>S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 a </a:t>
              </a:r>
              <a:r>
                <a:rPr lang="cs-CZ" sz="3200" b="1" dirty="0" smtClean="0">
                  <a:solidFill>
                    <a:srgbClr val="FF0000"/>
                  </a:solidFill>
                </a:rPr>
                <a:t>FeS</a:t>
              </a:r>
              <a:r>
                <a:rPr lang="cs-CZ" sz="3200" b="1" baseline="-25000" dirty="0" smtClean="0">
                  <a:solidFill>
                    <a:srgbClr val="FF0000"/>
                  </a:solidFill>
                </a:rPr>
                <a:t>2</a:t>
              </a:r>
              <a:endParaRPr kumimoji="0" lang="cs-CZ" sz="3200" b="1" i="0" u="none" strike="noStrike" kern="1200" cap="none" spc="0" normalizeH="0" baseline="-2500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Zástupný symbol pro obsah 2"/>
            <p:cNvSpPr txBox="1">
              <a:spLocks/>
            </p:cNvSpPr>
            <p:nvPr/>
          </p:nvSpPr>
          <p:spPr>
            <a:xfrm>
              <a:off x="3500430" y="2071678"/>
              <a:ext cx="2357454" cy="714380"/>
            </a:xfrm>
            <a:prstGeom prst="rect">
              <a:avLst/>
            </a:prstGeom>
            <a:solidFill>
              <a:srgbClr val="FFFF00"/>
            </a:solidFill>
          </p:spPr>
          <p:txBody>
            <a:bodyPr vert="horz" lIns="91440" tIns="45720" rIns="91440" bIns="45720" rtlCol="0" anchor="ctr">
              <a:normAutofit/>
            </a:bodyPr>
            <a:lstStyle/>
            <a:p>
              <a:pPr marL="342900" marR="0" lvl="0" indent="-342900" algn="ctr" defTabSz="914400" rtl="0" eaLnBrk="1" fontAlgn="auto" latinLnBrk="0" hangingPunct="1">
                <a:lnSpc>
                  <a:spcPct val="100000"/>
                </a:lnSpc>
                <a:spcBef>
                  <a:spcPts val="3000"/>
                </a:spcBef>
                <a:buClrTx/>
                <a:buSzTx/>
                <a:tabLst/>
                <a:defRPr/>
              </a:pPr>
              <a:r>
                <a:rPr kumimoji="0" lang="cs-CZ" sz="3200" b="1" i="0" u="none" strike="noStrike" kern="1200" cap="none" spc="0" normalizeH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kouř a smog</a:t>
              </a:r>
            </a:p>
          </p:txBody>
        </p:sp>
        <p:pic>
          <p:nvPicPr>
            <p:cNvPr id="8198" name="Picture 6" descr="C:\Documents and Settings\Rodina\Dokumenty\2012_2013-hanicka_souhrn\2012_2013-skol_rok-hagla\che-sablony_20ks\sablony-VY_32_INOVACE_01-20\VY_10-sira-obrazky\smog-dychaciproblemy.jp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2357422" y="3500438"/>
              <a:ext cx="2333620" cy="1312661"/>
            </a:xfrm>
            <a:prstGeom prst="rect">
              <a:avLst/>
            </a:prstGeom>
            <a:noFill/>
          </p:spPr>
        </p:pic>
        <p:sp>
          <p:nvSpPr>
            <p:cNvPr id="10" name="Zástupný symbol pro obsah 2"/>
            <p:cNvSpPr txBox="1">
              <a:spLocks/>
            </p:cNvSpPr>
            <p:nvPr/>
          </p:nvSpPr>
          <p:spPr>
            <a:xfrm>
              <a:off x="500034" y="3357562"/>
              <a:ext cx="2786050" cy="714380"/>
            </a:xfrm>
            <a:prstGeom prst="rect">
              <a:avLst/>
            </a:prstGeom>
            <a:solidFill>
              <a:srgbClr val="FFFF00"/>
            </a:solidFill>
          </p:spPr>
          <p:txBody>
            <a:bodyPr vert="horz" lIns="91440" tIns="45720" rIns="91440" bIns="45720" rtlCol="0" anchor="ctr">
              <a:normAutofit/>
            </a:bodyPr>
            <a:lstStyle/>
            <a:p>
              <a:pPr marL="342900" marR="0" lvl="0" indent="-342900" algn="ctr" defTabSz="914400" rtl="0" eaLnBrk="1" fontAlgn="auto" latinLnBrk="0" hangingPunct="1">
                <a:lnSpc>
                  <a:spcPct val="100000"/>
                </a:lnSpc>
                <a:spcBef>
                  <a:spcPts val="3000"/>
                </a:spcBef>
                <a:buClrTx/>
                <a:buSzTx/>
                <a:tabLst/>
                <a:defRPr/>
              </a:pPr>
              <a:r>
                <a:rPr kumimoji="0" lang="cs-CZ" sz="3200" b="1" i="0" u="none" strike="noStrike" kern="1200" cap="none" spc="0" normalizeH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dýchací potíže</a:t>
              </a:r>
            </a:p>
          </p:txBody>
        </p:sp>
        <p:sp>
          <p:nvSpPr>
            <p:cNvPr id="13" name="Zástupný symbol pro obsah 2"/>
            <p:cNvSpPr txBox="1">
              <a:spLocks/>
            </p:cNvSpPr>
            <p:nvPr/>
          </p:nvSpPr>
          <p:spPr>
            <a:xfrm>
              <a:off x="2714612" y="5214950"/>
              <a:ext cx="2571768" cy="714380"/>
            </a:xfrm>
            <a:prstGeom prst="rect">
              <a:avLst/>
            </a:prstGeom>
            <a:solidFill>
              <a:srgbClr val="FFFF00"/>
            </a:solidFill>
          </p:spPr>
          <p:txBody>
            <a:bodyPr vert="horz" lIns="91440" tIns="45720" rIns="91440" bIns="45720" rtlCol="0" anchor="ctr">
              <a:normAutofit/>
            </a:bodyPr>
            <a:lstStyle/>
            <a:p>
              <a:pPr marL="342900" marR="0" lvl="0" indent="-342900" algn="ctr" defTabSz="914400" rtl="0" eaLnBrk="1" fontAlgn="auto" latinLnBrk="0" hangingPunct="1">
                <a:lnSpc>
                  <a:spcPct val="100000"/>
                </a:lnSpc>
                <a:spcBef>
                  <a:spcPts val="3000"/>
                </a:spcBef>
                <a:buClrTx/>
                <a:buSzTx/>
                <a:tabLst/>
                <a:defRPr/>
              </a:pPr>
              <a:r>
                <a:rPr kumimoji="0" lang="cs-CZ" sz="3200" b="1" i="0" u="none" strike="noStrike" kern="1200" cap="none" spc="0" normalizeH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kyselé deště</a:t>
              </a:r>
            </a:p>
          </p:txBody>
        </p:sp>
      </p:grpSp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8"/>
          <a:srcRect l="1469" t="24755" r="84869" b="68366"/>
          <a:stretch>
            <a:fillRect/>
          </a:stretch>
        </p:blipFill>
        <p:spPr bwMode="auto">
          <a:xfrm>
            <a:off x="6858016" y="1428736"/>
            <a:ext cx="1428760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Šestiúhelník 13"/>
          <p:cNvSpPr/>
          <p:nvPr/>
        </p:nvSpPr>
        <p:spPr>
          <a:xfrm>
            <a:off x="6357950" y="428604"/>
            <a:ext cx="2357454" cy="928694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ekologický problém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C:\Documents and Settings\Rodina\Dokumenty\2012_2013-hanicka_souhrn\2012_2013-skol_rok-hagla\che-sablony_20ks\sablony-VY_32_INOVACE_01-20\VY_10-sira-obrazky\uprav-Acid_rain_woods1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7D9EAF"/>
              </a:clrFrom>
              <a:clrTo>
                <a:srgbClr val="7D9EA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596" y="1571613"/>
            <a:ext cx="8286808" cy="457203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kyselý déšť 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81A2B5"/>
              </a:clrFrom>
              <a:clrTo>
                <a:srgbClr val="81A2B5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 l="3963" t="27013" r="82132" b="49629"/>
          <a:stretch>
            <a:fillRect/>
          </a:stretch>
        </p:blipFill>
        <p:spPr bwMode="auto">
          <a:xfrm>
            <a:off x="2357422" y="2143116"/>
            <a:ext cx="4410464" cy="32861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Šestiúhelník 5"/>
          <p:cNvSpPr/>
          <p:nvPr/>
        </p:nvSpPr>
        <p:spPr>
          <a:xfrm>
            <a:off x="6357950" y="428604"/>
            <a:ext cx="2357454" cy="928694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ekologický problém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kyselina siřičitá </a:t>
            </a:r>
            <a:r>
              <a:rPr lang="cs-CZ" b="1" dirty="0" smtClean="0"/>
              <a:t>H</a:t>
            </a:r>
            <a:r>
              <a:rPr lang="cs-CZ" b="1" baseline="-25000" dirty="0" smtClean="0"/>
              <a:t>2</a:t>
            </a:r>
            <a:r>
              <a:rPr lang="cs-CZ" b="1" dirty="0" smtClean="0"/>
              <a:t>SO</a:t>
            </a:r>
            <a:r>
              <a:rPr lang="cs-CZ" b="1" baseline="-25000" dirty="0" smtClean="0"/>
              <a:t>3</a:t>
            </a:r>
            <a:endParaRPr lang="cs-CZ" b="1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slabá dvojsytná kyselina</a:t>
            </a:r>
            <a:r>
              <a:rPr lang="cs-CZ" dirty="0" smtClean="0"/>
              <a:t>, v roztoku nestálá</a:t>
            </a:r>
          </a:p>
          <a:p>
            <a:pPr lvl="1">
              <a:buNone/>
            </a:pP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3</a:t>
            </a:r>
            <a:r>
              <a:rPr lang="cs-CZ" dirty="0" smtClean="0"/>
              <a:t> </a:t>
            </a:r>
            <a:r>
              <a:rPr lang="cs-CZ" dirty="0" smtClean="0">
                <a:sym typeface="Symbol"/>
              </a:rPr>
              <a:t> H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O + SO</a:t>
            </a:r>
            <a:r>
              <a:rPr lang="cs-CZ" baseline="-25000" dirty="0" smtClean="0">
                <a:sym typeface="Symbol"/>
              </a:rPr>
              <a:t>2</a:t>
            </a:r>
          </a:p>
          <a:p>
            <a:pPr lvl="1">
              <a:spcBef>
                <a:spcPts val="1200"/>
              </a:spcBef>
              <a:buNone/>
            </a:pPr>
            <a:r>
              <a:rPr lang="cs-CZ" sz="2400" dirty="0" smtClean="0">
                <a:sym typeface="Symbol"/>
              </a:rPr>
              <a:t>Je ale silnější než H</a:t>
            </a:r>
            <a:r>
              <a:rPr lang="cs-CZ" sz="2400" baseline="-25000" dirty="0" smtClean="0">
                <a:sym typeface="Symbol"/>
              </a:rPr>
              <a:t>2</a:t>
            </a:r>
            <a:r>
              <a:rPr lang="cs-CZ" sz="2400" dirty="0" smtClean="0">
                <a:sym typeface="Symbol"/>
              </a:rPr>
              <a:t>CO</a:t>
            </a:r>
            <a:r>
              <a:rPr lang="cs-CZ" sz="2400" baseline="-25000" dirty="0" smtClean="0">
                <a:sym typeface="Symbol"/>
              </a:rPr>
              <a:t>3</a:t>
            </a:r>
            <a:r>
              <a:rPr lang="cs-CZ" sz="2400" dirty="0" smtClean="0">
                <a:sym typeface="Symbol"/>
              </a:rPr>
              <a:t>, a tak ji umí vytlačit z její soli: </a:t>
            </a:r>
          </a:p>
          <a:p>
            <a:pPr lvl="1">
              <a:buNone/>
            </a:pPr>
            <a:r>
              <a:rPr lang="cs-CZ" dirty="0" smtClean="0"/>
              <a:t>Na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3</a:t>
            </a:r>
            <a:r>
              <a:rPr lang="cs-CZ" dirty="0" smtClean="0"/>
              <a:t> → Na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3</a:t>
            </a:r>
            <a:r>
              <a:rPr lang="cs-CZ" dirty="0" smtClean="0"/>
              <a:t> + CO</a:t>
            </a:r>
            <a:r>
              <a:rPr lang="cs-CZ" baseline="-25000" dirty="0" smtClean="0"/>
              <a:t>2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endParaRPr lang="cs-CZ" baseline="-25000" dirty="0" smtClean="0"/>
          </a:p>
          <a:p>
            <a:r>
              <a:rPr lang="cs-CZ" b="1" dirty="0" smtClean="0"/>
              <a:t>soli: </a:t>
            </a:r>
          </a:p>
          <a:p>
            <a:pPr lvl="1"/>
            <a:r>
              <a:rPr lang="cs-CZ" b="1" dirty="0" smtClean="0">
                <a:solidFill>
                  <a:srgbClr val="FF0000"/>
                </a:solidFill>
              </a:rPr>
              <a:t>siřičitany</a:t>
            </a:r>
            <a:r>
              <a:rPr lang="cs-CZ" dirty="0" smtClean="0">
                <a:solidFill>
                  <a:srgbClr val="FF0000"/>
                </a:solidFill>
              </a:rPr>
              <a:t> (SO</a:t>
            </a:r>
            <a:r>
              <a:rPr lang="cs-CZ" baseline="-25000" dirty="0" smtClean="0">
                <a:solidFill>
                  <a:srgbClr val="FF0000"/>
                </a:solidFill>
              </a:rPr>
              <a:t>3</a:t>
            </a:r>
            <a:r>
              <a:rPr lang="cs-CZ" baseline="30000" dirty="0" smtClean="0">
                <a:solidFill>
                  <a:srgbClr val="FF0000"/>
                </a:solidFill>
              </a:rPr>
              <a:t>II-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r>
              <a:rPr lang="cs-CZ" dirty="0" smtClean="0"/>
              <a:t>  </a:t>
            </a:r>
          </a:p>
          <a:p>
            <a:pPr lvl="1"/>
            <a:r>
              <a:rPr lang="cs-CZ" b="1" dirty="0" err="1" smtClean="0">
                <a:solidFill>
                  <a:srgbClr val="FF0000"/>
                </a:solidFill>
              </a:rPr>
              <a:t>hydrogensiřičitany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</a:p>
          <a:p>
            <a:pPr lvl="2"/>
            <a:r>
              <a:rPr lang="cs-CZ" sz="2800" dirty="0" smtClean="0"/>
              <a:t>např. </a:t>
            </a:r>
            <a:r>
              <a:rPr lang="cs-CZ" sz="2800" b="1" dirty="0" smtClean="0">
                <a:solidFill>
                  <a:srgbClr val="FF0000"/>
                </a:solidFill>
              </a:rPr>
              <a:t>NaHSO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3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známý např. jako </a:t>
            </a:r>
            <a:r>
              <a:rPr lang="cs-CZ" sz="2800" b="1" dirty="0" smtClean="0"/>
              <a:t>E222</a:t>
            </a:r>
            <a:r>
              <a:rPr lang="cs-CZ" sz="2800" baseline="-25000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siřičitany</a:t>
            </a:r>
            <a:r>
              <a:rPr lang="cs-CZ" dirty="0" smtClean="0"/>
              <a:t> (SO</a:t>
            </a:r>
            <a:r>
              <a:rPr lang="cs-CZ" baseline="-25000" dirty="0" smtClean="0"/>
              <a:t>3</a:t>
            </a:r>
            <a:r>
              <a:rPr lang="cs-CZ" dirty="0" smtClean="0"/>
              <a:t>)</a:t>
            </a:r>
            <a:r>
              <a:rPr lang="cs-CZ" baseline="30000" dirty="0" smtClean="0"/>
              <a:t> II-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Používají se například v potravinářství: </a:t>
            </a:r>
          </a:p>
          <a:p>
            <a:pPr lvl="1"/>
            <a:r>
              <a:rPr lang="cs-CZ" b="1" dirty="0" smtClean="0"/>
              <a:t>jako konzervanty </a:t>
            </a:r>
          </a:p>
          <a:p>
            <a:pPr lvl="2">
              <a:buFont typeface="Courier New" pitchFamily="49" charset="0"/>
              <a:buChar char="o"/>
            </a:pPr>
            <a:r>
              <a:rPr lang="cs-CZ" sz="2800" b="1" dirty="0" smtClean="0"/>
              <a:t> prakticky všech vín </a:t>
            </a:r>
          </a:p>
          <a:p>
            <a:pPr lvl="2">
              <a:buFont typeface="Courier New" pitchFamily="49" charset="0"/>
              <a:buChar char="o"/>
            </a:pPr>
            <a:r>
              <a:rPr lang="cs-CZ" sz="2800" b="1" dirty="0" smtClean="0"/>
              <a:t> sušeného ovoce</a:t>
            </a:r>
          </a:p>
          <a:p>
            <a:pPr lvl="2">
              <a:buFont typeface="Courier New" pitchFamily="49" charset="0"/>
              <a:buChar char="o"/>
            </a:pPr>
            <a:endParaRPr lang="cs-CZ" sz="2800" b="1" dirty="0" smtClean="0"/>
          </a:p>
          <a:p>
            <a:pPr lvl="2">
              <a:buNone/>
            </a:pPr>
            <a:r>
              <a:rPr lang="cs-CZ" sz="1600" b="1" dirty="0" smtClean="0"/>
              <a:t>Nepovinný odkaz pro zájemce : Použití oxidu siřičitého ve vinařství </a:t>
            </a:r>
            <a:r>
              <a:rPr lang="cs-CZ" sz="1600" b="1" dirty="0" smtClean="0">
                <a:hlinkClick r:id="rId2"/>
              </a:rPr>
              <a:t>http://dspace.k.utb.cz/bitstream/handle/10563/16901/such%C3%A1nkov%C3%A1_2011_bp.pdf?sequence=1</a:t>
            </a:r>
            <a:endParaRPr lang="cs-CZ" sz="1600" b="1" dirty="0" smtClean="0"/>
          </a:p>
          <a:p>
            <a:pPr lvl="2">
              <a:buNone/>
            </a:pPr>
            <a:endParaRPr lang="cs-CZ" sz="2800" b="1" dirty="0" smtClean="0"/>
          </a:p>
          <a:p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kyselina sírová </a:t>
            </a:r>
            <a:r>
              <a:rPr lang="cs-CZ" b="1" dirty="0" smtClean="0"/>
              <a:t>H</a:t>
            </a:r>
            <a:r>
              <a:rPr lang="cs-CZ" b="1" baseline="-25000" dirty="0" smtClean="0"/>
              <a:t>2</a:t>
            </a:r>
            <a:r>
              <a:rPr lang="cs-CZ" b="1" dirty="0" smtClean="0"/>
              <a:t>SO</a:t>
            </a:r>
            <a:r>
              <a:rPr lang="cs-CZ" b="1" baseline="-25000" dirty="0" smtClean="0"/>
              <a:t>4</a:t>
            </a:r>
            <a:endParaRPr lang="cs-CZ" b="1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zastaralý název: </a:t>
            </a:r>
            <a:r>
              <a:rPr lang="cs-CZ" b="1" dirty="0" smtClean="0"/>
              <a:t>vitriol</a:t>
            </a:r>
          </a:p>
          <a:p>
            <a:r>
              <a:rPr lang="cs-CZ" b="1" dirty="0" smtClean="0"/>
              <a:t>silná dvojsytná kyselina</a:t>
            </a:r>
          </a:p>
          <a:p>
            <a:r>
              <a:rPr lang="cs-CZ" b="1" dirty="0" smtClean="0"/>
              <a:t>žíravá (C) </a:t>
            </a:r>
          </a:p>
          <a:p>
            <a:r>
              <a:rPr lang="cs-CZ" dirty="0" smtClean="0"/>
              <a:t>koncentrovaná </a:t>
            </a:r>
            <a:r>
              <a:rPr lang="cs-CZ" dirty="0"/>
              <a:t>(96–98 %) </a:t>
            </a:r>
            <a:endParaRPr lang="cs-CZ" dirty="0" smtClean="0"/>
          </a:p>
          <a:p>
            <a:pPr lvl="1"/>
            <a:r>
              <a:rPr lang="cs-CZ" dirty="0" smtClean="0"/>
              <a:t>silné </a:t>
            </a:r>
            <a:r>
              <a:rPr lang="cs-CZ" b="1" dirty="0" smtClean="0"/>
              <a:t>oxidační účinky</a:t>
            </a:r>
          </a:p>
          <a:p>
            <a:pPr lvl="1"/>
            <a:r>
              <a:rPr lang="cs-CZ" b="1" dirty="0" smtClean="0"/>
              <a:t>hygroskopická</a:t>
            </a:r>
            <a:r>
              <a:rPr lang="cs-CZ" dirty="0" smtClean="0"/>
              <a:t>, tzn. pohlcuje vodní páry</a:t>
            </a:r>
          </a:p>
          <a:p>
            <a:pPr lvl="1"/>
            <a:r>
              <a:rPr lang="cs-CZ" b="1" dirty="0" smtClean="0"/>
              <a:t>dehydratuje (zuhelnatí) organické látky</a:t>
            </a:r>
          </a:p>
          <a:p>
            <a:pPr marL="1371600" lvl="2" indent="-514350">
              <a:buNone/>
            </a:pPr>
            <a:r>
              <a:rPr lang="cs-CZ" sz="1300" b="1" dirty="0" smtClean="0">
                <a:hlinkClick r:id="rId3"/>
              </a:rPr>
              <a:t>http://www.</a:t>
            </a:r>
            <a:r>
              <a:rPr lang="cs-CZ" sz="1300" b="1" dirty="0" err="1" smtClean="0">
                <a:hlinkClick r:id="rId3"/>
              </a:rPr>
              <a:t>youtube.com</a:t>
            </a:r>
            <a:r>
              <a:rPr lang="cs-CZ" sz="1300" b="1" dirty="0" smtClean="0">
                <a:hlinkClick r:id="rId3"/>
              </a:rPr>
              <a:t>/</a:t>
            </a:r>
            <a:r>
              <a:rPr lang="cs-CZ" sz="1300" b="1" dirty="0" err="1" smtClean="0">
                <a:hlinkClick r:id="rId3"/>
              </a:rPr>
              <a:t>watch</a:t>
            </a:r>
            <a:r>
              <a:rPr lang="cs-CZ" sz="1300" b="1" dirty="0" smtClean="0">
                <a:hlinkClick r:id="rId3"/>
              </a:rPr>
              <a:t>?v=R-kiyIg2xHo</a:t>
            </a:r>
            <a:endParaRPr lang="cs-CZ" sz="1300" b="1" dirty="0" smtClean="0"/>
          </a:p>
          <a:p>
            <a:pPr marL="1371600" lvl="2" indent="-514350">
              <a:buNone/>
            </a:pPr>
            <a:r>
              <a:rPr lang="cs-CZ" sz="1200" b="1" dirty="0" smtClean="0">
                <a:hlinkClick r:id="rId4"/>
              </a:rPr>
              <a:t>http://www.</a:t>
            </a:r>
            <a:r>
              <a:rPr lang="cs-CZ" sz="1200" b="1" dirty="0" err="1" smtClean="0">
                <a:hlinkClick r:id="rId4"/>
              </a:rPr>
              <a:t>youtube.com</a:t>
            </a:r>
            <a:r>
              <a:rPr lang="cs-CZ" sz="1200" b="1" dirty="0" smtClean="0">
                <a:hlinkClick r:id="rId4"/>
              </a:rPr>
              <a:t>/</a:t>
            </a:r>
            <a:r>
              <a:rPr lang="cs-CZ" sz="1200" b="1" dirty="0" err="1" smtClean="0">
                <a:hlinkClick r:id="rId4"/>
              </a:rPr>
              <a:t>watch</a:t>
            </a:r>
            <a:r>
              <a:rPr lang="cs-CZ" sz="1200" b="1" dirty="0" smtClean="0">
                <a:hlinkClick r:id="rId4"/>
              </a:rPr>
              <a:t>?v=rOowgw9N2YQ</a:t>
            </a:r>
            <a:endParaRPr lang="cs-CZ" sz="1200" b="1" dirty="0" smtClean="0"/>
          </a:p>
          <a:p>
            <a:pPr marL="1371600" lvl="2" indent="-514350">
              <a:buNone/>
            </a:pPr>
            <a:endParaRPr lang="cs-CZ" b="1" dirty="0" smtClean="0"/>
          </a:p>
          <a:p>
            <a:endParaRPr lang="cs-CZ" b="1" dirty="0" smtClean="0"/>
          </a:p>
        </p:txBody>
      </p:sp>
      <p:pic>
        <p:nvPicPr>
          <p:cNvPr id="4" name="Picture 2" descr="C:\Documents and Settings\Rodina\Dokumenty\2012_2013-hanicka_souhrn\2012_2013-skol_rok-hagla\che-sablony_20ks\sablony-VY_32_INOVACE_01-20\VY_10-sira-obrazky\Hazard_C.svg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50" y="2000240"/>
            <a:ext cx="1452556" cy="1452556"/>
          </a:xfrm>
          <a:prstGeom prst="rect">
            <a:avLst/>
          </a:prstGeom>
          <a:noFill/>
        </p:spPr>
      </p:pic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kyselina sírová </a:t>
            </a:r>
            <a:r>
              <a:rPr lang="cs-CZ" b="1" dirty="0" smtClean="0"/>
              <a:t>H</a:t>
            </a:r>
            <a:r>
              <a:rPr lang="cs-CZ" b="1" baseline="-25000" dirty="0" smtClean="0"/>
              <a:t>2</a:t>
            </a:r>
            <a:r>
              <a:rPr lang="cs-CZ" b="1" dirty="0" smtClean="0"/>
              <a:t>SO</a:t>
            </a:r>
            <a:r>
              <a:rPr lang="cs-CZ" b="1" baseline="-25000" dirty="0" smtClean="0"/>
              <a:t>4</a:t>
            </a:r>
            <a:endParaRPr lang="cs-CZ" b="1" baseline="-2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koncentrovaná je hustá olejnatá kapalina</a:t>
            </a:r>
          </a:p>
          <a:p>
            <a:r>
              <a:rPr lang="cs-CZ" b="1" dirty="0" smtClean="0"/>
              <a:t>neomezeně mísitelná s vodou</a:t>
            </a:r>
          </a:p>
          <a:p>
            <a:pPr lvl="1"/>
            <a:r>
              <a:rPr lang="cs-CZ" dirty="0" smtClean="0"/>
              <a:t>POZOR: </a:t>
            </a:r>
            <a:r>
              <a:rPr lang="cs-CZ" b="1" dirty="0" smtClean="0"/>
              <a:t>při</a:t>
            </a:r>
            <a:r>
              <a:rPr lang="cs-CZ" dirty="0" smtClean="0"/>
              <a:t> jejím </a:t>
            </a:r>
            <a:r>
              <a:rPr lang="cs-CZ" b="1" dirty="0" smtClean="0"/>
              <a:t>rozpouštění</a:t>
            </a:r>
            <a:r>
              <a:rPr lang="cs-CZ" dirty="0" smtClean="0"/>
              <a:t> ve vodě </a:t>
            </a:r>
            <a:r>
              <a:rPr lang="cs-CZ" b="1" dirty="0" smtClean="0"/>
              <a:t>se uvolňuje značné množství tepla</a:t>
            </a:r>
          </a:p>
          <a:p>
            <a:r>
              <a:rPr lang="cs-CZ" dirty="0"/>
              <a:t>r</a:t>
            </a:r>
            <a:r>
              <a:rPr lang="cs-CZ" dirty="0" smtClean="0"/>
              <a:t>oztok </a:t>
            </a:r>
            <a:r>
              <a:rPr lang="cs-CZ" b="1" dirty="0" smtClean="0"/>
              <a:t>SO</a:t>
            </a:r>
            <a:r>
              <a:rPr lang="cs-CZ" b="1" baseline="-25000" dirty="0" smtClean="0"/>
              <a:t>3</a:t>
            </a:r>
            <a:r>
              <a:rPr lang="cs-CZ" dirty="0" smtClean="0"/>
              <a:t> v </a:t>
            </a:r>
            <a:r>
              <a:rPr lang="cs-CZ" b="1" dirty="0" smtClean="0"/>
              <a:t>H</a:t>
            </a:r>
            <a:r>
              <a:rPr lang="cs-CZ" b="1" baseline="-25000" dirty="0" smtClean="0"/>
              <a:t>2</a:t>
            </a:r>
            <a:r>
              <a:rPr lang="cs-CZ" b="1" dirty="0" smtClean="0"/>
              <a:t>SO</a:t>
            </a:r>
            <a:r>
              <a:rPr lang="cs-CZ" b="1" baseline="-25000" dirty="0" smtClean="0"/>
              <a:t>4 </a:t>
            </a:r>
            <a:r>
              <a:rPr lang="cs-CZ" dirty="0" smtClean="0"/>
              <a:t>se nazývá </a:t>
            </a:r>
            <a:r>
              <a:rPr lang="cs-CZ" b="1" dirty="0" smtClean="0">
                <a:solidFill>
                  <a:srgbClr val="FF0000"/>
                </a:solidFill>
              </a:rPr>
              <a:t>oleum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velmi reaktivní</a:t>
            </a:r>
          </a:p>
          <a:p>
            <a:r>
              <a:rPr lang="cs-CZ" b="1" dirty="0" smtClean="0"/>
              <a:t>soli: </a:t>
            </a:r>
            <a:r>
              <a:rPr lang="cs-CZ" b="1" dirty="0" smtClean="0">
                <a:solidFill>
                  <a:srgbClr val="FF0000"/>
                </a:solidFill>
              </a:rPr>
              <a:t>sírany</a:t>
            </a:r>
            <a:r>
              <a:rPr lang="cs-CZ" dirty="0" smtClean="0">
                <a:solidFill>
                  <a:srgbClr val="FF0000"/>
                </a:solidFill>
              </a:rPr>
              <a:t> (SO</a:t>
            </a:r>
            <a:r>
              <a:rPr lang="cs-CZ" baseline="-25000" dirty="0">
                <a:solidFill>
                  <a:srgbClr val="FF0000"/>
                </a:solidFill>
              </a:rPr>
              <a:t>4</a:t>
            </a:r>
            <a:r>
              <a:rPr lang="cs-CZ" baseline="30000" dirty="0" smtClean="0">
                <a:solidFill>
                  <a:srgbClr val="FF0000"/>
                </a:solidFill>
              </a:rPr>
              <a:t>II-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rgbClr val="FF0000"/>
                </a:solidFill>
              </a:rPr>
              <a:t>hydrogensírany</a:t>
            </a:r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sírany</a:t>
            </a:r>
            <a:r>
              <a:rPr lang="cs-CZ" dirty="0" smtClean="0"/>
              <a:t> (SO</a:t>
            </a:r>
            <a:r>
              <a:rPr lang="cs-CZ" baseline="-25000" dirty="0" smtClean="0"/>
              <a:t>4</a:t>
            </a:r>
            <a:r>
              <a:rPr lang="cs-CZ" baseline="30000" dirty="0" smtClean="0"/>
              <a:t>II-</a:t>
            </a:r>
            <a:r>
              <a:rPr lang="cs-CZ" dirty="0" smtClean="0"/>
              <a:t>) a </a:t>
            </a:r>
            <a:r>
              <a:rPr lang="cs-CZ" b="1" dirty="0" smtClean="0"/>
              <a:t>hydrogensírany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většina solí je </a:t>
            </a:r>
            <a:r>
              <a:rPr lang="cs-CZ" b="1" dirty="0" smtClean="0"/>
              <a:t>rozpustná ve vodě</a:t>
            </a:r>
          </a:p>
          <a:p>
            <a:pPr lvl="1">
              <a:spcBef>
                <a:spcPts val="600"/>
              </a:spcBef>
            </a:pPr>
            <a:r>
              <a:rPr lang="cs-CZ" b="1" dirty="0" smtClean="0"/>
              <a:t>nízkou rozpustnost: </a:t>
            </a:r>
            <a:r>
              <a:rPr lang="cs-CZ" sz="3200" b="1" dirty="0" smtClean="0"/>
              <a:t>CaSO</a:t>
            </a:r>
            <a:r>
              <a:rPr lang="cs-CZ" sz="3200" b="1" baseline="-25000" dirty="0" smtClean="0"/>
              <a:t>4</a:t>
            </a:r>
            <a:r>
              <a:rPr lang="cs-CZ" sz="3200" b="1" dirty="0" smtClean="0"/>
              <a:t>, PbSO</a:t>
            </a:r>
            <a:r>
              <a:rPr lang="cs-CZ" sz="3200" b="1" baseline="-25000" dirty="0" smtClean="0"/>
              <a:t>4</a:t>
            </a:r>
            <a:r>
              <a:rPr lang="cs-CZ" sz="3200" b="1" dirty="0" smtClean="0"/>
              <a:t>, BaSO</a:t>
            </a:r>
            <a:r>
              <a:rPr lang="cs-CZ" sz="3200" b="1" baseline="-25000" dirty="0" smtClean="0"/>
              <a:t>4</a:t>
            </a:r>
          </a:p>
          <a:p>
            <a:pPr>
              <a:spcBef>
                <a:spcPts val="2400"/>
              </a:spcBef>
            </a:pPr>
            <a:r>
              <a:rPr lang="cs-CZ" b="1" dirty="0" smtClean="0"/>
              <a:t>sírany </a:t>
            </a:r>
            <a:r>
              <a:rPr lang="cs-CZ" dirty="0" smtClean="0"/>
              <a:t>jsou</a:t>
            </a:r>
            <a:r>
              <a:rPr lang="cs-CZ" b="1" dirty="0" smtClean="0"/>
              <a:t> produktem v živočišných tělech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sírany</a:t>
            </a:r>
            <a:r>
              <a:rPr lang="cs-CZ" dirty="0" smtClean="0"/>
              <a:t> (SO</a:t>
            </a:r>
            <a:r>
              <a:rPr lang="cs-CZ" baseline="-25000" dirty="0" smtClean="0"/>
              <a:t>4</a:t>
            </a:r>
            <a:r>
              <a:rPr lang="cs-CZ" baseline="30000" dirty="0" smtClean="0"/>
              <a:t>II-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i="1" dirty="0" smtClean="0"/>
              <a:t>průmyslově významná reakce: </a:t>
            </a:r>
          </a:p>
          <a:p>
            <a:pPr lvl="1">
              <a:buNone/>
            </a:pPr>
            <a:r>
              <a:rPr lang="pt-BR" dirty="0" smtClean="0"/>
              <a:t>Ca</a:t>
            </a:r>
            <a:r>
              <a:rPr lang="pt-BR" baseline="-25000" dirty="0" smtClean="0"/>
              <a:t>3</a:t>
            </a:r>
            <a:r>
              <a:rPr lang="pt-BR" dirty="0" smtClean="0"/>
              <a:t>(PO</a:t>
            </a:r>
            <a:r>
              <a:rPr lang="pt-BR" baseline="-25000" dirty="0" smtClean="0"/>
              <a:t>4</a:t>
            </a:r>
            <a:r>
              <a:rPr lang="pt-BR" dirty="0" smtClean="0"/>
              <a:t>)</a:t>
            </a:r>
            <a:r>
              <a:rPr lang="pt-BR" baseline="-25000" dirty="0" smtClean="0"/>
              <a:t>2</a:t>
            </a:r>
            <a:r>
              <a:rPr lang="pt-BR" dirty="0" smtClean="0"/>
              <a:t> + H</a:t>
            </a:r>
            <a:r>
              <a:rPr lang="pt-BR" baseline="-25000" dirty="0" smtClean="0"/>
              <a:t>2</a:t>
            </a:r>
            <a:r>
              <a:rPr lang="pt-BR" dirty="0" smtClean="0"/>
              <a:t>SO</a:t>
            </a:r>
            <a:r>
              <a:rPr lang="pt-BR" baseline="-25000" dirty="0" smtClean="0"/>
              <a:t>4</a:t>
            </a:r>
            <a:r>
              <a:rPr lang="pt-BR" dirty="0" smtClean="0"/>
              <a:t> → 2 </a:t>
            </a:r>
            <a:r>
              <a:rPr lang="pt-BR" dirty="0" smtClean="0">
                <a:solidFill>
                  <a:srgbClr val="FF0000"/>
                </a:solidFill>
              </a:rPr>
              <a:t>CaHPO</a:t>
            </a:r>
            <a:r>
              <a:rPr lang="pt-BR" baseline="-25000" dirty="0" smtClean="0">
                <a:solidFill>
                  <a:srgbClr val="FF0000"/>
                </a:solidFill>
              </a:rPr>
              <a:t>4</a:t>
            </a:r>
            <a:r>
              <a:rPr lang="pt-BR" dirty="0" smtClean="0"/>
              <a:t> + </a:t>
            </a:r>
            <a:r>
              <a:rPr lang="pt-BR" dirty="0" smtClean="0">
                <a:solidFill>
                  <a:srgbClr val="FF0000"/>
                </a:solidFill>
              </a:rPr>
              <a:t>CaSO</a:t>
            </a:r>
            <a:r>
              <a:rPr lang="pt-BR" baseline="-25000" dirty="0" smtClean="0">
                <a:solidFill>
                  <a:srgbClr val="FF0000"/>
                </a:solidFill>
              </a:rPr>
              <a:t>4</a:t>
            </a:r>
            <a:endParaRPr lang="cs-CZ" dirty="0" smtClean="0">
              <a:solidFill>
                <a:srgbClr val="FF0000"/>
              </a:solidFill>
            </a:endParaRPr>
          </a:p>
          <a:p>
            <a:pPr lvl="1">
              <a:buNone/>
            </a:pPr>
            <a:r>
              <a:rPr lang="pt-BR" dirty="0" smtClean="0"/>
              <a:t> Ca</a:t>
            </a:r>
            <a:r>
              <a:rPr lang="pt-BR" baseline="-25000" dirty="0" smtClean="0"/>
              <a:t>3</a:t>
            </a:r>
            <a:r>
              <a:rPr lang="pt-BR" dirty="0" smtClean="0"/>
              <a:t>(PO</a:t>
            </a:r>
            <a:r>
              <a:rPr lang="pt-BR" baseline="-25000" dirty="0" smtClean="0"/>
              <a:t>4</a:t>
            </a:r>
            <a:r>
              <a:rPr lang="pt-BR" dirty="0" smtClean="0"/>
              <a:t>)</a:t>
            </a:r>
            <a:r>
              <a:rPr lang="pt-BR" baseline="-25000" dirty="0" smtClean="0"/>
              <a:t>2</a:t>
            </a:r>
            <a:r>
              <a:rPr lang="pt-BR" dirty="0" smtClean="0"/>
              <a:t> + 2 H</a:t>
            </a:r>
            <a:r>
              <a:rPr lang="pt-BR" baseline="-25000" dirty="0" smtClean="0"/>
              <a:t>2</a:t>
            </a:r>
            <a:r>
              <a:rPr lang="pt-BR" dirty="0" smtClean="0"/>
              <a:t>SO</a:t>
            </a:r>
            <a:r>
              <a:rPr lang="pt-BR" baseline="-25000" dirty="0" smtClean="0"/>
              <a:t>4</a:t>
            </a:r>
            <a:r>
              <a:rPr lang="pt-BR" dirty="0" smtClean="0"/>
              <a:t> → </a:t>
            </a:r>
            <a:r>
              <a:rPr lang="pt-BR" dirty="0" smtClean="0">
                <a:solidFill>
                  <a:srgbClr val="FF0000"/>
                </a:solidFill>
              </a:rPr>
              <a:t>Ca(H</a:t>
            </a:r>
            <a:r>
              <a:rPr lang="pt-BR" baseline="-25000" dirty="0" smtClean="0">
                <a:solidFill>
                  <a:srgbClr val="FF0000"/>
                </a:solidFill>
              </a:rPr>
              <a:t>2</a:t>
            </a:r>
            <a:r>
              <a:rPr lang="pt-BR" dirty="0" smtClean="0">
                <a:solidFill>
                  <a:srgbClr val="FF0000"/>
                </a:solidFill>
              </a:rPr>
              <a:t>PO</a:t>
            </a:r>
            <a:r>
              <a:rPr lang="pt-BR" baseline="-25000" dirty="0" smtClean="0">
                <a:solidFill>
                  <a:srgbClr val="FF0000"/>
                </a:solidFill>
              </a:rPr>
              <a:t>4</a:t>
            </a:r>
            <a:r>
              <a:rPr lang="pt-BR" dirty="0" smtClean="0">
                <a:solidFill>
                  <a:srgbClr val="FF0000"/>
                </a:solidFill>
              </a:rPr>
              <a:t>)</a:t>
            </a:r>
            <a:r>
              <a:rPr lang="pt-BR" baseline="-25000" dirty="0" smtClean="0">
                <a:solidFill>
                  <a:srgbClr val="FF0000"/>
                </a:solidFill>
              </a:rPr>
              <a:t>2</a:t>
            </a:r>
            <a:r>
              <a:rPr lang="pt-BR" dirty="0" smtClean="0"/>
              <a:t> + 2 CaSO</a:t>
            </a:r>
            <a:r>
              <a:rPr lang="pt-BR" baseline="-25000" dirty="0" smtClean="0"/>
              <a:t>4</a:t>
            </a:r>
            <a:r>
              <a:rPr lang="pt-BR" dirty="0" smtClean="0"/>
              <a:t> </a:t>
            </a:r>
            <a:endParaRPr lang="cs-CZ" dirty="0" smtClean="0"/>
          </a:p>
          <a:p>
            <a:pPr lvl="1">
              <a:buNone/>
            </a:pPr>
            <a:r>
              <a:rPr lang="pt-BR" dirty="0" smtClean="0"/>
              <a:t>Ca</a:t>
            </a:r>
            <a:r>
              <a:rPr lang="pt-BR" baseline="-25000" dirty="0" smtClean="0"/>
              <a:t>3</a:t>
            </a:r>
            <a:r>
              <a:rPr lang="pt-BR" dirty="0" smtClean="0"/>
              <a:t>(PO</a:t>
            </a:r>
            <a:r>
              <a:rPr lang="pt-BR" baseline="-25000" dirty="0" smtClean="0"/>
              <a:t>4</a:t>
            </a:r>
            <a:r>
              <a:rPr lang="pt-BR" dirty="0" smtClean="0"/>
              <a:t>)</a:t>
            </a:r>
            <a:r>
              <a:rPr lang="pt-BR" baseline="-25000" dirty="0" smtClean="0"/>
              <a:t>2</a:t>
            </a:r>
            <a:r>
              <a:rPr lang="pt-BR" dirty="0" smtClean="0"/>
              <a:t> + 3 H</a:t>
            </a:r>
            <a:r>
              <a:rPr lang="pt-BR" baseline="-25000" dirty="0" smtClean="0"/>
              <a:t>2</a:t>
            </a:r>
            <a:r>
              <a:rPr lang="pt-BR" dirty="0" smtClean="0"/>
              <a:t>SO</a:t>
            </a:r>
            <a:r>
              <a:rPr lang="pt-BR" baseline="-25000" dirty="0" smtClean="0"/>
              <a:t>4</a:t>
            </a:r>
            <a:r>
              <a:rPr lang="pt-BR" dirty="0" smtClean="0"/>
              <a:t> → 2 </a:t>
            </a:r>
            <a:r>
              <a:rPr lang="pt-BR" dirty="0" smtClean="0">
                <a:solidFill>
                  <a:srgbClr val="FF0000"/>
                </a:solidFill>
              </a:rPr>
              <a:t>H</a:t>
            </a:r>
            <a:r>
              <a:rPr lang="pt-BR" baseline="-25000" dirty="0" smtClean="0">
                <a:solidFill>
                  <a:srgbClr val="FF0000"/>
                </a:solidFill>
              </a:rPr>
              <a:t>3</a:t>
            </a:r>
            <a:r>
              <a:rPr lang="pt-BR" dirty="0" smtClean="0">
                <a:solidFill>
                  <a:srgbClr val="FF0000"/>
                </a:solidFill>
              </a:rPr>
              <a:t>PO</a:t>
            </a:r>
            <a:r>
              <a:rPr lang="pt-BR" baseline="-25000" dirty="0" smtClean="0">
                <a:solidFill>
                  <a:srgbClr val="FF0000"/>
                </a:solidFill>
              </a:rPr>
              <a:t>4</a:t>
            </a:r>
            <a:r>
              <a:rPr lang="pt-BR" dirty="0" smtClean="0"/>
              <a:t> + 3 CaSO</a:t>
            </a:r>
            <a:r>
              <a:rPr lang="pt-BR" baseline="-25000" dirty="0" smtClean="0"/>
              <a:t>4</a:t>
            </a:r>
            <a:endParaRPr lang="cs-CZ" dirty="0" smtClean="0"/>
          </a:p>
          <a:p>
            <a:pPr lvl="1">
              <a:spcBef>
                <a:spcPts val="2400"/>
              </a:spcBef>
              <a:buNone/>
            </a:pPr>
            <a:r>
              <a:rPr lang="cs-CZ" dirty="0" smtClean="0"/>
              <a:t>vzniklá směs je známá jako fosforečné hnojivo </a:t>
            </a:r>
            <a:r>
              <a:rPr lang="cs-CZ" b="1" dirty="0" smtClean="0">
                <a:solidFill>
                  <a:srgbClr val="FF0000"/>
                </a:solidFill>
              </a:rPr>
              <a:t>superfosfát</a:t>
            </a:r>
          </a:p>
          <a:p>
            <a:pPr lvl="1">
              <a:spcBef>
                <a:spcPts val="2400"/>
              </a:spcBef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sírany</a:t>
            </a:r>
            <a:r>
              <a:rPr lang="cs-CZ" dirty="0" smtClean="0"/>
              <a:t> (SO</a:t>
            </a:r>
            <a:r>
              <a:rPr lang="cs-CZ" baseline="-25000" dirty="0" smtClean="0"/>
              <a:t>4</a:t>
            </a:r>
            <a:r>
              <a:rPr lang="cs-CZ" baseline="30000" dirty="0" smtClean="0"/>
              <a:t>II-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1" indent="-342900">
              <a:buNone/>
            </a:pPr>
            <a:r>
              <a:rPr lang="cs-CZ" dirty="0" smtClean="0"/>
              <a:t>reakcí  </a:t>
            </a:r>
            <a:r>
              <a:rPr lang="pt-BR" dirty="0" smtClean="0"/>
              <a:t>Ca</a:t>
            </a:r>
            <a:r>
              <a:rPr lang="pt-BR" baseline="-25000" dirty="0" smtClean="0"/>
              <a:t>3</a:t>
            </a:r>
            <a:r>
              <a:rPr lang="pt-BR" dirty="0" smtClean="0"/>
              <a:t>(PO</a:t>
            </a:r>
            <a:r>
              <a:rPr lang="pt-BR" baseline="-25000" dirty="0" smtClean="0"/>
              <a:t>4</a:t>
            </a:r>
            <a:r>
              <a:rPr lang="pt-BR" dirty="0" smtClean="0"/>
              <a:t>)</a:t>
            </a:r>
            <a:r>
              <a:rPr lang="pt-BR" baseline="-25000" dirty="0" smtClean="0"/>
              <a:t>2</a:t>
            </a:r>
            <a:r>
              <a:rPr lang="pt-BR" dirty="0" smtClean="0"/>
              <a:t> + H</a:t>
            </a:r>
            <a:r>
              <a:rPr lang="pt-BR" baseline="-25000" dirty="0" smtClean="0"/>
              <a:t>2</a:t>
            </a:r>
            <a:r>
              <a:rPr lang="pt-BR" dirty="0" smtClean="0"/>
              <a:t>SO</a:t>
            </a:r>
            <a:r>
              <a:rPr lang="pt-BR" baseline="-25000" dirty="0" smtClean="0"/>
              <a:t>4</a:t>
            </a:r>
            <a:r>
              <a:rPr lang="cs-CZ" baseline="-25000" dirty="0" smtClean="0"/>
              <a:t> </a:t>
            </a:r>
            <a:r>
              <a:rPr lang="cs-CZ" dirty="0" smtClean="0"/>
              <a:t> vzniká směs známá jako fosforečné hnojivo </a:t>
            </a:r>
            <a:r>
              <a:rPr lang="cs-CZ" b="1" dirty="0" smtClean="0">
                <a:solidFill>
                  <a:srgbClr val="FF0000"/>
                </a:solidFill>
              </a:rPr>
              <a:t>superfosfát:</a:t>
            </a:r>
          </a:p>
          <a:p>
            <a:pPr marL="342900" lvl="1" indent="-342900" algn="ctr">
              <a:buNone/>
            </a:pPr>
            <a:r>
              <a:rPr lang="cs-CZ" i="1" dirty="0" smtClean="0"/>
              <a:t> </a:t>
            </a:r>
            <a:r>
              <a:rPr lang="pt-BR" sz="3200" dirty="0" smtClean="0">
                <a:solidFill>
                  <a:srgbClr val="FF0000"/>
                </a:solidFill>
              </a:rPr>
              <a:t>H</a:t>
            </a:r>
            <a:r>
              <a:rPr lang="pt-BR" sz="3200" baseline="-25000" dirty="0" smtClean="0">
                <a:solidFill>
                  <a:srgbClr val="FF0000"/>
                </a:solidFill>
              </a:rPr>
              <a:t>3</a:t>
            </a:r>
            <a:r>
              <a:rPr lang="pt-BR" sz="3200" dirty="0" smtClean="0">
                <a:solidFill>
                  <a:srgbClr val="FF0000"/>
                </a:solidFill>
              </a:rPr>
              <a:t>PO</a:t>
            </a:r>
            <a:r>
              <a:rPr lang="pt-BR" sz="3200" baseline="-25000" dirty="0" smtClean="0">
                <a:solidFill>
                  <a:srgbClr val="FF0000"/>
                </a:solidFill>
              </a:rPr>
              <a:t>4</a:t>
            </a:r>
            <a:r>
              <a:rPr lang="cs-CZ" sz="3200" baseline="-25000" dirty="0" smtClean="0">
                <a:solidFill>
                  <a:srgbClr val="FF0000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pt-BR" sz="3200" dirty="0" smtClean="0">
                <a:solidFill>
                  <a:srgbClr val="FF0000"/>
                </a:solidFill>
              </a:rPr>
              <a:t>Ca(H</a:t>
            </a:r>
            <a:r>
              <a:rPr lang="pt-BR" sz="3200" baseline="-25000" dirty="0" smtClean="0">
                <a:solidFill>
                  <a:srgbClr val="FF0000"/>
                </a:solidFill>
              </a:rPr>
              <a:t>2</a:t>
            </a:r>
            <a:r>
              <a:rPr lang="pt-BR" sz="3200" dirty="0" smtClean="0">
                <a:solidFill>
                  <a:srgbClr val="FF0000"/>
                </a:solidFill>
              </a:rPr>
              <a:t>PO</a:t>
            </a:r>
            <a:r>
              <a:rPr lang="pt-BR" sz="3200" baseline="-25000" dirty="0" smtClean="0">
                <a:solidFill>
                  <a:srgbClr val="FF0000"/>
                </a:solidFill>
              </a:rPr>
              <a:t>4</a:t>
            </a:r>
            <a:r>
              <a:rPr lang="pt-BR" sz="3200" dirty="0" smtClean="0">
                <a:solidFill>
                  <a:srgbClr val="FF0000"/>
                </a:solidFill>
              </a:rPr>
              <a:t>)</a:t>
            </a:r>
            <a:r>
              <a:rPr lang="pt-BR" sz="3200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aseline="-25000" dirty="0" smtClean="0">
                <a:solidFill>
                  <a:srgbClr val="FF0000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pt-BR" sz="3200" dirty="0" smtClean="0">
                <a:solidFill>
                  <a:srgbClr val="FF0000"/>
                </a:solidFill>
              </a:rPr>
              <a:t>CaHPO</a:t>
            </a:r>
            <a:r>
              <a:rPr lang="pt-BR" sz="3200" baseline="-25000" dirty="0" smtClean="0">
                <a:solidFill>
                  <a:srgbClr val="FF0000"/>
                </a:solidFill>
              </a:rPr>
              <a:t>4</a:t>
            </a:r>
            <a:r>
              <a:rPr lang="cs-CZ" sz="3200" baseline="-25000" dirty="0" smtClean="0">
                <a:solidFill>
                  <a:srgbClr val="FF0000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pt-BR" sz="3200" dirty="0" smtClean="0">
                <a:solidFill>
                  <a:srgbClr val="FF0000"/>
                </a:solidFill>
              </a:rPr>
              <a:t>CaSO</a:t>
            </a:r>
            <a:r>
              <a:rPr lang="pt-BR" sz="3200" baseline="-25000" dirty="0" smtClean="0">
                <a:solidFill>
                  <a:srgbClr val="FF0000"/>
                </a:solidFill>
              </a:rPr>
              <a:t>4</a:t>
            </a:r>
            <a:endParaRPr lang="cs-CZ" sz="3200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i="1" dirty="0" smtClean="0"/>
          </a:p>
          <a:p>
            <a:pPr lvl="1">
              <a:spcBef>
                <a:spcPts val="2400"/>
              </a:spcBef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síran vápenatý </a:t>
            </a:r>
            <a:r>
              <a:rPr lang="pt-BR" b="1" dirty="0" smtClean="0"/>
              <a:t>CaSO</a:t>
            </a:r>
            <a:r>
              <a:rPr lang="pt-BR" b="1" baseline="-25000" dirty="0" smtClean="0"/>
              <a:t>4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E516</a:t>
            </a:r>
          </a:p>
          <a:p>
            <a:pPr lvl="1">
              <a:buNone/>
            </a:pPr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emulgatory.cz</a:t>
            </a:r>
            <a:r>
              <a:rPr lang="cs-CZ" sz="1200" dirty="0" smtClean="0">
                <a:hlinkClick r:id="rId3"/>
              </a:rPr>
              <a:t>/seznam-</a:t>
            </a:r>
            <a:r>
              <a:rPr lang="cs-CZ" sz="1200" dirty="0" err="1" smtClean="0">
                <a:hlinkClick r:id="rId3"/>
              </a:rPr>
              <a:t>ecek</a:t>
            </a:r>
            <a:r>
              <a:rPr lang="cs-CZ" sz="1200" dirty="0" smtClean="0">
                <a:hlinkClick r:id="rId3"/>
              </a:rPr>
              <a:t>?</a:t>
            </a:r>
            <a:r>
              <a:rPr lang="cs-CZ" sz="1200" dirty="0" err="1" smtClean="0">
                <a:hlinkClick r:id="rId3"/>
              </a:rPr>
              <a:t>prisada</a:t>
            </a:r>
            <a:r>
              <a:rPr lang="cs-CZ" sz="1200" dirty="0" smtClean="0">
                <a:hlinkClick r:id="rId3"/>
              </a:rPr>
              <a:t>=E516</a:t>
            </a:r>
            <a:endParaRPr lang="cs-CZ" sz="1200" dirty="0" smtClean="0"/>
          </a:p>
          <a:p>
            <a:pPr lvl="1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hydráty síranů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Hydrát</a:t>
            </a:r>
            <a:r>
              <a:rPr lang="cs-CZ" dirty="0" smtClean="0"/>
              <a:t> je látka, která má ve svých molekulách zabudovánu vodu.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hydráty síranů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900618" cy="175736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chemeClr val="tx1"/>
              </a:buClr>
            </a:pPr>
            <a:r>
              <a:rPr lang="cs-CZ" sz="3200" b="1" dirty="0" smtClean="0">
                <a:solidFill>
                  <a:srgbClr val="FF0000"/>
                </a:solidFill>
              </a:rPr>
              <a:t>CaSO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4 </a:t>
            </a:r>
            <a:r>
              <a:rPr lang="cs-CZ" sz="3200" b="1" dirty="0" smtClean="0">
                <a:solidFill>
                  <a:srgbClr val="FF0000"/>
                </a:solidFill>
              </a:rPr>
              <a:t>· 2H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O </a:t>
            </a:r>
            <a:r>
              <a:rPr lang="cs-CZ" dirty="0" smtClean="0"/>
              <a:t>– </a:t>
            </a:r>
            <a:r>
              <a:rPr lang="cs-CZ" b="1" dirty="0" smtClean="0"/>
              <a:t>sádrovec</a:t>
            </a:r>
          </a:p>
          <a:p>
            <a:pPr lvl="1">
              <a:spcBef>
                <a:spcPts val="0"/>
              </a:spcBef>
              <a:buClr>
                <a:schemeClr val="tx1"/>
              </a:buClr>
              <a:buNone/>
            </a:pPr>
            <a:r>
              <a:rPr lang="cs-CZ" sz="2800" dirty="0" smtClean="0"/>
              <a:t>síran vápenatý </a:t>
            </a:r>
            <a:r>
              <a:rPr lang="cs-CZ" sz="2800" i="1" u="sng" dirty="0" smtClean="0"/>
              <a:t>di</a:t>
            </a:r>
            <a:r>
              <a:rPr lang="cs-CZ" sz="2800" i="1" dirty="0" smtClean="0"/>
              <a:t>hydrát</a:t>
            </a:r>
          </a:p>
          <a:p>
            <a:pPr>
              <a:buClr>
                <a:schemeClr val="tx1"/>
              </a:buClr>
              <a:buNone/>
            </a:pPr>
            <a:endParaRPr lang="cs-CZ" b="1" dirty="0" smtClean="0"/>
          </a:p>
          <a:p>
            <a:endParaRPr lang="cs-CZ" dirty="0"/>
          </a:p>
        </p:txBody>
      </p:sp>
      <p:pic>
        <p:nvPicPr>
          <p:cNvPr id="12290" name="Picture 2" descr="C:\Documents and Settings\Rodina\Dokumenty\2012_2013-hanicka_souhrn\2012_2013-skol_rok-hagla\che-sablony_20ks\sablony-VY_32_INOVACE_01-20\VY_10-sira-obrazky\uprav-Gips_3_Maroko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46" y="1500174"/>
            <a:ext cx="2800344" cy="193982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57224" y="3643314"/>
            <a:ext cx="764386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tx1"/>
              </a:buClr>
            </a:pPr>
            <a:r>
              <a:rPr lang="cs-CZ" sz="2800" i="1" dirty="0" smtClean="0"/>
              <a:t>mariánské sklo </a:t>
            </a:r>
            <a:r>
              <a:rPr lang="cs-CZ" sz="2800" dirty="0" smtClean="0"/>
              <a:t>– podobné slídě</a:t>
            </a:r>
          </a:p>
          <a:p>
            <a:pPr>
              <a:buClr>
                <a:schemeClr val="tx1"/>
              </a:buClr>
            </a:pPr>
            <a:r>
              <a:rPr lang="cs-CZ" sz="2800" i="1" dirty="0" smtClean="0"/>
              <a:t>alabastr</a:t>
            </a:r>
            <a:r>
              <a:rPr lang="cs-CZ" sz="2800" dirty="0" smtClean="0"/>
              <a:t> - jemně zrnitý až celistvý, zářivě bílé barvy</a:t>
            </a:r>
          </a:p>
          <a:p>
            <a:endParaRPr lang="cs-CZ" dirty="0"/>
          </a:p>
        </p:txBody>
      </p:sp>
      <p:grpSp>
        <p:nvGrpSpPr>
          <p:cNvPr id="5" name="Skupina 13"/>
          <p:cNvGrpSpPr/>
          <p:nvPr/>
        </p:nvGrpSpPr>
        <p:grpSpPr>
          <a:xfrm>
            <a:off x="3857620" y="4714884"/>
            <a:ext cx="3684004" cy="1500198"/>
            <a:chOff x="3857620" y="4714884"/>
            <a:chExt cx="3684004" cy="1500198"/>
          </a:xfrm>
        </p:grpSpPr>
        <p:pic>
          <p:nvPicPr>
            <p:cNvPr id="12291" name="Picture 3" descr="C:\Documents and Settings\Rodina\Dokumenty\2012_2013-hanicka_souhrn\2012_2013-skol_rok-hagla\che-sablony_20ks\sablony-VY_32_INOVACE_01-20\VY_10-sira-obrazky\uprav-800px-Alabaster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642472" y="4714884"/>
              <a:ext cx="1899152" cy="1285884"/>
            </a:xfrm>
            <a:prstGeom prst="rect">
              <a:avLst/>
            </a:prstGeom>
            <a:noFill/>
          </p:spPr>
        </p:pic>
        <p:sp>
          <p:nvSpPr>
            <p:cNvPr id="13" name="Zástupný symbol pro obsah 2"/>
            <p:cNvSpPr txBox="1">
              <a:spLocks/>
            </p:cNvSpPr>
            <p:nvPr/>
          </p:nvSpPr>
          <p:spPr>
            <a:xfrm>
              <a:off x="3857620" y="5643578"/>
              <a:ext cx="2286016" cy="571504"/>
            </a:xfrm>
            <a:prstGeom prst="rect">
              <a:avLst/>
            </a:prstGeom>
            <a:solidFill>
              <a:srgbClr val="FFFF00"/>
            </a:solidFill>
          </p:spPr>
          <p:txBody>
            <a:bodyPr vert="horz" lIns="91440" tIns="45720" rIns="91440" bIns="45720" rtlCol="0">
              <a:normAutofit/>
            </a:bodyPr>
            <a:lstStyle/>
            <a:p>
              <a:pPr marL="342900" marR="0" lvl="0" indent="-342900" algn="ctr" defTabSz="914400" rtl="0" eaLnBrk="1" fontAlgn="auto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600"/>
                </a:spcAft>
                <a:buClrTx/>
                <a:buSzTx/>
                <a:tabLst/>
                <a:defRPr/>
              </a:pPr>
              <a:r>
                <a:rPr kumimoji="0" lang="cs-CZ" sz="2800" b="1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alabastr</a:t>
              </a:r>
              <a:endParaRPr kumimoji="0" lang="cs-CZ" sz="2800" b="1" i="0" u="none" strike="noStrike" kern="1200" cap="none" spc="0" normalizeH="0" baseline="3000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2" name="Volný tvar 11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hydráty síranů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900618" cy="4757758"/>
          </a:xfrm>
        </p:spPr>
        <p:txBody>
          <a:bodyPr>
            <a:normAutofit/>
          </a:bodyPr>
          <a:lstStyle/>
          <a:p>
            <a:pPr lvl="1">
              <a:spcBef>
                <a:spcPts val="0"/>
              </a:spcBef>
              <a:buClr>
                <a:schemeClr val="tx1"/>
              </a:buClr>
              <a:buFont typeface="Calibri" pitchFamily="34" charset="0"/>
              <a:buChar char="–"/>
            </a:pPr>
            <a:r>
              <a:rPr lang="cs-CZ" sz="2600" dirty="0" smtClean="0"/>
              <a:t>termickým (130 -150 °C) rozkladem sádrovce se vyrábí sádra</a:t>
            </a:r>
            <a:endParaRPr lang="cs-CZ" sz="2600" i="1" dirty="0" smtClean="0"/>
          </a:p>
          <a:p>
            <a:pPr>
              <a:spcBef>
                <a:spcPts val="1800"/>
              </a:spcBef>
              <a:buClr>
                <a:schemeClr val="tx1"/>
              </a:buClr>
            </a:pPr>
            <a:r>
              <a:rPr lang="cs-CZ" sz="3200" b="1" dirty="0" smtClean="0">
                <a:solidFill>
                  <a:srgbClr val="FF0000"/>
                </a:solidFill>
              </a:rPr>
              <a:t>CaSO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4 </a:t>
            </a:r>
            <a:r>
              <a:rPr lang="cs-CZ" sz="3200" b="1" dirty="0" smtClean="0">
                <a:solidFill>
                  <a:srgbClr val="FF0000"/>
                </a:solidFill>
              </a:rPr>
              <a:t>. ½H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r>
              <a:rPr lang="cs-CZ" sz="3200" b="1" dirty="0" smtClean="0"/>
              <a:t> </a:t>
            </a:r>
            <a:r>
              <a:rPr lang="cs-CZ" dirty="0" smtClean="0"/>
              <a:t>– </a:t>
            </a:r>
            <a:r>
              <a:rPr lang="cs-CZ" b="1" dirty="0" smtClean="0"/>
              <a:t>sádra </a:t>
            </a:r>
          </a:p>
          <a:p>
            <a:pPr lvl="1">
              <a:buClr>
                <a:schemeClr val="tx1"/>
              </a:buClr>
              <a:buNone/>
            </a:pPr>
            <a:r>
              <a:rPr lang="cs-CZ" sz="2800" dirty="0" smtClean="0"/>
              <a:t>síran vápenatý </a:t>
            </a:r>
            <a:r>
              <a:rPr lang="cs-CZ" sz="2800" i="1" u="sng" dirty="0" smtClean="0"/>
              <a:t>hemi</a:t>
            </a:r>
            <a:r>
              <a:rPr lang="cs-CZ" sz="2800" i="1" dirty="0" smtClean="0"/>
              <a:t>hydrát</a:t>
            </a:r>
          </a:p>
          <a:p>
            <a:pPr lvl="1">
              <a:buClr>
                <a:schemeClr val="tx1"/>
              </a:buClr>
            </a:pPr>
            <a:r>
              <a:rPr lang="cs-CZ" sz="2800" dirty="0" smtClean="0"/>
              <a:t>všestranné </a:t>
            </a:r>
            <a:r>
              <a:rPr lang="cs-CZ" sz="2800" dirty="0"/>
              <a:t>využití </a:t>
            </a:r>
            <a:r>
              <a:rPr lang="cs-CZ" sz="2800" dirty="0" smtClean="0"/>
              <a:t>především ve stavebnictví (sádrokarton, drobné opravy, …)</a:t>
            </a:r>
          </a:p>
          <a:p>
            <a:pPr marL="0" lvl="1">
              <a:spcBef>
                <a:spcPts val="600"/>
              </a:spcBef>
              <a:buClr>
                <a:schemeClr val="tx1"/>
              </a:buClr>
              <a:buNone/>
            </a:pPr>
            <a:r>
              <a:rPr lang="cs-CZ" sz="1100" dirty="0" smtClean="0">
                <a:hlinkClick r:id="rId3"/>
              </a:rPr>
              <a:t>http://www.</a:t>
            </a:r>
            <a:r>
              <a:rPr lang="cs-CZ" sz="1100" dirty="0" err="1" smtClean="0">
                <a:hlinkClick r:id="rId3"/>
              </a:rPr>
              <a:t>tbgprazskemalty.cz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fileadmin</a:t>
            </a:r>
            <a:r>
              <a:rPr lang="cs-CZ" sz="1100" dirty="0" smtClean="0">
                <a:hlinkClick r:id="rId3"/>
              </a:rPr>
              <a:t>/user_</a:t>
            </a:r>
            <a:r>
              <a:rPr lang="cs-CZ" sz="1100" dirty="0" err="1" smtClean="0">
                <a:hlinkClick r:id="rId3"/>
              </a:rPr>
              <a:t>upload</a:t>
            </a:r>
            <a:r>
              <a:rPr lang="cs-CZ" sz="1100" dirty="0" smtClean="0">
                <a:hlinkClick r:id="rId3"/>
              </a:rPr>
              <a:t>/napsali_o_</a:t>
            </a:r>
            <a:r>
              <a:rPr lang="cs-CZ" sz="1100" dirty="0" err="1" smtClean="0">
                <a:hlinkClick r:id="rId3"/>
              </a:rPr>
              <a:t>nas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clanky</a:t>
            </a:r>
            <a:r>
              <a:rPr lang="cs-CZ" sz="1100" dirty="0" smtClean="0">
                <a:hlinkClick r:id="rId3"/>
              </a:rPr>
              <a:t>_ke_</a:t>
            </a:r>
            <a:r>
              <a:rPr lang="cs-CZ" sz="1100" dirty="0" err="1" smtClean="0">
                <a:hlinkClick r:id="rId3"/>
              </a:rPr>
              <a:t>stazeni</a:t>
            </a:r>
            <a:r>
              <a:rPr lang="cs-CZ" sz="1100" dirty="0" smtClean="0">
                <a:hlinkClick r:id="rId3"/>
              </a:rPr>
              <a:t>/TBG_MAT5_</a:t>
            </a:r>
            <a:r>
              <a:rPr lang="cs-CZ" sz="1100" dirty="0" err="1" smtClean="0">
                <a:hlinkClick r:id="rId3"/>
              </a:rPr>
              <a:t>nahled.pdf</a:t>
            </a:r>
            <a:endParaRPr lang="cs-CZ" sz="1100" dirty="0" smtClean="0"/>
          </a:p>
          <a:p>
            <a:pPr lvl="1">
              <a:buClr>
                <a:schemeClr val="tx1"/>
              </a:buClr>
              <a:buNone/>
            </a:pPr>
            <a:endParaRPr lang="cs-CZ" dirty="0" smtClean="0"/>
          </a:p>
          <a:p>
            <a:pPr lvl="1">
              <a:buClr>
                <a:schemeClr val="tx1"/>
              </a:buClr>
            </a:pPr>
            <a:endParaRPr lang="cs-CZ" i="1" dirty="0" smtClean="0"/>
          </a:p>
          <a:p>
            <a:pPr>
              <a:buClr>
                <a:schemeClr val="tx1"/>
              </a:buClr>
            </a:pPr>
            <a:endParaRPr lang="cs-CZ" b="1" dirty="0" smtClean="0"/>
          </a:p>
          <a:p>
            <a:endParaRPr lang="cs-CZ" dirty="0"/>
          </a:p>
        </p:txBody>
      </p:sp>
      <p:sp>
        <p:nvSpPr>
          <p:cNvPr id="8" name="Volný tvar 7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" name="Obrázek 9" descr="Sadrokarto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132" y="1857364"/>
            <a:ext cx="2996650" cy="40005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hydráty síranů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329246" cy="4525963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cs-CZ" sz="3200" b="1" dirty="0" smtClean="0">
                <a:solidFill>
                  <a:srgbClr val="FF0000"/>
                </a:solidFill>
              </a:rPr>
              <a:t>CuSO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4</a:t>
            </a:r>
            <a:r>
              <a:rPr lang="cs-CZ" sz="3200" b="1" dirty="0" smtClean="0">
                <a:solidFill>
                  <a:srgbClr val="FF0000"/>
                </a:solidFill>
              </a:rPr>
              <a:t>·5H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– </a:t>
            </a:r>
            <a:r>
              <a:rPr lang="cs-CZ" b="1" dirty="0" smtClean="0"/>
              <a:t>modrá skalice</a:t>
            </a:r>
          </a:p>
          <a:p>
            <a:pPr lvl="1">
              <a:buNone/>
            </a:pPr>
            <a:r>
              <a:rPr lang="cs-CZ" sz="2800" dirty="0" smtClean="0"/>
              <a:t>síran mědnatý </a:t>
            </a:r>
            <a:r>
              <a:rPr lang="cs-CZ" sz="2800" i="1" u="sng" dirty="0" smtClean="0"/>
              <a:t>penta</a:t>
            </a:r>
            <a:r>
              <a:rPr lang="cs-CZ" sz="2800" i="1" dirty="0" smtClean="0"/>
              <a:t>hydrát</a:t>
            </a:r>
            <a:r>
              <a:rPr lang="cs-CZ" sz="2800" dirty="0" smtClean="0"/>
              <a:t> </a:t>
            </a:r>
          </a:p>
          <a:p>
            <a:pPr>
              <a:spcBef>
                <a:spcPts val="2400"/>
              </a:spcBef>
            </a:pPr>
            <a:r>
              <a:rPr lang="cs-CZ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ZnSO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4</a:t>
            </a:r>
            <a:r>
              <a:rPr lang="cs-CZ" sz="3200" b="1" dirty="0" smtClean="0">
                <a:solidFill>
                  <a:srgbClr val="FF0000"/>
                </a:solidFill>
              </a:rPr>
              <a:t>·7H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- </a:t>
            </a:r>
            <a:r>
              <a:rPr lang="cs-CZ" b="1" dirty="0" smtClean="0"/>
              <a:t>bílá skalice</a:t>
            </a:r>
          </a:p>
          <a:p>
            <a:pPr lvl="1">
              <a:buNone/>
            </a:pPr>
            <a:r>
              <a:rPr lang="cs-CZ" sz="2800" dirty="0" smtClean="0"/>
              <a:t>síran zinečnatý </a:t>
            </a:r>
            <a:r>
              <a:rPr lang="cs-CZ" sz="2800" i="1" u="sng" dirty="0" smtClean="0"/>
              <a:t>hepta</a:t>
            </a:r>
            <a:r>
              <a:rPr lang="cs-CZ" sz="2800" i="1" dirty="0" smtClean="0"/>
              <a:t>hydrát</a:t>
            </a:r>
            <a:r>
              <a:rPr lang="cs-CZ" sz="2800" b="1" dirty="0" smtClean="0"/>
              <a:t> </a:t>
            </a:r>
          </a:p>
          <a:p>
            <a:pPr>
              <a:spcBef>
                <a:spcPts val="2400"/>
              </a:spcBef>
              <a:buClr>
                <a:schemeClr val="tx1"/>
              </a:buClr>
            </a:pPr>
            <a:r>
              <a:rPr lang="cs-CZ" sz="3200" b="1" dirty="0" smtClean="0">
                <a:solidFill>
                  <a:srgbClr val="FF0000"/>
                </a:solidFill>
              </a:rPr>
              <a:t>FeSO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4</a:t>
            </a:r>
            <a:r>
              <a:rPr lang="cs-CZ" sz="3200" b="1" dirty="0" smtClean="0">
                <a:solidFill>
                  <a:srgbClr val="FF0000"/>
                </a:solidFill>
              </a:rPr>
              <a:t>·7H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– </a:t>
            </a:r>
            <a:r>
              <a:rPr lang="cs-CZ" b="1" dirty="0" smtClean="0"/>
              <a:t>zelená skalice</a:t>
            </a:r>
          </a:p>
          <a:p>
            <a:pPr lvl="1">
              <a:buNone/>
            </a:pPr>
            <a:r>
              <a:rPr lang="cs-CZ" sz="2800" dirty="0" smtClean="0"/>
              <a:t>síran železnatý </a:t>
            </a:r>
            <a:r>
              <a:rPr lang="cs-CZ" sz="2800" i="1" u="sng" dirty="0" smtClean="0"/>
              <a:t>hepta</a:t>
            </a:r>
            <a:r>
              <a:rPr lang="cs-CZ" sz="2800" i="1" dirty="0" smtClean="0"/>
              <a:t>hydrát</a:t>
            </a:r>
            <a:r>
              <a:rPr lang="cs-CZ" sz="2800" dirty="0" smtClean="0"/>
              <a:t> </a:t>
            </a:r>
            <a:endParaRPr lang="cs-CZ" sz="2800" b="1" dirty="0" smtClean="0"/>
          </a:p>
          <a:p>
            <a:endParaRPr lang="cs-CZ" dirty="0"/>
          </a:p>
        </p:txBody>
      </p:sp>
      <p:pic>
        <p:nvPicPr>
          <p:cNvPr id="18433" name="Picture 1" descr="C:\Documents and Settings\Rodina\Dokumenty\2012_2013-hanicka_souhrn\2012_2013-skol_rok-hagla\che-sablony_20ks\sablony-VY_32_INOVACE_01-20\VY_10-sira-obrazky\uprav-Chalkantyt,_Almeria,_2Hiszpania.jpg"/>
          <p:cNvPicPr>
            <a:picLocks noChangeAspect="1" noChangeArrowheads="1"/>
          </p:cNvPicPr>
          <p:nvPr/>
        </p:nvPicPr>
        <p:blipFill>
          <a:blip r:embed="rId3"/>
          <a:srcRect r="34999" b="26667"/>
          <a:stretch>
            <a:fillRect/>
          </a:stretch>
        </p:blipFill>
        <p:spPr bwMode="auto">
          <a:xfrm>
            <a:off x="5429256" y="1357298"/>
            <a:ext cx="2357454" cy="1571636"/>
          </a:xfrm>
          <a:prstGeom prst="rect">
            <a:avLst/>
          </a:prstGeom>
          <a:noFill/>
        </p:spPr>
      </p:pic>
      <p:pic>
        <p:nvPicPr>
          <p:cNvPr id="18434" name="Picture 2" descr="C:\Documents and Settings\Rodina\Dokumenty\2012_2013-hanicka_souhrn\2012_2013-skol_rok-hagla\che-sablony_20ks\sablony-VY_32_INOVACE_01-20\VY_10-sira-obrazky\uprav-Síran_železnatý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8" y="4786322"/>
            <a:ext cx="2250297" cy="1500198"/>
          </a:xfrm>
          <a:prstGeom prst="rect">
            <a:avLst/>
          </a:prstGeom>
          <a:noFill/>
        </p:spPr>
      </p:pic>
      <p:pic>
        <p:nvPicPr>
          <p:cNvPr id="18435" name="Picture 3" descr="C:\Documents and Settings\Rodina\Dokumenty\2012_2013-hanicka_souhrn\2012_2013-skol_rok-hagla\che-sablony_20ks\sablony-VY_32_INOVACE_01-20\VY_10-sira-obrazky\uprav-Síran_zinečnatý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22" y="3071810"/>
            <a:ext cx="2357453" cy="1571636"/>
          </a:xfrm>
          <a:prstGeom prst="rect">
            <a:avLst/>
          </a:prstGeom>
          <a:noFill/>
        </p:spPr>
      </p:pic>
      <p:sp>
        <p:nvSpPr>
          <p:cNvPr id="7" name="Volný tvar 6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hydráty síranů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186766" cy="4525963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cs-CZ" sz="3200" b="1" dirty="0" smtClean="0">
                <a:solidFill>
                  <a:srgbClr val="FF0000"/>
                </a:solidFill>
              </a:rPr>
              <a:t>Na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SO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4</a:t>
            </a:r>
            <a:r>
              <a:rPr lang="cs-CZ" sz="3200" b="1" dirty="0" smtClean="0">
                <a:solidFill>
                  <a:srgbClr val="FF0000"/>
                </a:solidFill>
              </a:rPr>
              <a:t>·10H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- </a:t>
            </a:r>
            <a:r>
              <a:rPr lang="cs-CZ" b="1" dirty="0" smtClean="0"/>
              <a:t>Glauberova sůl</a:t>
            </a:r>
          </a:p>
          <a:p>
            <a:pPr lvl="1">
              <a:buNone/>
            </a:pPr>
            <a:r>
              <a:rPr lang="cs-CZ" sz="2800" dirty="0" smtClean="0"/>
              <a:t>síran sodný </a:t>
            </a:r>
            <a:r>
              <a:rPr lang="cs-CZ" sz="2800" u="sng" dirty="0" smtClean="0"/>
              <a:t>deka</a:t>
            </a:r>
            <a:r>
              <a:rPr lang="cs-CZ" sz="2800" dirty="0" smtClean="0"/>
              <a:t>hydrát</a:t>
            </a:r>
            <a:endParaRPr lang="cs-CZ" sz="2800" b="1" dirty="0" smtClean="0"/>
          </a:p>
          <a:p>
            <a:r>
              <a:rPr lang="cs-CZ" dirty="0" smtClean="0"/>
              <a:t>se používá hlavně</a:t>
            </a:r>
          </a:p>
          <a:p>
            <a:pPr lvl="1"/>
            <a:r>
              <a:rPr lang="cs-CZ" dirty="0" smtClean="0"/>
              <a:t> při výrobě čisticích prostředků</a:t>
            </a:r>
          </a:p>
          <a:p>
            <a:pPr lvl="1"/>
            <a:r>
              <a:rPr lang="cs-CZ" dirty="0" smtClean="0"/>
              <a:t>při procesu </a:t>
            </a:r>
          </a:p>
          <a:p>
            <a:pPr lvl="1">
              <a:buNone/>
            </a:pPr>
            <a:r>
              <a:rPr lang="cs-CZ" dirty="0"/>
              <a:t> </a:t>
            </a:r>
            <a:r>
              <a:rPr lang="cs-CZ" dirty="0" smtClean="0"/>
              <a:t>   rozvlákňování papíru. </a:t>
            </a:r>
          </a:p>
          <a:p>
            <a:r>
              <a:rPr lang="cs-CZ" dirty="0" smtClean="0"/>
              <a:t>Dekahydrát je vhodné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teploakumulační medium</a:t>
            </a:r>
            <a:endParaRPr lang="cs-CZ" dirty="0"/>
          </a:p>
        </p:txBody>
      </p:sp>
      <p:pic>
        <p:nvPicPr>
          <p:cNvPr id="17409" name="Picture 1" descr="C:\Documents and Settings\Rodina\Dokumenty\2012_2013-hanicka_souhrn\2012_2013-skol_rok-hagla\che-sablony_20ks\sablony-VY_32_INOVACE_01-20\VY_10-sira-obrazky\uprav-Sodium_sulfat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4000504"/>
            <a:ext cx="2659461" cy="2393868"/>
          </a:xfrm>
          <a:prstGeom prst="rect">
            <a:avLst/>
          </a:prstGeom>
          <a:noFill/>
        </p:spPr>
      </p:pic>
      <p:pic>
        <p:nvPicPr>
          <p:cNvPr id="17410" name="Picture 2" descr="C:\Documents and Settings\Rodina\Dokumenty\2012_2013-hanicka_souhrn\2012_2013-skol_rok-hagla\che-sablony_20ks\sablony-VY_32_INOVACE_01-20\VY_10-sira-obrazky\uprav-Paper_450x45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68" y="2214554"/>
            <a:ext cx="1428760" cy="1521777"/>
          </a:xfrm>
          <a:prstGeom prst="rect">
            <a:avLst/>
          </a:prstGeom>
          <a:noFill/>
        </p:spPr>
      </p:pic>
      <p:sp>
        <p:nvSpPr>
          <p:cNvPr id="6" name="Volný tvar 5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hydráty síranů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 fontScale="92500" lnSpcReduction="20000"/>
          </a:bodyPr>
          <a:lstStyle/>
          <a:p>
            <a:r>
              <a:rPr lang="cs-CZ" sz="3500" dirty="0" smtClean="0"/>
              <a:t>sírany společnou krystalizací dávají tzv. </a:t>
            </a:r>
            <a:r>
              <a:rPr lang="cs-CZ" sz="3500" i="1" dirty="0" smtClean="0"/>
              <a:t>podvojné sírany </a:t>
            </a:r>
            <a:r>
              <a:rPr lang="cs-CZ" sz="3500" dirty="0" smtClean="0"/>
              <a:t>– tzv. </a:t>
            </a:r>
            <a:r>
              <a:rPr lang="cs-CZ" sz="3500" b="1" dirty="0" smtClean="0"/>
              <a:t>kamence</a:t>
            </a:r>
          </a:p>
          <a:p>
            <a:pPr lvl="1"/>
            <a:r>
              <a:rPr lang="cs-CZ" sz="3000" dirty="0" smtClean="0"/>
              <a:t>např. </a:t>
            </a:r>
            <a:r>
              <a:rPr lang="cs-CZ" sz="3500" b="1" dirty="0" err="1" smtClean="0">
                <a:solidFill>
                  <a:srgbClr val="FF0000"/>
                </a:solidFill>
              </a:rPr>
              <a:t>KAl</a:t>
            </a:r>
            <a:r>
              <a:rPr lang="cs-CZ" sz="3500" b="1" dirty="0" smtClean="0">
                <a:solidFill>
                  <a:srgbClr val="FF0000"/>
                </a:solidFill>
              </a:rPr>
              <a:t>(SO</a:t>
            </a:r>
            <a:r>
              <a:rPr lang="cs-CZ" sz="3500" b="1" baseline="-25000" dirty="0" smtClean="0">
                <a:solidFill>
                  <a:srgbClr val="FF0000"/>
                </a:solidFill>
              </a:rPr>
              <a:t>4</a:t>
            </a:r>
            <a:r>
              <a:rPr lang="cs-CZ" sz="3500" b="1" dirty="0" smtClean="0">
                <a:solidFill>
                  <a:srgbClr val="FF0000"/>
                </a:solidFill>
              </a:rPr>
              <a:t>)</a:t>
            </a:r>
            <a:r>
              <a:rPr lang="cs-CZ" sz="35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500" b="1" dirty="0" smtClean="0">
                <a:solidFill>
                  <a:srgbClr val="FF0000"/>
                </a:solidFill>
              </a:rPr>
              <a:t> . 12H</a:t>
            </a:r>
            <a:r>
              <a:rPr lang="cs-CZ" sz="35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500" b="1" dirty="0" smtClean="0">
                <a:solidFill>
                  <a:srgbClr val="FF0000"/>
                </a:solidFill>
              </a:rPr>
              <a:t>O  </a:t>
            </a:r>
          </a:p>
          <a:p>
            <a:pPr lvl="2">
              <a:buNone/>
            </a:pPr>
            <a:r>
              <a:rPr lang="cs-CZ" sz="3000" b="1" dirty="0" smtClean="0"/>
              <a:t>síran </a:t>
            </a:r>
            <a:r>
              <a:rPr lang="cs-CZ" sz="3000" b="1" dirty="0" err="1" smtClean="0"/>
              <a:t>draselno</a:t>
            </a:r>
            <a:r>
              <a:rPr lang="cs-CZ" sz="3000" b="1" dirty="0" smtClean="0"/>
              <a:t>-hlinitý </a:t>
            </a:r>
          </a:p>
          <a:p>
            <a:pPr lvl="2">
              <a:buNone/>
            </a:pPr>
            <a:r>
              <a:rPr lang="cs-CZ" sz="3000" b="1" dirty="0" err="1" smtClean="0"/>
              <a:t>dodekahydrát</a:t>
            </a:r>
            <a:endParaRPr lang="cs-CZ" sz="3000" b="1" dirty="0" smtClean="0"/>
          </a:p>
          <a:p>
            <a:pPr lvl="1">
              <a:spcBef>
                <a:spcPts val="6000"/>
              </a:spcBef>
            </a:pPr>
            <a:r>
              <a:rPr lang="cs-CZ" sz="3000" dirty="0" smtClean="0"/>
              <a:t>např.</a:t>
            </a:r>
            <a:r>
              <a:rPr lang="cs-CZ" sz="3500" dirty="0" smtClean="0"/>
              <a:t> </a:t>
            </a:r>
            <a:r>
              <a:rPr lang="cs-CZ" sz="3500" b="1" dirty="0" err="1" smtClean="0">
                <a:solidFill>
                  <a:srgbClr val="FF0000"/>
                </a:solidFill>
              </a:rPr>
              <a:t>KCr</a:t>
            </a:r>
            <a:r>
              <a:rPr lang="cs-CZ" sz="3500" b="1" dirty="0" smtClean="0">
                <a:solidFill>
                  <a:srgbClr val="FF0000"/>
                </a:solidFill>
              </a:rPr>
              <a:t>(SO</a:t>
            </a:r>
            <a:r>
              <a:rPr lang="cs-CZ" sz="3500" b="1" baseline="-25000" dirty="0" smtClean="0">
                <a:solidFill>
                  <a:srgbClr val="FF0000"/>
                </a:solidFill>
              </a:rPr>
              <a:t>4</a:t>
            </a:r>
            <a:r>
              <a:rPr lang="cs-CZ" sz="3500" b="1" dirty="0" smtClean="0">
                <a:solidFill>
                  <a:srgbClr val="FF0000"/>
                </a:solidFill>
              </a:rPr>
              <a:t>)</a:t>
            </a:r>
            <a:r>
              <a:rPr lang="cs-CZ" sz="35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500" b="1" dirty="0" smtClean="0">
                <a:solidFill>
                  <a:srgbClr val="FF0000"/>
                </a:solidFill>
              </a:rPr>
              <a:t> . 12H</a:t>
            </a:r>
            <a:r>
              <a:rPr lang="cs-CZ" sz="35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500" b="1" dirty="0" smtClean="0">
                <a:solidFill>
                  <a:srgbClr val="FF0000"/>
                </a:solidFill>
              </a:rPr>
              <a:t>O  </a:t>
            </a:r>
          </a:p>
          <a:p>
            <a:pPr lvl="2">
              <a:buNone/>
            </a:pPr>
            <a:r>
              <a:rPr lang="cs-CZ" sz="3000" b="1" dirty="0" smtClean="0"/>
              <a:t>síran </a:t>
            </a:r>
            <a:r>
              <a:rPr lang="cs-CZ" sz="3000" b="1" dirty="0" err="1" smtClean="0"/>
              <a:t>draselno</a:t>
            </a:r>
            <a:r>
              <a:rPr lang="cs-CZ" sz="3000" b="1" dirty="0" smtClean="0"/>
              <a:t>-chromitý </a:t>
            </a:r>
          </a:p>
          <a:p>
            <a:pPr lvl="2">
              <a:buNone/>
            </a:pPr>
            <a:r>
              <a:rPr lang="cs-CZ" sz="3000" b="1" dirty="0" err="1" smtClean="0"/>
              <a:t>dodekahydrát</a:t>
            </a:r>
            <a:r>
              <a:rPr lang="cs-CZ" sz="3000" b="1" dirty="0" smtClean="0"/>
              <a:t> </a:t>
            </a:r>
          </a:p>
          <a:p>
            <a:pPr lvl="2">
              <a:buNone/>
            </a:pPr>
            <a:r>
              <a:rPr lang="cs-CZ" sz="2800" b="1" dirty="0" smtClean="0"/>
              <a:t> </a:t>
            </a:r>
          </a:p>
          <a:p>
            <a:pPr lvl="1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20481" name="Picture 1" descr="C:\Documents and Settings\Rodina\Dokumenty\2012_2013-hanicka_souhrn\2012_2013-skol_rok-hagla\che-sablony_20ks\sablony-VY_32_INOVACE_01-20\VY_10-sira-obrazky\uprav-kamenec-draselno-Alu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2500306"/>
            <a:ext cx="2734336" cy="3643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Užití kyseliny sírové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 nějaké využití? </a:t>
            </a:r>
            <a:r>
              <a:rPr lang="cs-CZ" b="1" dirty="0" smtClean="0"/>
              <a:t>Jmenujte!</a:t>
            </a:r>
          </a:p>
          <a:p>
            <a:r>
              <a:rPr lang="cs-CZ" spc="-50" dirty="0" smtClean="0"/>
              <a:t>Má ještě nějaké využití?</a:t>
            </a:r>
            <a:r>
              <a:rPr lang="cs-CZ" dirty="0" smtClean="0"/>
              <a:t> </a:t>
            </a:r>
            <a:r>
              <a:rPr lang="cs-CZ" b="1" dirty="0" smtClean="0"/>
              <a:t>Hledejte na internetu!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kyselina sírová </a:t>
            </a:r>
            <a:r>
              <a:rPr lang="cs-CZ" b="1" dirty="0" smtClean="0"/>
              <a:t>H</a:t>
            </a:r>
            <a:r>
              <a:rPr lang="cs-CZ" b="1" baseline="-25000" dirty="0" smtClean="0"/>
              <a:t>2</a:t>
            </a:r>
            <a:r>
              <a:rPr lang="cs-CZ" b="1" dirty="0" smtClean="0"/>
              <a:t>SO</a:t>
            </a:r>
            <a:r>
              <a:rPr lang="cs-CZ" b="1" baseline="-25000" dirty="0" smtClean="0"/>
              <a:t>4 </a:t>
            </a:r>
            <a:r>
              <a:rPr lang="cs-CZ" b="1" dirty="0" smtClean="0"/>
              <a:t>- </a:t>
            </a:r>
            <a:r>
              <a:rPr lang="cs-CZ" dirty="0" smtClean="0"/>
              <a:t>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Využití  je velmi široké:</a:t>
            </a:r>
          </a:p>
          <a:p>
            <a:r>
              <a:rPr lang="cs-CZ" dirty="0" smtClean="0"/>
              <a:t> při výrobě </a:t>
            </a:r>
          </a:p>
          <a:p>
            <a:pPr lvl="1"/>
            <a:r>
              <a:rPr lang="cs-CZ" dirty="0" smtClean="0"/>
              <a:t>průmyslových hnojiv, </a:t>
            </a:r>
          </a:p>
          <a:p>
            <a:pPr lvl="1"/>
            <a:r>
              <a:rPr lang="cs-CZ" dirty="0" smtClean="0"/>
              <a:t>chemikálií, </a:t>
            </a:r>
          </a:p>
          <a:p>
            <a:pPr lvl="1"/>
            <a:r>
              <a:rPr lang="cs-CZ" dirty="0" smtClean="0"/>
              <a:t>plastů, </a:t>
            </a:r>
          </a:p>
          <a:p>
            <a:pPr lvl="1"/>
            <a:r>
              <a:rPr lang="cs-CZ" dirty="0" smtClean="0"/>
              <a:t>syntetických vláken</a:t>
            </a:r>
          </a:p>
          <a:p>
            <a:pPr lvl="1"/>
            <a:r>
              <a:rPr lang="cs-CZ" dirty="0" smtClean="0"/>
              <a:t>léčiv, </a:t>
            </a:r>
          </a:p>
          <a:p>
            <a:pPr lvl="1"/>
            <a:r>
              <a:rPr lang="cs-CZ" dirty="0" smtClean="0"/>
              <a:t>barviv, </a:t>
            </a:r>
          </a:p>
          <a:p>
            <a:pPr lvl="1"/>
            <a:r>
              <a:rPr lang="cs-CZ" dirty="0" smtClean="0"/>
              <a:t>výbušnin</a:t>
            </a:r>
          </a:p>
          <a:p>
            <a:pPr lvl="1"/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kyselina sírová </a:t>
            </a:r>
            <a:r>
              <a:rPr lang="cs-CZ" b="1" dirty="0" smtClean="0"/>
              <a:t>H</a:t>
            </a:r>
            <a:r>
              <a:rPr lang="cs-CZ" b="1" baseline="-25000" dirty="0" smtClean="0"/>
              <a:t>2</a:t>
            </a:r>
            <a:r>
              <a:rPr lang="cs-CZ" b="1" dirty="0" smtClean="0"/>
              <a:t>SO</a:t>
            </a:r>
            <a:r>
              <a:rPr lang="cs-CZ" b="1" baseline="-25000" dirty="0" smtClean="0"/>
              <a:t>4 </a:t>
            </a:r>
            <a:r>
              <a:rPr lang="cs-CZ" b="1" dirty="0" smtClean="0"/>
              <a:t>- </a:t>
            </a:r>
            <a:r>
              <a:rPr lang="cs-CZ" dirty="0" smtClean="0"/>
              <a:t>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papírenském průmyslu</a:t>
            </a:r>
          </a:p>
          <a:p>
            <a:r>
              <a:rPr lang="cs-CZ" dirty="0" smtClean="0"/>
              <a:t>v textilním průmyslu</a:t>
            </a:r>
          </a:p>
          <a:p>
            <a:r>
              <a:rPr lang="cs-CZ" dirty="0" smtClean="0"/>
              <a:t>při úpravě rud</a:t>
            </a:r>
          </a:p>
          <a:p>
            <a:r>
              <a:rPr lang="cs-CZ" dirty="0" smtClean="0"/>
              <a:t>při zpracování ropy</a:t>
            </a:r>
          </a:p>
          <a:p>
            <a:r>
              <a:rPr lang="cs-CZ" dirty="0" smtClean="0"/>
              <a:t>jako </a:t>
            </a:r>
            <a:r>
              <a:rPr lang="cs-CZ" b="1" dirty="0" smtClean="0"/>
              <a:t>elektrolyt do olověných akumulátorů</a:t>
            </a:r>
          </a:p>
          <a:p>
            <a:r>
              <a:rPr lang="cs-CZ" dirty="0" smtClean="0"/>
              <a:t>při sušení a odvodňování látek</a:t>
            </a:r>
          </a:p>
          <a:p>
            <a:r>
              <a:rPr lang="cs-CZ" dirty="0" smtClean="0"/>
              <a:t>při úpravě pH vody</a:t>
            </a:r>
          </a:p>
          <a:p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wrap="square" lIns="0" tIns="0" rIns="0" bIns="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endParaRPr lang="cs-CZ" sz="3200" b="1" cap="none" spc="0" dirty="0">
              <a:ln w="12700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Kontrolní otázky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oxidy tvoří síra?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kyseliny tvoří a jaká je jejich vzájemná síla?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Zapište rovnicemi tři fáze vznik kyseliny sírové.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Vyjmenujte důležité hydráty síranů a vyjmenujte jejich praktické využití.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143536"/>
          </a:xfrm>
        </p:spPr>
        <p:txBody>
          <a:bodyPr>
            <a:normAutofit fontScale="25000" lnSpcReduction="20000"/>
          </a:bodyPr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cs-CZ" sz="1200" b="1" dirty="0" smtClean="0">
                <a:solidFill>
                  <a:prstClr val="black"/>
                </a:solidFill>
              </a:rPr>
              <a:t>Obrázek tematický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dirty="0" smtClean="0">
                <a:solidFill>
                  <a:prstClr val="black"/>
                </a:solidFill>
              </a:rPr>
              <a:t>AUTOR NEUVEDEN. </a:t>
            </a:r>
            <a:r>
              <a:rPr lang="cs-CZ" sz="3000" i="1" dirty="0" smtClean="0">
                <a:solidFill>
                  <a:prstClr val="black"/>
                </a:solidFill>
              </a:rPr>
              <a:t>office.</a:t>
            </a:r>
            <a:r>
              <a:rPr lang="cs-CZ" sz="3000" i="1" dirty="0" err="1" smtClean="0">
                <a:solidFill>
                  <a:prstClr val="black"/>
                </a:solidFill>
              </a:rPr>
              <a:t>microsoft.com</a:t>
            </a:r>
            <a:r>
              <a:rPr lang="cs-CZ" sz="3000" dirty="0" smtClean="0">
                <a:solidFill>
                  <a:prstClr val="black"/>
                </a:solidFill>
              </a:rPr>
              <a:t> [online]. [cit. 31.8.2012]. Dostupný na WWW: </a:t>
            </a:r>
            <a:r>
              <a:rPr lang="cs-CZ" sz="3000" dirty="0" smtClean="0">
                <a:solidFill>
                  <a:prstClr val="black"/>
                </a:solidFill>
                <a:hlinkClick r:id="rId3"/>
              </a:rPr>
              <a:t>http://office.</a:t>
            </a:r>
            <a:r>
              <a:rPr lang="cs-CZ" sz="3000" dirty="0" err="1" smtClean="0">
                <a:solidFill>
                  <a:prstClr val="black"/>
                </a:solidFill>
                <a:hlinkClick r:id="rId3"/>
              </a:rPr>
              <a:t>microsoft.com</a:t>
            </a:r>
            <a:r>
              <a:rPr lang="cs-CZ" sz="3000" dirty="0" smtClean="0">
                <a:solidFill>
                  <a:prstClr val="black"/>
                </a:solidFill>
                <a:hlinkClick r:id="rId3"/>
              </a:rPr>
              <a:t>/</a:t>
            </a:r>
            <a:r>
              <a:rPr lang="cs-CZ" sz="3000" dirty="0" err="1" smtClean="0">
                <a:solidFill>
                  <a:prstClr val="black"/>
                </a:solidFill>
                <a:hlinkClick r:id="rId3"/>
              </a:rPr>
              <a:t>cs</a:t>
            </a:r>
            <a:r>
              <a:rPr lang="cs-CZ" sz="3000" dirty="0" smtClean="0">
                <a:solidFill>
                  <a:prstClr val="black"/>
                </a:solidFill>
                <a:hlinkClick r:id="rId3"/>
              </a:rPr>
              <a:t>-</a:t>
            </a:r>
            <a:r>
              <a:rPr lang="cs-CZ" sz="3000" dirty="0" err="1" smtClean="0">
                <a:solidFill>
                  <a:prstClr val="black"/>
                </a:solidFill>
                <a:hlinkClick r:id="rId3"/>
              </a:rPr>
              <a:t>cz</a:t>
            </a:r>
            <a:r>
              <a:rPr lang="cs-CZ" sz="3000" dirty="0" smtClean="0">
                <a:solidFill>
                  <a:prstClr val="black"/>
                </a:solidFill>
                <a:hlinkClick r:id="rId3"/>
              </a:rPr>
              <a:t>/</a:t>
            </a:r>
            <a:r>
              <a:rPr lang="cs-CZ" sz="3000" dirty="0" err="1" smtClean="0">
                <a:solidFill>
                  <a:prstClr val="black"/>
                </a:solidFill>
                <a:hlinkClick r:id="rId3"/>
              </a:rPr>
              <a:t>images</a:t>
            </a:r>
            <a:r>
              <a:rPr lang="cs-CZ" sz="3000" dirty="0" smtClean="0">
                <a:solidFill>
                  <a:prstClr val="black"/>
                </a:solidFill>
                <a:hlinkClick r:id="rId3"/>
              </a:rPr>
              <a:t>/</a:t>
            </a:r>
            <a:r>
              <a:rPr lang="cs-CZ" sz="3000" dirty="0" err="1" smtClean="0">
                <a:solidFill>
                  <a:prstClr val="black"/>
                </a:solidFill>
                <a:hlinkClick r:id="rId3"/>
              </a:rPr>
              <a:t>results.aspx</a:t>
            </a:r>
            <a:r>
              <a:rPr lang="cs-CZ" sz="3000" dirty="0" smtClean="0">
                <a:solidFill>
                  <a:prstClr val="black"/>
                </a:solidFill>
                <a:hlinkClick r:id="rId3"/>
              </a:rPr>
              <a:t>?</a:t>
            </a:r>
            <a:r>
              <a:rPr lang="cs-CZ" sz="3000" dirty="0" err="1" smtClean="0">
                <a:solidFill>
                  <a:prstClr val="black"/>
                </a:solidFill>
                <a:hlinkClick r:id="rId3"/>
              </a:rPr>
              <a:t>qu</a:t>
            </a:r>
            <a:r>
              <a:rPr lang="cs-CZ" sz="3000" dirty="0" smtClean="0">
                <a:solidFill>
                  <a:prstClr val="black"/>
                </a:solidFill>
                <a:hlinkClick r:id="rId3"/>
              </a:rPr>
              <a:t>=chemie&amp;ex=1#</a:t>
            </a:r>
            <a:r>
              <a:rPr lang="cs-CZ" sz="3000" dirty="0" err="1" smtClean="0">
                <a:solidFill>
                  <a:prstClr val="black"/>
                </a:solidFill>
                <a:hlinkClick r:id="rId3"/>
              </a:rPr>
              <a:t>pg</a:t>
            </a:r>
            <a:r>
              <a:rPr lang="cs-CZ" sz="3000" dirty="0" smtClean="0">
                <a:solidFill>
                  <a:prstClr val="black"/>
                </a:solidFill>
                <a:hlinkClick r:id="rId3"/>
              </a:rPr>
              <a:t>:5|</a:t>
            </a:r>
            <a:endParaRPr lang="cs-CZ" sz="3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Obrázek čisté síry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dirty="0" smtClean="0">
                <a:solidFill>
                  <a:prstClr val="black"/>
                </a:solidFill>
              </a:rPr>
              <a:t>MILLS, </a:t>
            </a:r>
            <a:r>
              <a:rPr lang="cs-CZ" sz="3000" dirty="0" err="1" smtClean="0">
                <a:solidFill>
                  <a:prstClr val="black"/>
                </a:solidFill>
              </a:rPr>
              <a:t>Ben</a:t>
            </a:r>
            <a:r>
              <a:rPr lang="cs-CZ" sz="3000" dirty="0" smtClean="0">
                <a:solidFill>
                  <a:prstClr val="black"/>
                </a:solidFill>
              </a:rPr>
              <a:t>. </a:t>
            </a:r>
            <a:r>
              <a:rPr lang="cs-CZ" sz="3000" dirty="0" err="1" smtClean="0">
                <a:solidFill>
                  <a:prstClr val="black"/>
                </a:solidFill>
              </a:rPr>
              <a:t>Wikipedia.cz</a:t>
            </a:r>
            <a:r>
              <a:rPr lang="cs-CZ" sz="3000" dirty="0" smtClean="0">
                <a:solidFill>
                  <a:prstClr val="black"/>
                </a:solidFill>
              </a:rPr>
              <a:t> [online]. [cit. 11.1.2013]. Dostupný na WWW: </a:t>
            </a:r>
            <a:r>
              <a:rPr lang="cs-CZ" sz="3000" dirty="0" smtClean="0">
                <a:solidFill>
                  <a:prstClr val="black"/>
                </a:solidFill>
                <a:hlinkClick r:id="rId4"/>
              </a:rPr>
              <a:t>http://cs.wikipedia.org/wiki/Soubor:Sulfur-sample.jpg</a:t>
            </a:r>
            <a:endParaRPr lang="cs-CZ" sz="3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Obrázek komínu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dirty="0" smtClean="0">
                <a:solidFill>
                  <a:prstClr val="black"/>
                </a:solidFill>
              </a:rPr>
              <a:t>HORST74. </a:t>
            </a:r>
            <a:r>
              <a:rPr lang="cs-CZ" sz="3000" dirty="0" err="1" smtClean="0">
                <a:solidFill>
                  <a:prstClr val="black"/>
                </a:solidFill>
              </a:rPr>
              <a:t>Wikipedia.cz</a:t>
            </a:r>
            <a:r>
              <a:rPr lang="cs-CZ" sz="3000" dirty="0" smtClean="0">
                <a:solidFill>
                  <a:prstClr val="black"/>
                </a:solidFill>
              </a:rPr>
              <a:t> [online]. [cit. 11.1.2013]. Dostupný na WWW: </a:t>
            </a:r>
            <a:r>
              <a:rPr lang="cs-CZ" sz="3000" dirty="0" smtClean="0">
                <a:solidFill>
                  <a:prstClr val="black"/>
                </a:solidFill>
                <a:hlinkClick r:id="rId5"/>
              </a:rPr>
              <a:t>http://cs.wikipedia.org/wiki/Soubor:EPRU1.JPG</a:t>
            </a:r>
            <a:endParaRPr lang="cs-CZ" sz="3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Obrázek elementární síry krystalické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dirty="0" smtClean="0">
                <a:solidFill>
                  <a:prstClr val="black"/>
                </a:solidFill>
              </a:rPr>
              <a:t>DESCOUENS, </a:t>
            </a:r>
            <a:r>
              <a:rPr lang="cs-CZ" sz="3000" dirty="0" err="1" smtClean="0">
                <a:solidFill>
                  <a:prstClr val="black"/>
                </a:solidFill>
              </a:rPr>
              <a:t>Didier</a:t>
            </a:r>
            <a:r>
              <a:rPr lang="cs-CZ" sz="3000" dirty="0" smtClean="0">
                <a:solidFill>
                  <a:prstClr val="black"/>
                </a:solidFill>
              </a:rPr>
              <a:t>. </a:t>
            </a:r>
            <a:r>
              <a:rPr lang="cs-CZ" sz="3000" dirty="0" err="1" smtClean="0">
                <a:solidFill>
                  <a:prstClr val="black"/>
                </a:solidFill>
              </a:rPr>
              <a:t>Wikipedia.cz</a:t>
            </a:r>
            <a:r>
              <a:rPr lang="cs-CZ" sz="3000" dirty="0" smtClean="0">
                <a:solidFill>
                  <a:prstClr val="black"/>
                </a:solidFill>
              </a:rPr>
              <a:t> [online]. [cit. 11.1.2013]. Dostupný na WWW: </a:t>
            </a:r>
            <a:r>
              <a:rPr lang="cs-CZ" sz="3000" dirty="0" smtClean="0">
                <a:solidFill>
                  <a:prstClr val="black"/>
                </a:solidFill>
                <a:hlinkClick r:id="rId6"/>
              </a:rPr>
              <a:t>http://cs.wikipedia.org/wiki/Soubor:Soufresicile2.jpg</a:t>
            </a:r>
            <a:endParaRPr lang="cs-CZ" sz="3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Obrázek elementární síry sopečného původu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dirty="0" smtClean="0">
                <a:solidFill>
                  <a:prstClr val="black"/>
                </a:solidFill>
              </a:rPr>
              <a:t>LUCA, </a:t>
            </a:r>
            <a:r>
              <a:rPr lang="cs-CZ" sz="3000" dirty="0" err="1" smtClean="0">
                <a:solidFill>
                  <a:prstClr val="black"/>
                </a:solidFill>
              </a:rPr>
              <a:t>Luca</a:t>
            </a:r>
            <a:r>
              <a:rPr lang="cs-CZ" sz="3000" dirty="0" smtClean="0">
                <a:solidFill>
                  <a:prstClr val="black"/>
                </a:solidFill>
              </a:rPr>
              <a:t>. </a:t>
            </a:r>
            <a:r>
              <a:rPr lang="cs-CZ" sz="3000" dirty="0" err="1" smtClean="0">
                <a:solidFill>
                  <a:prstClr val="black"/>
                </a:solidFill>
              </a:rPr>
              <a:t>Wikipedia.cz</a:t>
            </a:r>
            <a:r>
              <a:rPr lang="cs-CZ" sz="3000" dirty="0" smtClean="0">
                <a:solidFill>
                  <a:prstClr val="black"/>
                </a:solidFill>
              </a:rPr>
              <a:t> [online]. [cit. 11.1.2013]. Dostupný na WWW: </a:t>
            </a:r>
            <a:r>
              <a:rPr lang="cs-CZ" sz="3000" dirty="0" smtClean="0">
                <a:solidFill>
                  <a:prstClr val="black"/>
                </a:solidFill>
                <a:hlinkClick r:id="rId7"/>
              </a:rPr>
              <a:t>http://cs.wikipedia.org/wiki/Soubor:Fumarole.opening%282cm%29.jpg</a:t>
            </a:r>
            <a:endParaRPr lang="cs-CZ" sz="3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Obrázek pyritu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dirty="0" smtClean="0">
                <a:solidFill>
                  <a:prstClr val="black"/>
                </a:solidFill>
              </a:rPr>
              <a:t>DESCOUENS, </a:t>
            </a:r>
            <a:r>
              <a:rPr lang="cs-CZ" sz="3000" dirty="0" err="1" smtClean="0">
                <a:solidFill>
                  <a:prstClr val="black"/>
                </a:solidFill>
              </a:rPr>
              <a:t>Didier</a:t>
            </a:r>
            <a:r>
              <a:rPr lang="cs-CZ" sz="3000" dirty="0" smtClean="0">
                <a:solidFill>
                  <a:prstClr val="black"/>
                </a:solidFill>
              </a:rPr>
              <a:t>. </a:t>
            </a:r>
            <a:r>
              <a:rPr lang="cs-CZ" sz="3000" dirty="0" err="1" smtClean="0">
                <a:solidFill>
                  <a:prstClr val="black"/>
                </a:solidFill>
              </a:rPr>
              <a:t>Wikipedia.cz</a:t>
            </a:r>
            <a:r>
              <a:rPr lang="cs-CZ" sz="3000" dirty="0" smtClean="0">
                <a:solidFill>
                  <a:prstClr val="black"/>
                </a:solidFill>
              </a:rPr>
              <a:t> [online]. [cit.11 .1.2013]. Dostupný na WWW: </a:t>
            </a:r>
            <a:r>
              <a:rPr lang="cs-CZ" sz="3000" dirty="0" smtClean="0">
                <a:solidFill>
                  <a:prstClr val="black"/>
                </a:solidFill>
                <a:hlinkClick r:id="rId8"/>
              </a:rPr>
              <a:t>http://cs.wikipedia.org/wiki/Soubor:Pyriteespagne.jpg</a:t>
            </a:r>
            <a:endParaRPr lang="cs-CZ" sz="3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b="1" dirty="0" smtClean="0">
                <a:solidFill>
                  <a:prstClr val="black"/>
                </a:solidFill>
              </a:rPr>
              <a:t>Obrázek železné rudy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dirty="0" smtClean="0">
                <a:solidFill>
                  <a:prstClr val="black"/>
                </a:solidFill>
              </a:rPr>
              <a:t>ZIMBRES FGEL/UERJ, </a:t>
            </a:r>
            <a:r>
              <a:rPr lang="cs-CZ" sz="3000" dirty="0" err="1" smtClean="0">
                <a:solidFill>
                  <a:prstClr val="black"/>
                </a:solidFill>
              </a:rPr>
              <a:t>Eurico</a:t>
            </a:r>
            <a:r>
              <a:rPr lang="cs-CZ" sz="3000" dirty="0" smtClean="0">
                <a:solidFill>
                  <a:prstClr val="black"/>
                </a:solidFill>
              </a:rPr>
              <a:t>. </a:t>
            </a:r>
            <a:r>
              <a:rPr lang="cs-CZ" sz="3000" dirty="0" err="1" smtClean="0">
                <a:solidFill>
                  <a:prstClr val="black"/>
                </a:solidFill>
              </a:rPr>
              <a:t>Wikipedia.cz</a:t>
            </a:r>
            <a:r>
              <a:rPr lang="cs-CZ" sz="3000" dirty="0" smtClean="0">
                <a:solidFill>
                  <a:prstClr val="black"/>
                </a:solidFill>
              </a:rPr>
              <a:t> [online]. [cit. 11.1.2013]. Dostupný na WWW: </a:t>
            </a:r>
            <a:r>
              <a:rPr lang="cs-CZ" sz="3000" dirty="0" smtClean="0">
                <a:solidFill>
                  <a:prstClr val="black"/>
                </a:solidFill>
                <a:hlinkClick r:id="rId9"/>
              </a:rPr>
              <a:t>http://upload.wikimedia.org/wikipedia/commons/archive/2/2e/20120219042103!HematitaEZ.jpg</a:t>
            </a:r>
            <a:endParaRPr lang="cs-CZ" sz="3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Obrázek piktogramu extrémní hořlaviny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dirty="0" smtClean="0">
                <a:solidFill>
                  <a:prstClr val="black"/>
                </a:solidFill>
              </a:rPr>
              <a:t>PHROOD. </a:t>
            </a:r>
            <a:r>
              <a:rPr lang="cs-CZ" sz="3000" dirty="0" err="1" smtClean="0">
                <a:solidFill>
                  <a:prstClr val="black"/>
                </a:solidFill>
              </a:rPr>
              <a:t>Wikipedia.cz</a:t>
            </a:r>
            <a:r>
              <a:rPr lang="cs-CZ" sz="3000" dirty="0" smtClean="0">
                <a:solidFill>
                  <a:prstClr val="black"/>
                </a:solidFill>
              </a:rPr>
              <a:t> [online]. [cit. 11.1.2013]. Dostupný na WWW: </a:t>
            </a:r>
            <a:r>
              <a:rPr lang="cs-CZ" sz="3000" dirty="0" smtClean="0">
                <a:solidFill>
                  <a:prstClr val="black"/>
                </a:solidFill>
                <a:hlinkClick r:id="rId10"/>
              </a:rPr>
              <a:t>http://cs.wikipedia.org/wiki/Soubor:Hazard_F.svg</a:t>
            </a:r>
            <a:endParaRPr lang="cs-CZ" sz="3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b="1" dirty="0" smtClean="0">
                <a:solidFill>
                  <a:prstClr val="black"/>
                </a:solidFill>
              </a:rPr>
              <a:t>Obrázek piktogramu vysoce toxické látky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dirty="0" smtClean="0">
                <a:solidFill>
                  <a:prstClr val="black"/>
                </a:solidFill>
              </a:rPr>
              <a:t>VOLNÉ DÍLO. </a:t>
            </a:r>
            <a:r>
              <a:rPr lang="cs-CZ" sz="3000" dirty="0" err="1" smtClean="0">
                <a:solidFill>
                  <a:prstClr val="black"/>
                </a:solidFill>
              </a:rPr>
              <a:t>Wikipedia.cz</a:t>
            </a:r>
            <a:r>
              <a:rPr lang="cs-CZ" sz="3000" dirty="0" smtClean="0">
                <a:solidFill>
                  <a:prstClr val="black"/>
                </a:solidFill>
              </a:rPr>
              <a:t> [online]. [cit. 11.1.2013]. Dostupný na WWW: </a:t>
            </a:r>
            <a:r>
              <a:rPr lang="cs-CZ" sz="3000" dirty="0" smtClean="0">
                <a:solidFill>
                  <a:prstClr val="black"/>
                </a:solidFill>
                <a:hlinkClick r:id="rId11"/>
              </a:rPr>
              <a:t>http://cs.wikipedia.org/wiki/Soubor:Hazard_T.svg</a:t>
            </a:r>
            <a:endParaRPr lang="cs-CZ" sz="3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dirty="0" smtClean="0">
                <a:solidFill>
                  <a:prstClr val="black"/>
                </a:solidFill>
              </a:rPr>
              <a:t> </a:t>
            </a:r>
            <a:r>
              <a:rPr lang="cs-CZ" sz="3000" b="1" dirty="0" smtClean="0">
                <a:solidFill>
                  <a:prstClr val="black"/>
                </a:solidFill>
              </a:rPr>
              <a:t>Obrázek piktogramu látky nebezpečné pro životní prostředí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dirty="0" smtClean="0">
                <a:solidFill>
                  <a:prstClr val="black"/>
                </a:solidFill>
              </a:rPr>
              <a:t>VOLNÉ DÍLO. </a:t>
            </a:r>
            <a:r>
              <a:rPr lang="cs-CZ" sz="3000" dirty="0" err="1" smtClean="0">
                <a:solidFill>
                  <a:prstClr val="black"/>
                </a:solidFill>
              </a:rPr>
              <a:t>Wikipedia.cz</a:t>
            </a:r>
            <a:r>
              <a:rPr lang="cs-CZ" sz="3000" dirty="0" smtClean="0">
                <a:solidFill>
                  <a:prstClr val="black"/>
                </a:solidFill>
              </a:rPr>
              <a:t> [online]. [cit. 11.1.2013]. Dostupný na WWW: </a:t>
            </a:r>
            <a:r>
              <a:rPr lang="cs-CZ" sz="3000" dirty="0" smtClean="0">
                <a:solidFill>
                  <a:prstClr val="black"/>
                </a:solidFill>
                <a:hlinkClick r:id="rId12"/>
              </a:rPr>
              <a:t>http://cs.wikipedia.org/wiki/Soubor:Hazard_N.svg</a:t>
            </a:r>
            <a:endParaRPr lang="cs-CZ" sz="3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b="1" dirty="0" smtClean="0"/>
              <a:t>Obrázek NFPA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3000" dirty="0" smtClean="0"/>
              <a:t>VOLNÉ DÍLO. </a:t>
            </a:r>
            <a:r>
              <a:rPr lang="cs-CZ" sz="3000" i="1" dirty="0" err="1" smtClean="0"/>
              <a:t>en.wikipedia.org</a:t>
            </a:r>
            <a:r>
              <a:rPr lang="cs-CZ" sz="3000" dirty="0" smtClean="0"/>
              <a:t> [online]. [cit. 11.1.2013]. Dostupný na WWW: </a:t>
            </a:r>
            <a:r>
              <a:rPr lang="cs-CZ" sz="3000" dirty="0" smtClean="0">
                <a:hlinkClick r:id="rId13"/>
              </a:rPr>
              <a:t>http://en.wikipedia.org/wiki/File:NFPA_704.svg</a:t>
            </a:r>
            <a:endParaRPr lang="cs-CZ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3000" b="1" dirty="0" smtClean="0"/>
              <a:t>Obrázek  piktogramu korozívní a žíravé látky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000" dirty="0" smtClean="0"/>
              <a:t>HENNING, </a:t>
            </a:r>
            <a:r>
              <a:rPr lang="cs-CZ" sz="3000" dirty="0" err="1" smtClean="0"/>
              <a:t>Torsten</a:t>
            </a:r>
            <a:r>
              <a:rPr lang="cs-CZ" sz="3000" dirty="0" smtClean="0"/>
              <a:t>. </a:t>
            </a:r>
            <a:r>
              <a:rPr lang="cs-CZ" sz="3000" dirty="0" err="1" smtClean="0"/>
              <a:t>Wikipedia.cz</a:t>
            </a:r>
            <a:r>
              <a:rPr lang="cs-CZ" sz="3000" dirty="0" smtClean="0"/>
              <a:t> [online]. [cit. 11.1.2013]. Dostupný na WWW: </a:t>
            </a:r>
            <a:r>
              <a:rPr lang="cs-CZ" sz="3000" dirty="0" smtClean="0">
                <a:hlinkClick r:id="rId14"/>
              </a:rPr>
              <a:t>http://cs.wikipedia.org/wiki/Soubor:GHS-pictogram-acid.svg</a:t>
            </a:r>
            <a:endParaRPr lang="cs-CZ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3000" b="1" dirty="0" smtClean="0"/>
              <a:t>Obrázek učitelky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000" dirty="0" smtClean="0"/>
              <a:t>AUTOR NEUVEDEN. Klipart Office Microsoft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000" b="1" dirty="0" smtClean="0"/>
              <a:t>Obrázek brikety hnědého uhlí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000" dirty="0" err="1" smtClean="0"/>
              <a:t>SCHWEIß</a:t>
            </a:r>
            <a:r>
              <a:rPr lang="cs-CZ" sz="3000" dirty="0" smtClean="0"/>
              <a:t>, </a:t>
            </a:r>
            <a:r>
              <a:rPr lang="cs-CZ" sz="3000" dirty="0" err="1" smtClean="0"/>
              <a:t>Markus</a:t>
            </a:r>
            <a:r>
              <a:rPr lang="cs-CZ" sz="3000" dirty="0" smtClean="0"/>
              <a:t>, </a:t>
            </a:r>
            <a:r>
              <a:rPr lang="cs-CZ" sz="3000" dirty="0" err="1" smtClean="0"/>
              <a:t>Gamma</a:t>
            </a:r>
            <a:r>
              <a:rPr lang="cs-CZ" sz="3000" dirty="0" smtClean="0"/>
              <a:t> </a:t>
            </a:r>
            <a:r>
              <a:rPr lang="cs-CZ" sz="3000" dirty="0" err="1" smtClean="0"/>
              <a:t>Correction</a:t>
            </a:r>
            <a:r>
              <a:rPr lang="cs-CZ" sz="3000" dirty="0" smtClean="0"/>
              <a:t> By </a:t>
            </a:r>
            <a:r>
              <a:rPr lang="cs-CZ" sz="3000" dirty="0" err="1" smtClean="0"/>
              <a:t>Julo</a:t>
            </a:r>
            <a:r>
              <a:rPr lang="cs-CZ" sz="3000" dirty="0" smtClean="0"/>
              <a:t>. </a:t>
            </a:r>
            <a:r>
              <a:rPr lang="cs-CZ" sz="3000" dirty="0" err="1" smtClean="0"/>
              <a:t>Wikipedia.cz</a:t>
            </a:r>
            <a:r>
              <a:rPr lang="cs-CZ" sz="3000" dirty="0" smtClean="0"/>
              <a:t> [online]. [cit. 11.1.2013]. Dostupný na WWW: </a:t>
            </a:r>
            <a:r>
              <a:rPr lang="cs-CZ" sz="3000" dirty="0" smtClean="0">
                <a:hlinkClick r:id="rId15"/>
              </a:rPr>
              <a:t>http://upload.wikimedia.org/wikipedia/commons/archive/2/21/20060430230720!Braunkohle_als_Hausbrand.jpg</a:t>
            </a:r>
            <a:endParaRPr lang="cs-CZ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3000" dirty="0" smtClean="0"/>
              <a:t> </a:t>
            </a:r>
            <a:r>
              <a:rPr lang="cs-CZ" sz="3000" b="1" dirty="0" smtClean="0"/>
              <a:t>Obrázek komínu a kouře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000" dirty="0" smtClean="0"/>
              <a:t>HORST74. </a:t>
            </a:r>
            <a:r>
              <a:rPr lang="cs-CZ" sz="3000" dirty="0" err="1" smtClean="0"/>
              <a:t>Wikipedia.cz</a:t>
            </a:r>
            <a:r>
              <a:rPr lang="cs-CZ" sz="3000" dirty="0" smtClean="0"/>
              <a:t> [online]. [cit. 11.1.2013]. Dostupný na WWW: </a:t>
            </a:r>
            <a:r>
              <a:rPr lang="cs-CZ" sz="3000" dirty="0" smtClean="0">
                <a:hlinkClick r:id="rId5"/>
              </a:rPr>
              <a:t>http://cs.wikipedia.org/wiki/Soubor:EPRU1.JPG</a:t>
            </a:r>
            <a:endParaRPr lang="cs-CZ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3000" dirty="0" smtClean="0"/>
              <a:t> </a:t>
            </a:r>
            <a:r>
              <a:rPr lang="cs-CZ" sz="3000" b="1" dirty="0" smtClean="0"/>
              <a:t>Obrázek lesa po kyselých deštích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000" dirty="0" smtClean="0"/>
              <a:t>NIPIK. </a:t>
            </a:r>
            <a:r>
              <a:rPr lang="cs-CZ" sz="3000" dirty="0" err="1" smtClean="0"/>
              <a:t>Wikipedia.cz</a:t>
            </a:r>
            <a:r>
              <a:rPr lang="cs-CZ" sz="3000" dirty="0" smtClean="0"/>
              <a:t> [online]. [cit. 11.1.2013]. Dostupný na WWW: </a:t>
            </a:r>
            <a:r>
              <a:rPr lang="cs-CZ" sz="3000" dirty="0" smtClean="0">
                <a:hlinkClick r:id="rId16"/>
              </a:rPr>
              <a:t>http://cs.wikipedia.org/wiki/Soubor:Acid_rain_woods1.JPG</a:t>
            </a:r>
            <a:endParaRPr lang="cs-CZ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3000" b="1" dirty="0" smtClean="0"/>
              <a:t>Obrázek piktogramu žíravina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000" dirty="0" smtClean="0"/>
              <a:t>MATTHIAS, M.. </a:t>
            </a:r>
            <a:r>
              <a:rPr lang="cs-CZ" sz="3000" i="1" dirty="0" err="1" smtClean="0"/>
              <a:t>Wikipedia.cz</a:t>
            </a:r>
            <a:r>
              <a:rPr lang="cs-CZ" sz="3000" dirty="0" smtClean="0"/>
              <a:t> [online]. [cit. 11.1.2013]. Dostupný na WWW: </a:t>
            </a:r>
            <a:r>
              <a:rPr lang="cs-CZ" sz="3000" dirty="0" smtClean="0">
                <a:hlinkClick r:id="rId17"/>
              </a:rPr>
              <a:t>http://cs.wikipedia.org/wiki/Soubor:Hazard_C.svg</a:t>
            </a:r>
            <a:endParaRPr lang="cs-CZ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3000" b="1" dirty="0" smtClean="0"/>
              <a:t>Obrázek krystalu sádrovce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000" dirty="0" smtClean="0"/>
              <a:t>KLUKA. </a:t>
            </a:r>
            <a:r>
              <a:rPr lang="cs-CZ" sz="3000" dirty="0" err="1" smtClean="0"/>
              <a:t>Wikipedia.cz</a:t>
            </a:r>
            <a:r>
              <a:rPr lang="cs-CZ" sz="3000" dirty="0" smtClean="0"/>
              <a:t> [online]. [cit. 11.1.2013]. Dostupný na WWW: </a:t>
            </a:r>
            <a:r>
              <a:rPr lang="cs-CZ" sz="3000" dirty="0" smtClean="0">
                <a:hlinkClick r:id="rId18"/>
              </a:rPr>
              <a:t>http://cs.wikipedia.org/wiki/Soubor:Gips_3_Maroko.jpg</a:t>
            </a:r>
            <a:endParaRPr lang="cs-CZ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3000" b="1" dirty="0" smtClean="0"/>
              <a:t>Obrázek alabastru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000" dirty="0" smtClean="0"/>
              <a:t>RA'IKE. </a:t>
            </a:r>
            <a:r>
              <a:rPr lang="cs-CZ" sz="3000" dirty="0" err="1" smtClean="0"/>
              <a:t>Wikipedia.cz</a:t>
            </a:r>
            <a:r>
              <a:rPr lang="cs-CZ" sz="3000" dirty="0" smtClean="0"/>
              <a:t> [online]. [cit. 11.1.2013]. Dostupný na WWW: </a:t>
            </a:r>
            <a:r>
              <a:rPr lang="cs-CZ" sz="3000" dirty="0" smtClean="0">
                <a:hlinkClick r:id="rId19"/>
              </a:rPr>
              <a:t>http://cs.wikipedia.org/wiki/Soubor:Alabaster.jpg</a:t>
            </a:r>
            <a:endParaRPr lang="cs-CZ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3000" b="1" dirty="0" smtClean="0"/>
              <a:t>Obrázek sádrokartonu</a:t>
            </a:r>
          </a:p>
          <a:p>
            <a:pPr marL="0" indent="0">
              <a:spcBef>
                <a:spcPts val="0"/>
              </a:spcBef>
              <a:buNone/>
            </a:pPr>
            <a:r>
              <a:rPr lang="pl-PL" sz="3000" dirty="0" smtClean="0"/>
              <a:t>DROBNY, M.. </a:t>
            </a:r>
            <a:r>
              <a:rPr lang="pl-PL" sz="3000" i="1" dirty="0" smtClean="0"/>
              <a:t>Wikipedia.cz</a:t>
            </a:r>
            <a:r>
              <a:rPr lang="pl-PL" sz="3000" dirty="0" smtClean="0"/>
              <a:t> [online]. [cit. 11.1.2013]. Dostupný na WWW: </a:t>
            </a:r>
            <a:r>
              <a:rPr lang="pl-PL" sz="3000" dirty="0" smtClean="0">
                <a:hlinkClick r:id="rId20"/>
              </a:rPr>
              <a:t>http://cs.wikipedia.org/wiki/Soubor:Sadrokarton.jpg</a:t>
            </a:r>
            <a:endParaRPr lang="pl-PL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pl-PL" sz="3000" b="1" dirty="0" smtClean="0"/>
              <a:t>Obrázek modré skalice</a:t>
            </a:r>
          </a:p>
          <a:p>
            <a:pPr marL="0" indent="0">
              <a:spcBef>
                <a:spcPts val="0"/>
              </a:spcBef>
              <a:buNone/>
            </a:pPr>
            <a:r>
              <a:rPr lang="pl-PL" sz="3000" dirty="0" smtClean="0"/>
              <a:t>AUTOR NEUVEDEN. Wikipedia.cz [online]. [cit. 11.1.2013]. Dostupný na WWW: </a:t>
            </a:r>
            <a:r>
              <a:rPr lang="pl-PL" sz="3000" dirty="0" smtClean="0">
                <a:hlinkClick r:id="rId21"/>
              </a:rPr>
              <a:t>http://cs.wikipedia.org/wiki/Soubor:Chalkantyt,_Almeria,_2Hiszpania.jpg</a:t>
            </a:r>
            <a:endParaRPr lang="pl-PL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pl-PL" sz="3000" dirty="0" smtClean="0"/>
              <a:t> </a:t>
            </a:r>
            <a:r>
              <a:rPr lang="cs-CZ" sz="3000" b="1" dirty="0" smtClean="0"/>
              <a:t>Obrázek </a:t>
            </a:r>
            <a:r>
              <a:rPr lang="pl-PL" sz="3000" b="1" dirty="0" smtClean="0"/>
              <a:t>zelené skalice</a:t>
            </a:r>
          </a:p>
          <a:p>
            <a:pPr marL="0" indent="0">
              <a:spcBef>
                <a:spcPts val="0"/>
              </a:spcBef>
              <a:buNone/>
            </a:pPr>
            <a:r>
              <a:rPr lang="pl-PL" sz="3000" dirty="0" smtClean="0"/>
              <a:t>AUTOR NEUVEDEN. Wikipedia.cz [online]. [cit. 11.1.2013]. Dostupný na WWW: </a:t>
            </a:r>
            <a:r>
              <a:rPr lang="pl-PL" sz="3000" dirty="0" smtClean="0">
                <a:hlinkClick r:id="rId22"/>
              </a:rPr>
              <a:t>http://cs.wikipedia.org/wiki/Soubor:S%C3%ADran_%C5%BEeleznat%C3%BD.JPG</a:t>
            </a:r>
            <a:endParaRPr lang="pl-PL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pl-PL" sz="3000" dirty="0" smtClean="0"/>
              <a:t> </a:t>
            </a:r>
            <a:r>
              <a:rPr lang="cs-CZ" sz="3000" b="1" dirty="0" smtClean="0"/>
              <a:t>Obrázek </a:t>
            </a:r>
            <a:r>
              <a:rPr lang="pl-PL" sz="3000" b="1" dirty="0" smtClean="0"/>
              <a:t>skalice bílé</a:t>
            </a:r>
          </a:p>
          <a:p>
            <a:pPr marL="0" indent="0">
              <a:spcBef>
                <a:spcPts val="0"/>
              </a:spcBef>
              <a:buNone/>
            </a:pPr>
            <a:r>
              <a:rPr lang="pl-PL" sz="3000" dirty="0" smtClean="0"/>
              <a:t>MANGL, Ondřej. Wikipedia.cz [online]. [cit. 11.1.2013]. Dostupný na WWW: </a:t>
            </a:r>
            <a:r>
              <a:rPr lang="pl-PL" sz="3000" dirty="0" smtClean="0">
                <a:hlinkClick r:id="rId23"/>
              </a:rPr>
              <a:t>http://cs.wikipedia.org/wiki/Soubor:S%C3%ADran_zine%C4%8Dnat%C3%BD.JPG</a:t>
            </a:r>
            <a:endParaRPr lang="pl-PL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pl-PL" sz="3000" b="1" dirty="0" smtClean="0"/>
              <a:t>Obrázek papíru</a:t>
            </a:r>
          </a:p>
          <a:p>
            <a:pPr marL="0" indent="0">
              <a:spcBef>
                <a:spcPts val="0"/>
              </a:spcBef>
              <a:buNone/>
            </a:pPr>
            <a:r>
              <a:rPr lang="pl-PL" sz="3000" dirty="0" smtClean="0"/>
              <a:t>AUTOR NEUVEDEN, Volné Dílo. Wikipedia.cz [online]. [cit. 11.1.2013]. Dostupný na WWW: </a:t>
            </a:r>
            <a:r>
              <a:rPr lang="pl-PL" sz="3000" dirty="0" smtClean="0">
                <a:hlinkClick r:id="rId24"/>
              </a:rPr>
              <a:t>http://cs.wikipedia.org/wiki/Soubor:Paper_450x450.jpg</a:t>
            </a:r>
            <a:endParaRPr lang="pl-PL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pl-PL" sz="3000" b="1" dirty="0" smtClean="0"/>
              <a:t>Obrázek Glauberovy soli</a:t>
            </a:r>
          </a:p>
          <a:p>
            <a:pPr marL="0" indent="0">
              <a:spcBef>
                <a:spcPts val="0"/>
              </a:spcBef>
              <a:buNone/>
            </a:pPr>
            <a:r>
              <a:rPr lang="pl-PL" sz="3000" dirty="0" smtClean="0"/>
              <a:t>VOLNÉ DÍLO. Wikipedia.cz [online]. [cit. 11.1.2013]. Dostupný na WWW: </a:t>
            </a:r>
            <a:r>
              <a:rPr lang="pl-PL" sz="3000" dirty="0" smtClean="0">
                <a:hlinkClick r:id="rId25"/>
              </a:rPr>
              <a:t>http://cs.wikipedia.org/wiki/Soubor:Sodium_sulfate.jpg</a:t>
            </a:r>
            <a:endParaRPr lang="pl-PL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pl-PL" sz="3000" b="1" dirty="0" smtClean="0"/>
              <a:t>Obrázek kamence</a:t>
            </a:r>
          </a:p>
          <a:p>
            <a:pPr marL="0" indent="0">
              <a:spcBef>
                <a:spcPts val="0"/>
              </a:spcBef>
              <a:buNone/>
            </a:pPr>
            <a:r>
              <a:rPr lang="pl-PL" sz="3000" dirty="0" smtClean="0"/>
              <a:t>AUTOR NEUVEDEN, Volné Dílo. Wikipedia.cz [online]. [cit. 11.1.2013]. Dostupný na WWW: </a:t>
            </a:r>
            <a:r>
              <a:rPr lang="pl-PL" sz="3000" dirty="0" smtClean="0">
                <a:hlinkClick r:id="rId26"/>
              </a:rPr>
              <a:t>http://cs.wikipedia.org/wiki/Soubor:Alum.jpg</a:t>
            </a:r>
            <a:endParaRPr lang="pl-PL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pl-PL" sz="3000" dirty="0" smtClean="0"/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pl-PL" sz="3000" dirty="0" smtClean="0"/>
              <a:t> </a:t>
            </a:r>
          </a:p>
          <a:p>
            <a:pPr marL="0" indent="0">
              <a:spcBef>
                <a:spcPts val="0"/>
              </a:spcBef>
              <a:buNone/>
            </a:pPr>
            <a:endParaRPr lang="pl-PL" sz="3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pl-PL" sz="3000" dirty="0" smtClean="0"/>
              <a:t> </a:t>
            </a:r>
          </a:p>
          <a:p>
            <a:pPr marL="0" indent="0">
              <a:spcBef>
                <a:spcPts val="0"/>
              </a:spcBef>
              <a:buNone/>
            </a:pPr>
            <a:endParaRPr lang="pl-PL" sz="3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3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3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3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3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3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3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3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1100" dirty="0" smtClean="0"/>
          </a:p>
          <a:p>
            <a:pPr marL="0" lvl="0" indent="0">
              <a:spcBef>
                <a:spcPts val="0"/>
              </a:spcBef>
              <a:buNone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dirty="0" smtClean="0">
                <a:solidFill>
                  <a:prstClr val="black"/>
                </a:solidFill>
              </a:rPr>
              <a:t> 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dirty="0" smtClean="0">
                <a:solidFill>
                  <a:prstClr val="black"/>
                </a:solidFill>
              </a:rPr>
              <a:t>  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200" dirty="0" smtClean="0">
                <a:solidFill>
                  <a:prstClr val="black"/>
                </a:solidFill>
              </a:rPr>
              <a:t> 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1200" dirty="0" smtClean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1200" dirty="0" smtClean="0"/>
          </a:p>
          <a:p>
            <a:pPr marL="0" indent="0">
              <a:spcBef>
                <a:spcPts val="0"/>
              </a:spcBef>
              <a:buNone/>
            </a:pPr>
            <a:endParaRPr lang="cs-CZ" sz="1200" dirty="0" smtClean="0"/>
          </a:p>
          <a:p>
            <a:pPr marL="0" lvl="0" indent="0">
              <a:spcBef>
                <a:spcPts val="0"/>
              </a:spcBef>
              <a:buNone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200" dirty="0" smtClean="0">
              <a:solidFill>
                <a:prstClr val="black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noFill/>
      </a:spPr>
      <a:bodyPr wrap="none" lIns="91440" tIns="45720" rIns="91440" bIns="45720">
        <a:spAutoFit/>
      </a:bodyPr>
      <a:lstStyle>
        <a:defPPr algn="ctr">
          <a:defRPr sz="5400" dirty="0" smtClean="0">
            <a:ln w="18415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defRPr>
        </a:defPPr>
      </a:lst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1950</TotalTime>
  <Words>2571</Words>
  <Application>Microsoft Office PowerPoint</Application>
  <PresentationFormat>Předvádění na obrazovce (4:3)</PresentationFormat>
  <Paragraphs>498</Paragraphs>
  <Slides>39</Slides>
  <Notes>30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Motiv sady Office</vt:lpstr>
      <vt:lpstr>Snímek 1</vt:lpstr>
      <vt:lpstr>Významný prvek VI.A</vt:lpstr>
      <vt:lpstr>Poznáte prvek?</vt:lpstr>
      <vt:lpstr>Síra</vt:lpstr>
      <vt:lpstr>Síra</vt:lpstr>
      <vt:lpstr>Síra</vt:lpstr>
      <vt:lpstr>Síra - výskyt</vt:lpstr>
      <vt:lpstr>SULFIDY</vt:lpstr>
      <vt:lpstr>SULFIDY</vt:lpstr>
      <vt:lpstr>sulfan H2S </vt:lpstr>
      <vt:lpstr>sulfan H2S </vt:lpstr>
      <vt:lpstr>sulfan H2S </vt:lpstr>
      <vt:lpstr>oxidy síry</vt:lpstr>
      <vt:lpstr>oxid siřičitý SO2</vt:lpstr>
      <vt:lpstr>oxid siřičitý SO2</vt:lpstr>
      <vt:lpstr>oxid siřičitý SO2</vt:lpstr>
      <vt:lpstr>Jak se projevuje  překyselení půdy a jak lze proti této situaci postupovat?</vt:lpstr>
      <vt:lpstr>Pokračování příště </vt:lpstr>
      <vt:lpstr>ekologické problémy</vt:lpstr>
      <vt:lpstr>kyselý déšť </vt:lpstr>
      <vt:lpstr>kyselina siřičitá H2SO3</vt:lpstr>
      <vt:lpstr>siřičitany (SO3) II-</vt:lpstr>
      <vt:lpstr>kyselina sírová H2SO4</vt:lpstr>
      <vt:lpstr>kyselina sírová H2SO4</vt:lpstr>
      <vt:lpstr>sírany (SO4II-) a hydrogensírany</vt:lpstr>
      <vt:lpstr>sírany (SO4II-)</vt:lpstr>
      <vt:lpstr>sírany (SO4II-)</vt:lpstr>
      <vt:lpstr>síran vápenatý CaSO4</vt:lpstr>
      <vt:lpstr>hydráty síranů</vt:lpstr>
      <vt:lpstr>hydráty síranů</vt:lpstr>
      <vt:lpstr>hydráty síranů</vt:lpstr>
      <vt:lpstr>hydráty síranů</vt:lpstr>
      <vt:lpstr>hydráty síranů</vt:lpstr>
      <vt:lpstr>hydráty síranů</vt:lpstr>
      <vt:lpstr>Užití kyseliny sírové</vt:lpstr>
      <vt:lpstr>kyselina sírová H2SO4 - užití</vt:lpstr>
      <vt:lpstr>kyselina sírová H2SO4 - užití</vt:lpstr>
      <vt:lpstr>Kontrolní otázky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a třídění chemických látek</dc:title>
  <dc:creator>x</dc:creator>
  <cp:lastModifiedBy>x</cp:lastModifiedBy>
  <cp:revision>417</cp:revision>
  <dcterms:created xsi:type="dcterms:W3CDTF">2013-04-13T08:37:52Z</dcterms:created>
  <dcterms:modified xsi:type="dcterms:W3CDTF">2013-08-18T23:17:22Z</dcterms:modified>
</cp:coreProperties>
</file>