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322" r:id="rId3"/>
    <p:sldId id="401" r:id="rId4"/>
    <p:sldId id="402" r:id="rId5"/>
    <p:sldId id="439" r:id="rId6"/>
    <p:sldId id="408" r:id="rId7"/>
    <p:sldId id="409" r:id="rId8"/>
    <p:sldId id="410" r:id="rId9"/>
    <p:sldId id="411" r:id="rId10"/>
    <p:sldId id="414" r:id="rId11"/>
    <p:sldId id="415" r:id="rId12"/>
    <p:sldId id="441" r:id="rId13"/>
    <p:sldId id="442" r:id="rId14"/>
    <p:sldId id="417" r:id="rId15"/>
    <p:sldId id="418" r:id="rId16"/>
    <p:sldId id="419" r:id="rId17"/>
    <p:sldId id="421" r:id="rId18"/>
    <p:sldId id="424" r:id="rId19"/>
    <p:sldId id="427" r:id="rId20"/>
    <p:sldId id="429" r:id="rId21"/>
    <p:sldId id="440" r:id="rId22"/>
    <p:sldId id="432" r:id="rId23"/>
    <p:sldId id="443" r:id="rId24"/>
    <p:sldId id="437" r:id="rId25"/>
    <p:sldId id="438" r:id="rId26"/>
    <p:sldId id="395" r:id="rId27"/>
    <p:sldId id="393" r:id="rId28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A9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22011" autoAdjust="0"/>
    <p:restoredTop sz="96025" autoAdjust="0"/>
  </p:normalViewPr>
  <p:slideViewPr>
    <p:cSldViewPr>
      <p:cViewPr varScale="1">
        <p:scale>
          <a:sx n="72" d="100"/>
          <a:sy n="72" d="100"/>
        </p:scale>
        <p:origin x="-90" y="-258"/>
      </p:cViewPr>
      <p:guideLst>
        <p:guide orient="horz" pos="2160"/>
        <p:guide pos="2880"/>
      </p:guideLst>
    </p:cSldViewPr>
  </p:slid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390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/>
          <a:lstStyle>
            <a:lvl1pPr algn="r">
              <a:defRPr sz="1300"/>
            </a:lvl1pPr>
          </a:lstStyle>
          <a:p>
            <a:fld id="{0A68E54C-D0A7-4906-8F19-EB782F4823C2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66" tIns="49533" rIns="99066" bIns="49533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61441"/>
            <a:ext cx="5681980" cy="4605576"/>
          </a:xfrm>
          <a:prstGeom prst="rect">
            <a:avLst/>
          </a:prstGeom>
        </p:spPr>
        <p:txBody>
          <a:bodyPr vert="horz" lIns="99066" tIns="49533" rIns="99066" bIns="49533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21106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 anchor="b"/>
          <a:lstStyle>
            <a:lvl1pPr algn="r">
              <a:defRPr sz="1300"/>
            </a:lvl1pPr>
          </a:lstStyle>
          <a:p>
            <a:fld id="{DFD2D9A4-8EFB-409A-AB90-69741CAA5A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defTabSz="990661">
              <a:defRPr/>
            </a:pPr>
            <a:r>
              <a:rPr lang="cs-CZ" b="1" dirty="0" smtClean="0"/>
              <a:t>Obrázek tematický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=chemie&amp;ex=1#</a:t>
            </a:r>
            <a:r>
              <a:rPr lang="cs-CZ" dirty="0" err="1" smtClean="0"/>
              <a:t>pg</a:t>
            </a:r>
            <a:r>
              <a:rPr lang="cs-CZ" dirty="0" smtClean="0"/>
              <a:t>:5|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i="1" u="sng" dirty="0" smtClean="0"/>
              <a:t>Poznámka:</a:t>
            </a:r>
          </a:p>
          <a:p>
            <a:r>
              <a:rPr lang="cs-CZ" dirty="0" smtClean="0"/>
              <a:t>Snímek je animovaný.</a:t>
            </a:r>
            <a:r>
              <a:rPr lang="cs-CZ" baseline="0" dirty="0" smtClean="0"/>
              <a:t> S přechodem snímku se postupně objevují jednotlivé „indicie“, po kliknutí (viz pokyn) se</a:t>
            </a:r>
            <a:r>
              <a:rPr lang="cs-CZ" dirty="0" smtClean="0"/>
              <a:t> objeví správná</a:t>
            </a:r>
            <a:r>
              <a:rPr lang="cs-CZ" baseline="0" dirty="0" smtClean="0"/>
              <a:t> odpověď a pokyn k pokračování.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CITACE</a:t>
            </a:r>
            <a:r>
              <a:rPr lang="cs-CZ" baseline="0" dirty="0" smtClean="0"/>
              <a:t>:</a:t>
            </a:r>
          </a:p>
          <a:p>
            <a:pPr>
              <a:buFont typeface="Arial" pitchFamily="34" charset="0"/>
              <a:buNone/>
            </a:pPr>
            <a:r>
              <a:rPr lang="cs-CZ" baseline="0" dirty="0" smtClean="0"/>
              <a:t>obrázek - tekutý dusík: </a:t>
            </a:r>
            <a:r>
              <a:rPr lang="cs-CZ" dirty="0" smtClean="0"/>
              <a:t>GRUNTZOKI, </a:t>
            </a:r>
            <a:r>
              <a:rPr lang="cs-CZ" dirty="0" err="1" smtClean="0"/>
              <a:t>Aka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20.1.2013]. Dostupný na WWW: http://upload.wikimedia.org/wikipedia/commons/thumb/d/d2/Liquidnitrogen.jpg/480px-Liquidnitrogen.jpg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i="1" u="sng" dirty="0" smtClean="0"/>
              <a:t>Poznámka: </a:t>
            </a:r>
          </a:p>
          <a:p>
            <a:r>
              <a:rPr lang="cs-CZ" dirty="0" smtClean="0"/>
              <a:t>Při zobrazení</a:t>
            </a:r>
            <a:r>
              <a:rPr lang="cs-CZ" baseline="0" dirty="0" smtClean="0"/>
              <a:t> správné odpovědi předchozí zápisy zmizí.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!!!</a:t>
            </a:r>
          </a:p>
          <a:p>
            <a:r>
              <a:rPr lang="cs-CZ" dirty="0" smtClean="0"/>
              <a:t>atom dusíku: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zschemie.euweb.cz</a:t>
            </a:r>
            <a:r>
              <a:rPr lang="cs-CZ" dirty="0" smtClean="0"/>
              <a:t>/molekuly/molekuly5.html VYROBIT SI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!!!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zschemie.euweb.cz</a:t>
            </a:r>
            <a:r>
              <a:rPr lang="cs-CZ" dirty="0" smtClean="0"/>
              <a:t>/molekuly/molekuly5.html VYTVOŘIT SI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!!!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zschemie.euweb.cz</a:t>
            </a:r>
            <a:r>
              <a:rPr lang="cs-CZ" dirty="0" smtClean="0"/>
              <a:t>/</a:t>
            </a:r>
            <a:r>
              <a:rPr lang="cs-CZ" dirty="0" err="1" smtClean="0"/>
              <a:t>dusik</a:t>
            </a:r>
            <a:r>
              <a:rPr lang="cs-CZ" dirty="0" smtClean="0"/>
              <a:t>/dusik2.html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cs-CZ" dirty="0" smtClean="0"/>
              <a:t>obrázek sklenice mléka</a:t>
            </a:r>
          </a:p>
          <a:p>
            <a:r>
              <a:rPr lang="cs-CZ" dirty="0" smtClean="0"/>
              <a:t>AMARANT.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20.1.2013]. Dostupný na WWW: http://cs.wikipedia.org/wiki/Soubor:Glas_melk.jpg </a:t>
            </a:r>
          </a:p>
          <a:p>
            <a:endParaRPr lang="cs-CZ" dirty="0" smtClean="0"/>
          </a:p>
          <a:p>
            <a:r>
              <a:rPr lang="cs-CZ" dirty="0" smtClean="0"/>
              <a:t>obrázek vejce</a:t>
            </a:r>
          </a:p>
          <a:p>
            <a:r>
              <a:rPr lang="cs-CZ" dirty="0" smtClean="0"/>
              <a:t>SNOWMANRADIO.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20.1.2013]. Dostupný na WWW: http://cs.wikipedia.org/wiki/Soubor:Senegal_egg_10s06.JPG </a:t>
            </a:r>
          </a:p>
          <a:p>
            <a:endParaRPr lang="cs-CZ" dirty="0" smtClean="0"/>
          </a:p>
          <a:p>
            <a:r>
              <a:rPr lang="cs-CZ" dirty="0" smtClean="0"/>
              <a:t>obrázek 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Poznámka:</a:t>
            </a:r>
          </a:p>
          <a:p>
            <a:r>
              <a:rPr lang="cs-CZ" dirty="0" smtClean="0"/>
              <a:t>Žáci</a:t>
            </a:r>
            <a:r>
              <a:rPr lang="cs-CZ" baseline="0" dirty="0" smtClean="0"/>
              <a:t> mají k dispozici test z tohoto snímku – pouze škrtají neplatící.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</a:p>
          <a:p>
            <a:endParaRPr lang="cs-CZ" dirty="0" smtClean="0"/>
          </a:p>
          <a:p>
            <a:r>
              <a:rPr lang="cs-CZ" dirty="0" smtClean="0"/>
              <a:t>obrázek koloběhu</a:t>
            </a:r>
            <a:r>
              <a:rPr lang="cs-CZ" baseline="0" dirty="0" smtClean="0"/>
              <a:t> dusíku, ze kterého byla použita dílčí část, a to rostlina</a:t>
            </a:r>
          </a:p>
          <a:p>
            <a:r>
              <a:rPr lang="cs-CZ" dirty="0" smtClean="0"/>
              <a:t>MAŇAS, Michal; ZÁKLAD OBRÁZKU: JOHANN, </a:t>
            </a:r>
            <a:r>
              <a:rPr lang="cs-CZ" dirty="0" err="1" smtClean="0"/>
              <a:t>Johann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20.1.2013]. Dostupný na WWW: http://cs.wikipedia.org/wiki/Soubor:Nitrogen_cycle_cs.svg </a:t>
            </a:r>
          </a:p>
          <a:p>
            <a:endParaRPr lang="cs-CZ" dirty="0" smtClean="0"/>
          </a:p>
          <a:p>
            <a:r>
              <a:rPr lang="cs-CZ" dirty="0" smtClean="0"/>
              <a:t>obrázek „živočichové“</a:t>
            </a:r>
          </a:p>
          <a:p>
            <a:r>
              <a:rPr lang="cs-CZ" dirty="0" smtClean="0"/>
              <a:t>klipart Word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irz.cz</a:t>
            </a:r>
            <a:r>
              <a:rPr lang="cs-CZ" dirty="0" smtClean="0"/>
              <a:t>/</a:t>
            </a:r>
            <a:r>
              <a:rPr lang="cs-CZ" dirty="0" err="1" smtClean="0"/>
              <a:t>repository</a:t>
            </a:r>
            <a:r>
              <a:rPr lang="cs-CZ" dirty="0" smtClean="0"/>
              <a:t>/</a:t>
            </a:r>
            <a:r>
              <a:rPr lang="cs-CZ" dirty="0" err="1" smtClean="0"/>
              <a:t>latky</a:t>
            </a:r>
            <a:r>
              <a:rPr lang="cs-CZ" dirty="0" smtClean="0"/>
              <a:t>/oxidy_</a:t>
            </a:r>
            <a:r>
              <a:rPr lang="cs-CZ" dirty="0" err="1" smtClean="0"/>
              <a:t>dusiku.pdf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</a:p>
          <a:p>
            <a:endParaRPr lang="cs-CZ" dirty="0" smtClean="0"/>
          </a:p>
          <a:p>
            <a:r>
              <a:rPr lang="cs-CZ" dirty="0" smtClean="0"/>
              <a:t>obrázek kyseliny dusičné</a:t>
            </a:r>
          </a:p>
          <a:p>
            <a:r>
              <a:rPr lang="cs-CZ" dirty="0" smtClean="0"/>
              <a:t>MÜLHEIMS, David.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20.1.2013]. Dostupný na WWW: http://upload.wikimedia.org/wikipedia/commons/thumb/9/9b/Salpetersaeure.jpg/174px-Salpetersaeure.jpg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</a:p>
          <a:p>
            <a:endParaRPr lang="cs-CZ" dirty="0" smtClean="0"/>
          </a:p>
          <a:p>
            <a:r>
              <a:rPr lang="cs-CZ" dirty="0" smtClean="0"/>
              <a:t>obrázek kyseliny dusičné</a:t>
            </a:r>
          </a:p>
          <a:p>
            <a:r>
              <a:rPr lang="cs-CZ" dirty="0" smtClean="0"/>
              <a:t>MÜLHEIMS, David.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20.1.2013]. Dostupný na WWW: http://upload.wikimedia.org/wikipedia/commons/thumb/9/9b/Salpetersaeure.jpg/174px-Salpetersaeure.jpg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B799A5-8B32-4F40-BAC6-B11720789465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dusik/dusik2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rz.cz/repository/latky/oxidy_dusiku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chemie.euweb.cz/fosfor/fosfor2.htm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2/Liquidnitrogen.jpg/480px-Liquidnitrogen.jpg" TargetMode="External"/><Relationship Id="rId7" Type="http://schemas.openxmlformats.org/officeDocument/2006/relationships/hyperlink" Target="http://upload.wikimedia.org/wikipedia/commons/thumb/9/9b/Salpetersaeure.jpg/174px-Salpetersaeure.jpg" TargetMode="External"/><Relationship Id="rId2" Type="http://schemas.openxmlformats.org/officeDocument/2006/relationships/hyperlink" Target="http://office.microsoft.com/cs-cz/images/results.aspx?qu=chemie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itrogen_cycle_cs.svg" TargetMode="External"/><Relationship Id="rId5" Type="http://schemas.openxmlformats.org/officeDocument/2006/relationships/hyperlink" Target="http://cs.wikipedia.org/wiki/Soubor:Senegal_egg_10s06.JPG" TargetMode="External"/><Relationship Id="rId4" Type="http://schemas.openxmlformats.org/officeDocument/2006/relationships/hyperlink" Target="http://cs.wikipedia.org/wiki/Soubor:Glas_mel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357166"/>
          <a:ext cx="7286676" cy="5859602"/>
        </p:xfrm>
        <a:graphic>
          <a:graphicData uri="http://schemas.openxmlformats.org/drawingml/2006/table">
            <a:tbl>
              <a:tblPr/>
              <a:tblGrid>
                <a:gridCol w="1723730"/>
                <a:gridCol w="5562946"/>
              </a:tblGrid>
              <a:tr h="61200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VY_32_INOVACE_353_Dusík, fosfor a jejich sloučeniny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="1" dirty="0" smtClean="0">
                          <a:latin typeface="Calibri"/>
                          <a:ea typeface="Times New Roman"/>
                          <a:cs typeface="Calibri"/>
                        </a:rPr>
                        <a:t>                Masarykova </a:t>
                      </a:r>
                      <a:r>
                        <a:rPr lang="cs-CZ" sz="900" b="1" dirty="0">
                          <a:latin typeface="Calibri"/>
                          <a:ea typeface="Times New Roman"/>
                          <a:cs typeface="Calibri"/>
                        </a:rPr>
                        <a:t>střední  škola zemědělská a Vyšší odborná škola, Opava, příspěvková organizace</a:t>
                      </a:r>
                      <a:endParaRPr lang="cs-CZ" sz="9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Mgr. Hana Glatterová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Člověk a životní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prostředí, člověk a svět práce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Tematický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celek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Chemie</a:t>
                      </a:r>
                      <a:endParaRPr lang="cs-CZ" sz="12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1.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25. 1.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30.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1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chemie 1.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Prezentace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937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0"/>
                        </a:spcBef>
                        <a:spcAft>
                          <a:spcPts val="30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Prezentace podporuje frontální výklad učitele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Jejím přínosem je výběr a uspořádání  probírané látky pro učební obory Zahradník (41-52-H/01) a Zemědělec - farmář (41-51-H/01).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Materiál</a:t>
                      </a:r>
                      <a:r>
                        <a:rPr lang="cs-CZ" sz="900" baseline="0" dirty="0" smtClean="0"/>
                        <a:t> obsahuje krátké aktivační úlohy. Z ohledem na význam z hlediska ŽP je připomenuta problematika smogu a kyselých dešťů.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Výsledky vzdělávání: Žák charakterizuje vybrané prvky a anorganické sloučeniny a zhodnotí jejich využití v odborné praxi a v běžném životě, posoudí je z hlediska vlivu na zdraví a životní prostředí.</a:t>
                      </a:r>
                      <a:endParaRPr lang="cs-CZ" sz="900" dirty="0" smtClean="0"/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Dusík, koloběh dusíku, amoniak, amonné soli, oxidy dusíku – oxid dusnatý, oxid 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dusičitý, kyselé deště, kyselina dusičná, dusičnany, dusíkatá hnojiva, fosfor, kyselina fosforečná, fosforečnany </a:t>
                      </a:r>
                      <a:endParaRPr lang="cs-CZ" sz="900" i="1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144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2000" indent="-72000">
                        <a:spcAft>
                          <a:spcPts val="6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Snímky s informacemi určenými k zápisu jsou v pravém horním rohu označeny písmenem „z“; snímky lze dle potřeby žákům poskytnout také ve vytištěné formě.</a:t>
                      </a:r>
                    </a:p>
                    <a:p>
                      <a:pPr marL="72000" indent="-72000">
                        <a:spcAft>
                          <a:spcPts val="6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Závěr prezentací obsahuje několik kontrolních otázek.</a:t>
                      </a:r>
                    </a:p>
                    <a:p>
                      <a:pPr marL="72000" indent="-72000">
                        <a:spcAft>
                          <a:spcPts val="6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charakterizuje vybrané prvky a anorganické sloučeniny a zhodnotí jejich využití v odborné praxi a v běžném životě, posoudí je z hlediska vlivu na zdraví a životní prostředí. 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72000" indent="-72000">
                        <a:spcAft>
                          <a:spcPts val="6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Časová dotace: 1 vyučovací hodina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0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Pokud není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uvedeno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jinak,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použitý materiál je z vlastních zdrojů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autora.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3" name="Picture 1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1428736"/>
            <a:ext cx="285752" cy="280684"/>
          </a:xfrm>
          <a:prstGeom prst="rect">
            <a:avLst/>
          </a:prstGeom>
          <a:noFill/>
        </p:spPr>
      </p:pic>
      <p:pic>
        <p:nvPicPr>
          <p:cNvPr id="5" name="Obrázek 4" descr="OPVK_hor_zakladni_logolink_RGB_cz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1802" y="285728"/>
            <a:ext cx="2880360" cy="629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571876"/>
            <a:ext cx="7772400" cy="1470025"/>
          </a:xfrm>
          <a:solidFill>
            <a:srgbClr val="FFFF00"/>
          </a:solidFill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/>
              <a:t>Dusík, fosfor a jejich sloučeniny</a:t>
            </a:r>
            <a:endParaRPr lang="cs-CZ" b="1" dirty="0">
              <a:latin typeface="Times New Roman"/>
              <a:ea typeface="Times New Roman"/>
            </a:endParaRPr>
          </a:p>
        </p:txBody>
      </p:sp>
      <p:pic>
        <p:nvPicPr>
          <p:cNvPr id="4" name="Obrázek 3" descr="MC90028706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428604"/>
            <a:ext cx="2793571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Poznáte prvek?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nekov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bezbarvý inertní plyn</a:t>
            </a:r>
          </a:p>
          <a:p>
            <a:pPr lvl="0">
              <a:spcBef>
                <a:spcPts val="8400"/>
              </a:spcBef>
              <a:buFont typeface="Wingdings" pitchFamily="2" charset="2"/>
              <a:buChar char="Ø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zkapalněný se využívá</a:t>
            </a:r>
            <a:r>
              <a:rPr lang="cs-CZ" sz="2800" dirty="0" smtClean="0"/>
              <a:t>, </a:t>
            </a:r>
            <a:r>
              <a:rPr lang="cs-CZ" sz="2800" i="1" dirty="0" smtClean="0"/>
              <a:t>např. při uchovávání  tkání, spermií a vajíček</a:t>
            </a:r>
            <a:endParaRPr lang="cs-CZ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nepostradatelný biogenní prvek –   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  bílkovin a chlorofylu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významná složka</a:t>
            </a:r>
            <a:r>
              <a:rPr lang="cs-CZ" sz="2800" dirty="0" smtClean="0"/>
              <a:t> různých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hnojiv</a:t>
            </a:r>
            <a:endParaRPr lang="cs-CZ" dirty="0"/>
          </a:p>
        </p:txBody>
      </p:sp>
      <p:pic>
        <p:nvPicPr>
          <p:cNvPr id="4" name="Picture 2" descr="http://upload.wikimedia.org/wikipedia/commons/thumb/d/d2/Liquidnitrogen.jpg/480px-Liquidnitroge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571612"/>
            <a:ext cx="2000264" cy="2000264"/>
          </a:xfrm>
          <a:prstGeom prst="rect">
            <a:avLst/>
          </a:prstGeom>
          <a:noFill/>
        </p:spPr>
      </p:pic>
      <p:sp>
        <p:nvSpPr>
          <p:cNvPr id="11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Dusík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Zjistěte a zapište si jeho :</a:t>
            </a:r>
          </a:p>
          <a:p>
            <a:pPr lvl="1"/>
            <a:r>
              <a:rPr lang="cs-CZ" dirty="0" smtClean="0"/>
              <a:t>chemickou značku</a:t>
            </a:r>
          </a:p>
          <a:p>
            <a:pPr lvl="1"/>
            <a:r>
              <a:rPr lang="cs-CZ" dirty="0" smtClean="0"/>
              <a:t>protonové číslo</a:t>
            </a:r>
          </a:p>
          <a:p>
            <a:pPr lvl="1"/>
            <a:r>
              <a:rPr lang="cs-CZ" dirty="0" smtClean="0"/>
              <a:t>relativní atomovou hmotnost</a:t>
            </a:r>
          </a:p>
          <a:p>
            <a:pPr lvl="1"/>
            <a:r>
              <a:rPr lang="cs-CZ" dirty="0" smtClean="0"/>
              <a:t>elektronegativitu</a:t>
            </a:r>
          </a:p>
          <a:p>
            <a:pPr lvl="1"/>
            <a:r>
              <a:rPr lang="cs-CZ" dirty="0" smtClean="0"/>
              <a:t>zařazení: kov – polokov - nekov</a:t>
            </a:r>
          </a:p>
          <a:p>
            <a:pPr lvl="1"/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Dusík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A93"/>
                </a:solidFill>
              </a:rPr>
              <a:t>..</a:t>
            </a:r>
          </a:p>
          <a:p>
            <a:pPr lvl="1"/>
            <a:r>
              <a:rPr lang="cs-CZ" dirty="0" smtClean="0"/>
              <a:t>chemickou značku </a:t>
            </a:r>
            <a:r>
              <a:rPr lang="cs-CZ" b="1" dirty="0" smtClean="0"/>
              <a:t>N</a:t>
            </a:r>
          </a:p>
          <a:p>
            <a:pPr lvl="1"/>
            <a:r>
              <a:rPr lang="cs-CZ" dirty="0" smtClean="0"/>
              <a:t>protonové číslo </a:t>
            </a:r>
            <a:r>
              <a:rPr lang="cs-CZ" b="1" dirty="0" smtClean="0"/>
              <a:t>7</a:t>
            </a:r>
          </a:p>
          <a:p>
            <a:pPr lvl="1"/>
            <a:r>
              <a:rPr lang="cs-CZ" dirty="0" smtClean="0"/>
              <a:t>relativní atomovou hmotnost </a:t>
            </a:r>
            <a:r>
              <a:rPr lang="cs-CZ" b="1" dirty="0" smtClean="0"/>
              <a:t>14,01</a:t>
            </a:r>
          </a:p>
          <a:p>
            <a:pPr lvl="1"/>
            <a:r>
              <a:rPr lang="cs-CZ" dirty="0" smtClean="0"/>
              <a:t>elektronegativitu </a:t>
            </a:r>
            <a:r>
              <a:rPr lang="cs-CZ" b="1" dirty="0" smtClean="0"/>
              <a:t>3,1</a:t>
            </a:r>
          </a:p>
          <a:p>
            <a:pPr lvl="1"/>
            <a:r>
              <a:rPr lang="cs-CZ" dirty="0" smtClean="0"/>
              <a:t>zařazení: </a:t>
            </a:r>
            <a:r>
              <a:rPr lang="cs-CZ" b="1" dirty="0" smtClean="0"/>
              <a:t>nekov</a:t>
            </a:r>
          </a:p>
          <a:p>
            <a:pPr lvl="1"/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Schéma atomu dusíku </a:t>
            </a:r>
            <a:r>
              <a:rPr lang="cs-CZ" b="1" baseline="-25000" dirty="0" smtClean="0">
                <a:solidFill>
                  <a:srgbClr val="FF0000"/>
                </a:solidFill>
              </a:rPr>
              <a:t>7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3108" y="4071942"/>
            <a:ext cx="55721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3200" b="1" dirty="0" smtClean="0"/>
              <a:t>5 valenčních elektronů 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b="1" dirty="0" smtClean="0"/>
              <a:t>dusík je třívazný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5357826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 ≡ </a:t>
            </a:r>
            <a:r>
              <a:rPr lang="cs-CZ" sz="4000" dirty="0" err="1" smtClean="0"/>
              <a:t>N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643050"/>
            <a:ext cx="2369010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Vlastnosti dusíku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plynný</a:t>
            </a:r>
            <a:r>
              <a:rPr lang="cs-CZ" dirty="0" smtClean="0"/>
              <a:t> chemický </a:t>
            </a:r>
            <a:r>
              <a:rPr lang="cs-CZ" b="1" dirty="0" smtClean="0"/>
              <a:t>prvek</a:t>
            </a:r>
          </a:p>
          <a:p>
            <a:r>
              <a:rPr lang="cs-CZ" dirty="0" smtClean="0"/>
              <a:t>tvoří dvojatomové </a:t>
            </a:r>
            <a:r>
              <a:rPr lang="cs-CZ" b="1" dirty="0" smtClean="0"/>
              <a:t>molekuly N</a:t>
            </a:r>
            <a:r>
              <a:rPr lang="cs-CZ" b="1" baseline="-25000" dirty="0" smtClean="0"/>
              <a:t>2</a:t>
            </a:r>
          </a:p>
          <a:p>
            <a:r>
              <a:rPr lang="cs-CZ" dirty="0" smtClean="0"/>
              <a:t>v molekulách N</a:t>
            </a:r>
            <a:r>
              <a:rPr lang="cs-CZ" baseline="-25000" dirty="0" smtClean="0"/>
              <a:t>2</a:t>
            </a:r>
            <a:r>
              <a:rPr lang="cs-CZ" dirty="0" smtClean="0"/>
              <a:t> je </a:t>
            </a:r>
            <a:r>
              <a:rPr lang="cs-CZ" b="1" dirty="0" smtClean="0"/>
              <a:t>málo reaktivní (netečný)</a:t>
            </a:r>
            <a:endParaRPr lang="cs-CZ" b="1" dirty="0"/>
          </a:p>
        </p:txBody>
      </p:sp>
      <p:sp>
        <p:nvSpPr>
          <p:cNvPr id="8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00430" y="3571876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 ≡ </a:t>
            </a:r>
            <a:r>
              <a:rPr lang="cs-CZ" sz="4000" dirty="0" err="1" smtClean="0"/>
              <a:t>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Výskyt dusíku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volný ve vzduchu </a:t>
            </a:r>
            <a:r>
              <a:rPr lang="cs-CZ" dirty="0" smtClean="0"/>
              <a:t>(</a:t>
            </a:r>
            <a:r>
              <a:rPr lang="cs-CZ" b="1" dirty="0" smtClean="0"/>
              <a:t>78 </a:t>
            </a:r>
            <a:r>
              <a:rPr lang="cs-CZ" b="1" dirty="0" err="1" smtClean="0"/>
              <a:t>obj</a:t>
            </a:r>
            <a:r>
              <a:rPr lang="cs-CZ" b="1" dirty="0" smtClean="0"/>
              <a:t>. %</a:t>
            </a:r>
            <a:r>
              <a:rPr lang="cs-CZ" dirty="0" smtClean="0"/>
              <a:t>, tj. zhruba </a:t>
            </a:r>
            <a:r>
              <a:rPr lang="cs-CZ" b="1" baseline="30000" dirty="0" smtClean="0"/>
              <a:t>4</a:t>
            </a:r>
            <a:r>
              <a:rPr lang="cs-CZ" b="1" dirty="0" smtClean="0"/>
              <a:t>/</a:t>
            </a:r>
            <a:r>
              <a:rPr lang="cs-CZ" b="1" baseline="-25000" dirty="0" smtClean="0"/>
              <a:t>5</a:t>
            </a:r>
            <a:r>
              <a:rPr lang="cs-CZ" dirty="0" smtClean="0"/>
              <a:t>)</a:t>
            </a:r>
          </a:p>
          <a:p>
            <a:pPr lvl="1"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zschemie.euweb.cz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dusik</a:t>
            </a:r>
            <a:r>
              <a:rPr lang="cs-CZ" dirty="0" smtClean="0">
                <a:hlinkClick r:id="rId3"/>
              </a:rPr>
              <a:t>/dusik2.html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00034" y="3000372"/>
            <a:ext cx="8229600" cy="17573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vázaný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řadě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anorganických </a:t>
            </a:r>
            <a:r>
              <a:rPr lang="cs-CZ" sz="2800" dirty="0" smtClean="0"/>
              <a:t>i organických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sloučenin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dusík </a:t>
            </a:r>
            <a:r>
              <a:rPr lang="cs-CZ" b="1" baseline="-25000" dirty="0" smtClean="0">
                <a:solidFill>
                  <a:srgbClr val="FF0000"/>
                </a:solidFill>
              </a:rPr>
              <a:t>7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0304"/>
          </a:xfrm>
        </p:spPr>
        <p:txBody>
          <a:bodyPr/>
          <a:lstStyle/>
          <a:p>
            <a:r>
              <a:rPr lang="cs-CZ" b="1" dirty="0" smtClean="0"/>
              <a:t>nepostradatelný biogenní prvek </a:t>
            </a:r>
          </a:p>
          <a:p>
            <a:pPr lvl="1"/>
            <a:r>
              <a:rPr lang="cs-CZ" b="1" i="1" dirty="0" smtClean="0"/>
              <a:t>součást  bílkovin a </a:t>
            </a:r>
          </a:p>
          <a:p>
            <a:pPr lvl="1"/>
            <a:r>
              <a:rPr lang="cs-CZ" b="1" i="1" dirty="0" smtClean="0"/>
              <a:t>chlorofylu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4" name="Skupina 10"/>
          <p:cNvGrpSpPr/>
          <p:nvPr/>
        </p:nvGrpSpPr>
        <p:grpSpPr>
          <a:xfrm>
            <a:off x="928662" y="3571876"/>
            <a:ext cx="4500594" cy="2643192"/>
            <a:chOff x="928662" y="3571876"/>
            <a:chExt cx="4500594" cy="2643192"/>
          </a:xfrm>
        </p:grpSpPr>
        <p:pic>
          <p:nvPicPr>
            <p:cNvPr id="65540" name="Picture 4" descr="Soubor:Glas melk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928662" y="4071943"/>
              <a:ext cx="2857500" cy="2143125"/>
            </a:xfrm>
            <a:prstGeom prst="rect">
              <a:avLst/>
            </a:prstGeom>
            <a:noFill/>
          </p:spPr>
        </p:pic>
        <p:pic>
          <p:nvPicPr>
            <p:cNvPr id="65542" name="Picture 6" descr="Soubor:Senegal egg 10s06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286116" y="3571876"/>
              <a:ext cx="2143140" cy="2324251"/>
            </a:xfrm>
            <a:prstGeom prst="rect">
              <a:avLst/>
            </a:prstGeom>
            <a:noFill/>
          </p:spPr>
        </p:pic>
      </p:grpSp>
      <p:pic>
        <p:nvPicPr>
          <p:cNvPr id="65544" name="Picture 8" descr="Popis obrázku chybí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2786058"/>
            <a:ext cx="2221429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?!?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Dusík je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plynný / kapalný</a:t>
            </a:r>
            <a:r>
              <a:rPr lang="cs-CZ" b="1" dirty="0" smtClean="0"/>
              <a:t> </a:t>
            </a:r>
            <a:r>
              <a:rPr lang="cs-CZ" dirty="0" smtClean="0"/>
              <a:t>chemický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kovový / nekovový</a:t>
            </a:r>
            <a:r>
              <a:rPr lang="cs-CZ" dirty="0" smtClean="0"/>
              <a:t> prvek. Volný tvoří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dvojatomové / tříatomové</a:t>
            </a:r>
            <a:r>
              <a:rPr lang="cs-CZ" dirty="0" smtClean="0"/>
              <a:t> molekuly. Dusík je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dvojvazný / třívazný</a:t>
            </a:r>
            <a:r>
              <a:rPr lang="cs-CZ" dirty="0" smtClean="0"/>
              <a:t>. Je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málo / velmi</a:t>
            </a:r>
            <a:r>
              <a:rPr lang="cs-CZ" dirty="0" smtClean="0"/>
              <a:t> reaktivní. Představuje cca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21obj.% / 78obj.% </a:t>
            </a:r>
            <a:r>
              <a:rPr lang="cs-CZ" dirty="0" smtClean="0"/>
              <a:t>zemské atmosféry.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/ nepatří</a:t>
            </a:r>
            <a:r>
              <a:rPr lang="cs-CZ" dirty="0" smtClean="0"/>
              <a:t> mezi významné biogenní prvky.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Vyskytuje / nevyskytuje</a:t>
            </a:r>
            <a:r>
              <a:rPr lang="cs-CZ" dirty="0" smtClean="0"/>
              <a:t> se např. v bílkovinách.</a:t>
            </a:r>
          </a:p>
          <a:p>
            <a:endParaRPr lang="cs-CZ" dirty="0"/>
          </a:p>
        </p:txBody>
      </p:sp>
      <p:sp>
        <p:nvSpPr>
          <p:cNvPr id="5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ym typeface="Wingdings"/>
              </a:rPr>
              <a:t>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Dusík je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plynný /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kapalný</a:t>
            </a:r>
            <a:r>
              <a:rPr lang="cs-CZ" b="1" dirty="0" smtClean="0"/>
              <a:t> </a:t>
            </a:r>
            <a:r>
              <a:rPr lang="cs-CZ" dirty="0" smtClean="0"/>
              <a:t>chemický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kovový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nekovový</a:t>
            </a:r>
            <a:r>
              <a:rPr lang="cs-CZ" dirty="0" smtClean="0"/>
              <a:t> prvek. Volný tvoří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dvojatomové /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tříatomové</a:t>
            </a:r>
            <a:r>
              <a:rPr lang="cs-CZ" dirty="0" smtClean="0"/>
              <a:t> molekuly. Dusík je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dvojvazný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třívazný</a:t>
            </a:r>
            <a:r>
              <a:rPr lang="cs-CZ" dirty="0" smtClean="0"/>
              <a:t>. Je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málo /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</a:t>
            </a:r>
            <a:r>
              <a:rPr lang="cs-CZ" dirty="0" smtClean="0"/>
              <a:t> reaktivní. Představuje cca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21obj.%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78obj.% </a:t>
            </a:r>
            <a:r>
              <a:rPr lang="cs-CZ" dirty="0" smtClean="0"/>
              <a:t>zemské atmosféry.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/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nepatří</a:t>
            </a:r>
            <a:r>
              <a:rPr lang="cs-CZ" dirty="0" smtClean="0"/>
              <a:t> mezi významné biogenní prvky.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Vyskytuje / </a:t>
            </a:r>
            <a:r>
              <a:rPr lang="cs-CZ" i="1" strike="dblStrik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nevyskytuje</a:t>
            </a:r>
            <a:r>
              <a:rPr lang="cs-CZ" dirty="0" smtClean="0"/>
              <a:t> se např. v bílkovinách.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Dusík – příklady 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skladování látek (</a:t>
            </a:r>
            <a:r>
              <a:rPr lang="cs-CZ" b="1" dirty="0" smtClean="0"/>
              <a:t>ochranné inertní prostředí</a:t>
            </a:r>
            <a:r>
              <a:rPr lang="cs-CZ" dirty="0" smtClean="0"/>
              <a:t>), k plnění žárovek</a:t>
            </a:r>
          </a:p>
          <a:p>
            <a:pPr lvl="0"/>
            <a:r>
              <a:rPr lang="cs-CZ" b="1" dirty="0" smtClean="0"/>
              <a:t>zkapalněný </a:t>
            </a:r>
            <a:r>
              <a:rPr lang="cs-CZ" dirty="0" smtClean="0"/>
              <a:t>se využívá </a:t>
            </a:r>
            <a:r>
              <a:rPr lang="cs-CZ" b="1" dirty="0" smtClean="0"/>
              <a:t>např. při uchovávání  tkání, spermií a vajíček</a:t>
            </a:r>
          </a:p>
          <a:p>
            <a:r>
              <a:rPr lang="cs-CZ" b="1" dirty="0" smtClean="0"/>
              <a:t>k výrobě NH</a:t>
            </a:r>
            <a:r>
              <a:rPr lang="cs-CZ" b="1" baseline="-25000" dirty="0" smtClean="0"/>
              <a:t>3</a:t>
            </a:r>
            <a:r>
              <a:rPr lang="cs-CZ" b="1" dirty="0" smtClean="0"/>
              <a:t> a NO, HNO</a:t>
            </a:r>
            <a:r>
              <a:rPr lang="cs-CZ" b="1" baseline="-25000" dirty="0" smtClean="0"/>
              <a:t>3</a:t>
            </a:r>
            <a:r>
              <a:rPr lang="cs-CZ" b="1" dirty="0" smtClean="0"/>
              <a:t> </a:t>
            </a:r>
          </a:p>
          <a:p>
            <a:pPr lvl="1"/>
            <a:r>
              <a:rPr lang="cs-CZ" b="1" dirty="0" smtClean="0"/>
              <a:t>hnojiv, barviv, léčiv, výbušnin</a:t>
            </a:r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Dusík</a:t>
            </a:r>
            <a:r>
              <a:rPr lang="cs-CZ" dirty="0" smtClean="0"/>
              <a:t> – skladování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technické účely se plní do ocelových láhví označených </a:t>
            </a:r>
            <a:r>
              <a:rPr lang="cs-CZ" b="1" dirty="0" smtClean="0"/>
              <a:t>zeleným pruhem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28926" y="2786058"/>
            <a:ext cx="3071834" cy="28575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koloběh dusíku</a:t>
            </a:r>
            <a:endParaRPr lang="cs-CZ" dirty="0"/>
          </a:p>
        </p:txBody>
      </p:sp>
      <p:sp>
        <p:nvSpPr>
          <p:cNvPr id="9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7664" name="Picture 80"/>
          <p:cNvPicPr>
            <a:picLocks noChangeAspect="1" noChangeArrowheads="1"/>
          </p:cNvPicPr>
          <p:nvPr/>
        </p:nvPicPr>
        <p:blipFill>
          <a:blip r:embed="rId3"/>
          <a:srcRect l="11205" t="31612" r="53558" b="19878"/>
          <a:stretch>
            <a:fillRect/>
          </a:stretch>
        </p:blipFill>
        <p:spPr bwMode="auto">
          <a:xfrm>
            <a:off x="428596" y="1285860"/>
            <a:ext cx="822736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67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SLOUČENINY DUSÍKU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Amoniak NH</a:t>
            </a:r>
            <a:r>
              <a:rPr lang="cs-CZ" b="1" baseline="-25000" dirty="0" smtClean="0"/>
              <a:t>3 </a:t>
            </a:r>
            <a:r>
              <a:rPr lang="cs-CZ" dirty="0" smtClean="0"/>
              <a:t>(dříve: </a:t>
            </a:r>
            <a:r>
              <a:rPr lang="cs-CZ" b="1" dirty="0" smtClean="0"/>
              <a:t>čpavek</a:t>
            </a:r>
            <a:r>
              <a:rPr lang="cs-CZ" dirty="0" smtClean="0"/>
              <a:t>)</a:t>
            </a:r>
            <a:r>
              <a:rPr lang="cs-CZ" b="1" dirty="0" smtClean="0"/>
              <a:t> </a:t>
            </a:r>
            <a:endParaRPr lang="cs-CZ" b="1" baseline="-25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71940"/>
          </a:xfrm>
        </p:spPr>
        <p:txBody>
          <a:bodyPr/>
          <a:lstStyle/>
          <a:p>
            <a:pPr>
              <a:buClr>
                <a:schemeClr val="tx1"/>
              </a:buClr>
            </a:pPr>
            <a:r>
              <a:rPr lang="cs-CZ" dirty="0" smtClean="0"/>
              <a:t>vzniká v přírodě jako </a:t>
            </a:r>
            <a:r>
              <a:rPr lang="cs-CZ" b="1" dirty="0" smtClean="0"/>
              <a:t>produkt odbourávání dusíkatých látek v živých organismech</a:t>
            </a:r>
            <a:endParaRPr lang="cs-CZ" dirty="0" smtClean="0"/>
          </a:p>
          <a:p>
            <a:r>
              <a:rPr lang="cs-CZ" dirty="0" smtClean="0"/>
              <a:t>technicky </a:t>
            </a:r>
            <a:r>
              <a:rPr lang="cs-CZ" i="1" dirty="0" smtClean="0"/>
              <a:t>se vyrábí </a:t>
            </a:r>
            <a:r>
              <a:rPr lang="cs-CZ" b="1" dirty="0" smtClean="0"/>
              <a:t>syntézou vodíku a dusíku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toxická nebezpečná látka zásadité povahy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27280" t="49480" r="59656" b="41839"/>
          <a:stretch>
            <a:fillRect/>
          </a:stretch>
        </p:blipFill>
        <p:spPr bwMode="auto">
          <a:xfrm>
            <a:off x="2571736" y="3286124"/>
            <a:ext cx="3886227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Volný tvar 10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Amoniak NH</a:t>
            </a:r>
            <a:r>
              <a:rPr lang="cs-CZ" b="1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b="1" dirty="0" smtClean="0"/>
              <a:t>lehce zkapalnitelný plyn</a:t>
            </a:r>
          </a:p>
          <a:p>
            <a:pPr>
              <a:buClr>
                <a:schemeClr val="tx1"/>
              </a:buClr>
            </a:pPr>
            <a:r>
              <a:rPr lang="cs-CZ" b="1" dirty="0" smtClean="0"/>
              <a:t>velmi dobře rozpustný </a:t>
            </a:r>
            <a:r>
              <a:rPr lang="cs-CZ" dirty="0" smtClean="0"/>
              <a:t>ve vodě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 </a:t>
            </a:r>
            <a:r>
              <a:rPr lang="cs-CZ" b="1" dirty="0" smtClean="0"/>
              <a:t>ve vodě </a:t>
            </a:r>
            <a:r>
              <a:rPr lang="cs-CZ" dirty="0" smtClean="0"/>
              <a:t>přijímá H</a:t>
            </a:r>
            <a:r>
              <a:rPr lang="cs-CZ" baseline="30000" dirty="0" smtClean="0"/>
              <a:t>+</a:t>
            </a:r>
            <a:r>
              <a:rPr lang="cs-CZ" dirty="0" smtClean="0"/>
              <a:t> za tvorby </a:t>
            </a:r>
            <a:r>
              <a:rPr lang="cs-CZ" b="1" i="1" dirty="0" smtClean="0"/>
              <a:t>amonného kationtu </a:t>
            </a:r>
            <a:r>
              <a:rPr lang="cs-CZ" b="1" dirty="0" smtClean="0"/>
              <a:t>NH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+</a:t>
            </a:r>
          </a:p>
          <a:p>
            <a:pPr>
              <a:buClr>
                <a:schemeClr val="tx1"/>
              </a:buClr>
            </a:pPr>
            <a:endParaRPr lang="cs-CZ" b="1" baseline="30000" dirty="0" smtClean="0"/>
          </a:p>
        </p:txBody>
      </p:sp>
      <p:grpSp>
        <p:nvGrpSpPr>
          <p:cNvPr id="4" name="Skupina 18"/>
          <p:cNvGrpSpPr/>
          <p:nvPr/>
        </p:nvGrpSpPr>
        <p:grpSpPr>
          <a:xfrm>
            <a:off x="3428992" y="4786322"/>
            <a:ext cx="1928826" cy="1350828"/>
            <a:chOff x="2643174" y="4643446"/>
            <a:chExt cx="1928826" cy="1350828"/>
          </a:xfrm>
        </p:grpSpPr>
        <p:grpSp>
          <p:nvGrpSpPr>
            <p:cNvPr id="5" name="Skupina 17"/>
            <p:cNvGrpSpPr/>
            <p:nvPr/>
          </p:nvGrpSpPr>
          <p:grpSpPr>
            <a:xfrm>
              <a:off x="2643174" y="4643446"/>
              <a:ext cx="1928826" cy="1350828"/>
              <a:chOff x="2643174" y="4643446"/>
              <a:chExt cx="1928826" cy="1350828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286116" y="4643446"/>
                <a:ext cx="64294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 smtClean="0"/>
                  <a:t>N</a:t>
                </a:r>
                <a:endParaRPr lang="cs-CZ" sz="40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643174" y="4643446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000496" y="4643446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3286116" y="5286388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</p:grpSp>
        <p:cxnSp>
          <p:nvCxnSpPr>
            <p:cNvPr id="13" name="Přímá spojovací čára 12"/>
            <p:cNvCxnSpPr/>
            <p:nvPr/>
          </p:nvCxnSpPr>
          <p:spPr>
            <a:xfrm>
              <a:off x="3500430" y="4714884"/>
              <a:ext cx="214314" cy="158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3857620" y="5000636"/>
              <a:ext cx="214314" cy="158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3143240" y="5000636"/>
              <a:ext cx="214314" cy="158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16200000">
              <a:off x="3465505" y="5321313"/>
              <a:ext cx="214314" cy="158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" name="Skupina 31"/>
          <p:cNvGrpSpPr/>
          <p:nvPr/>
        </p:nvGrpSpPr>
        <p:grpSpPr>
          <a:xfrm>
            <a:off x="6286512" y="4286256"/>
            <a:ext cx="1928826" cy="2065208"/>
            <a:chOff x="5143504" y="4500570"/>
            <a:chExt cx="1928826" cy="2065208"/>
          </a:xfrm>
        </p:grpSpPr>
        <p:grpSp>
          <p:nvGrpSpPr>
            <p:cNvPr id="12" name="Skupina 17"/>
            <p:cNvGrpSpPr/>
            <p:nvPr/>
          </p:nvGrpSpPr>
          <p:grpSpPr>
            <a:xfrm>
              <a:off x="5143504" y="5214950"/>
              <a:ext cx="1928826" cy="1350828"/>
              <a:chOff x="2643174" y="4643446"/>
              <a:chExt cx="1928826" cy="1350828"/>
            </a:xfrm>
          </p:grpSpPr>
          <p:sp>
            <p:nvSpPr>
              <p:cNvPr id="26" name="TextovéPole 25"/>
              <p:cNvSpPr txBox="1"/>
              <p:nvPr/>
            </p:nvSpPr>
            <p:spPr>
              <a:xfrm>
                <a:off x="3286116" y="4643446"/>
                <a:ext cx="64294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 smtClean="0"/>
                  <a:t>N</a:t>
                </a:r>
                <a:endParaRPr lang="cs-CZ" sz="40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643174" y="4643446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000496" y="4643446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286116" y="5286388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</p:grpSp>
        <p:grpSp>
          <p:nvGrpSpPr>
            <p:cNvPr id="14" name="Skupina 30"/>
            <p:cNvGrpSpPr/>
            <p:nvPr/>
          </p:nvGrpSpPr>
          <p:grpSpPr>
            <a:xfrm>
              <a:off x="5643570" y="4500570"/>
              <a:ext cx="928694" cy="1500198"/>
              <a:chOff x="5643570" y="4500570"/>
              <a:chExt cx="928694" cy="1500198"/>
            </a:xfrm>
          </p:grpSpPr>
          <p:sp>
            <p:nvSpPr>
              <p:cNvPr id="11" name="TextovéPole 10"/>
              <p:cNvSpPr txBox="1"/>
              <p:nvPr/>
            </p:nvSpPr>
            <p:spPr>
              <a:xfrm>
                <a:off x="5786446" y="4500570"/>
                <a:ext cx="5715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dirty="0"/>
                  <a:t>H</a:t>
                </a:r>
              </a:p>
            </p:txBody>
          </p:sp>
          <p:cxnSp>
            <p:nvCxnSpPr>
              <p:cNvPr id="23" name="Přímá spojovací čára 22"/>
              <p:cNvCxnSpPr/>
              <p:nvPr/>
            </p:nvCxnSpPr>
            <p:spPr>
              <a:xfrm>
                <a:off x="6357950" y="5572140"/>
                <a:ext cx="214314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5643570" y="5572140"/>
                <a:ext cx="214314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16200000">
                <a:off x="5965835" y="5892817"/>
                <a:ext cx="214314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16200000">
                <a:off x="5965835" y="5178437"/>
                <a:ext cx="214314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4500570"/>
            <a:ext cx="1643074" cy="162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Amonné soli NH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+</a:t>
            </a:r>
            <a:endParaRPr lang="cs-CZ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</a:pPr>
            <a:r>
              <a:rPr lang="cs-CZ" dirty="0" smtClean="0"/>
              <a:t>dusičnan amonný </a:t>
            </a:r>
            <a:r>
              <a:rPr lang="cs-CZ" b="1" dirty="0" smtClean="0"/>
              <a:t>NH</a:t>
            </a:r>
            <a:r>
              <a:rPr lang="cs-CZ" b="1" baseline="-25000" dirty="0" smtClean="0"/>
              <a:t>4</a:t>
            </a:r>
            <a:r>
              <a:rPr lang="cs-CZ" b="1" dirty="0" smtClean="0"/>
              <a:t>NO</a:t>
            </a:r>
            <a:r>
              <a:rPr lang="cs-CZ" b="1" baseline="-25000" dirty="0" smtClean="0"/>
              <a:t>3</a:t>
            </a:r>
            <a:r>
              <a:rPr lang="cs-CZ" b="1" dirty="0" smtClean="0"/>
              <a:t> </a:t>
            </a:r>
          </a:p>
          <a:p>
            <a:pPr>
              <a:buClr>
                <a:schemeClr val="tx1"/>
              </a:buClr>
            </a:pPr>
            <a:r>
              <a:rPr lang="cs-CZ" dirty="0" smtClean="0"/>
              <a:t>síran amonný </a:t>
            </a:r>
            <a:r>
              <a:rPr lang="cs-CZ" b="1" dirty="0" smtClean="0"/>
              <a:t>(NH</a:t>
            </a:r>
            <a:r>
              <a:rPr lang="cs-CZ" b="1" baseline="-25000" dirty="0" smtClean="0"/>
              <a:t>4</a:t>
            </a:r>
            <a:r>
              <a:rPr lang="cs-CZ" b="1" dirty="0" smtClean="0"/>
              <a:t>)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</a:p>
          <a:p>
            <a:pPr lvl="1">
              <a:buClr>
                <a:schemeClr val="tx1"/>
              </a:buClr>
            </a:pPr>
            <a:r>
              <a:rPr lang="cs-CZ" dirty="0" smtClean="0"/>
              <a:t>obě soli – jako </a:t>
            </a:r>
            <a:r>
              <a:rPr lang="cs-CZ" b="1" dirty="0" smtClean="0"/>
              <a:t>dusíkatá</a:t>
            </a:r>
            <a:r>
              <a:rPr lang="cs-CZ" dirty="0" smtClean="0"/>
              <a:t> </a:t>
            </a:r>
            <a:r>
              <a:rPr lang="cs-CZ" b="1" dirty="0" smtClean="0"/>
              <a:t>hnojiva.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Kyslíkaté sloučeniny dusíku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Oxidy dusíku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Významný je </a:t>
            </a:r>
            <a:r>
              <a:rPr lang="cs-CZ" b="1" dirty="0" smtClean="0"/>
              <a:t>oxid dusnatý a dusičitý</a:t>
            </a:r>
          </a:p>
          <a:p>
            <a:pPr lvl="1"/>
            <a:r>
              <a:rPr lang="cs-CZ" dirty="0" smtClean="0"/>
              <a:t>jsou meziprodukty </a:t>
            </a:r>
            <a:r>
              <a:rPr lang="cs-CZ" b="1" dirty="0" smtClean="0"/>
              <a:t>při výrobě kyseliny dusičné.</a:t>
            </a:r>
          </a:p>
          <a:p>
            <a:endParaRPr lang="cs-CZ" dirty="0"/>
          </a:p>
        </p:txBody>
      </p:sp>
      <p:sp>
        <p:nvSpPr>
          <p:cNvPr id="5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28926" y="2786058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oxid </a:t>
            </a:r>
            <a:r>
              <a:rPr lang="cs-CZ" sz="3200" dirty="0" smtClean="0">
                <a:solidFill>
                  <a:srgbClr val="FF0000"/>
                </a:solidFill>
              </a:rPr>
              <a:t>dusnatý </a:t>
            </a:r>
            <a:r>
              <a:rPr lang="cs-CZ" sz="3200" b="1" dirty="0" smtClean="0">
                <a:solidFill>
                  <a:srgbClr val="FF0000"/>
                </a:solidFill>
              </a:rPr>
              <a:t>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8926" y="3357562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oxid </a:t>
            </a:r>
            <a:r>
              <a:rPr lang="cs-CZ" sz="3200" dirty="0" smtClean="0">
                <a:solidFill>
                  <a:srgbClr val="FF0000"/>
                </a:solidFill>
              </a:rPr>
              <a:t>dusičitý </a:t>
            </a:r>
            <a:r>
              <a:rPr lang="cs-CZ" sz="3200" b="1" dirty="0" smtClean="0">
                <a:solidFill>
                  <a:srgbClr val="FF0000"/>
                </a:solidFill>
              </a:rPr>
              <a:t>NO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endParaRPr lang="cs-CZ" b="1" baseline="-25000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00034" y="4500570"/>
            <a:ext cx="8229600" cy="16859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742950" lvl="1" indent="-285750">
              <a:spcBef>
                <a:spcPct val="20000"/>
              </a:spcBef>
              <a:buFont typeface="Arial" pitchFamily="34" charset="0"/>
              <a:buChar char="–"/>
            </a:pPr>
            <a:r>
              <a:rPr lang="cs-CZ" sz="2800" dirty="0" smtClean="0"/>
              <a:t>jsou to látky </a:t>
            </a:r>
            <a:r>
              <a:rPr lang="cs-CZ" sz="2800" b="1" dirty="0" smtClean="0"/>
              <a:t>se širokým spektrem negativních dopadů </a:t>
            </a:r>
            <a:r>
              <a:rPr lang="cs-CZ" sz="2800" dirty="0" smtClean="0"/>
              <a:t>jak zdravotních, tak především dopadů na globální ekosystém.</a:t>
            </a:r>
          </a:p>
          <a:p>
            <a:pPr marL="742950" marR="0" lvl="1" indent="-285750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lang="cs-CZ" sz="2800" b="1" dirty="0"/>
          </a:p>
        </p:txBody>
      </p:sp>
      <p:sp>
        <p:nvSpPr>
          <p:cNvPr id="11" name="Šestiúhelník 10"/>
          <p:cNvSpPr/>
          <p:nvPr/>
        </p:nvSpPr>
        <p:spPr>
          <a:xfrm>
            <a:off x="6500826" y="285728"/>
            <a:ext cx="2428892" cy="1214446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ekologický problém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10" grpId="0"/>
      <p:bldP spid="11" grpId="0" animBg="1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86436" cy="1143000"/>
          </a:xfrm>
          <a:solidFill>
            <a:srgbClr val="FF0000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Smog a kyselé deště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Informační zdroj: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irz.cz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repository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latky</a:t>
            </a:r>
            <a:r>
              <a:rPr lang="cs-CZ" sz="1800" dirty="0" smtClean="0">
                <a:hlinkClick r:id="rId3"/>
              </a:rPr>
              <a:t>/oxidy_</a:t>
            </a:r>
            <a:r>
              <a:rPr lang="cs-CZ" sz="1800" dirty="0" err="1" smtClean="0">
                <a:hlinkClick r:id="rId3"/>
              </a:rPr>
              <a:t>dusiku.pdf</a:t>
            </a:r>
            <a:endParaRPr lang="cs-CZ" sz="1800" dirty="0" smtClean="0"/>
          </a:p>
          <a:p>
            <a:r>
              <a:rPr lang="cs-CZ" dirty="0" smtClean="0"/>
              <a:t>Jak vznikají?</a:t>
            </a:r>
          </a:p>
          <a:p>
            <a:r>
              <a:rPr lang="cs-CZ" dirty="0" smtClean="0"/>
              <a:t>Co způsobují?</a:t>
            </a:r>
          </a:p>
          <a:p>
            <a:r>
              <a:rPr lang="cs-CZ" dirty="0" smtClean="0"/>
              <a:t>Které jsou jejich antropogenní zdroje?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DÚ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Vyhledejte!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Zapište si!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Doplňte si informace?</a:t>
            </a:r>
          </a:p>
          <a:p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6500826" y="285728"/>
            <a:ext cx="2428892" cy="1214446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ekologický problém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Kyselina dusičná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614998" cy="4829196"/>
          </a:xfrm>
        </p:spPr>
        <p:txBody>
          <a:bodyPr>
            <a:normAutofit/>
          </a:bodyPr>
          <a:lstStyle/>
          <a:p>
            <a:r>
              <a:rPr lang="cs-CZ" sz="3500" dirty="0" smtClean="0"/>
              <a:t>HNO</a:t>
            </a:r>
            <a:r>
              <a:rPr lang="cs-CZ" sz="3500" baseline="-25000" dirty="0" smtClean="0"/>
              <a:t>3</a:t>
            </a:r>
            <a:r>
              <a:rPr lang="cs-CZ" sz="3500" dirty="0" smtClean="0"/>
              <a:t> je </a:t>
            </a:r>
            <a:r>
              <a:rPr lang="cs-CZ" sz="3500" b="1" dirty="0" smtClean="0"/>
              <a:t>významnou silnou kyselinou</a:t>
            </a:r>
          </a:p>
          <a:p>
            <a:r>
              <a:rPr lang="cs-CZ" sz="3600" dirty="0" smtClean="0"/>
              <a:t>má </a:t>
            </a:r>
            <a:r>
              <a:rPr lang="cs-CZ" sz="3600" b="1" dirty="0" smtClean="0"/>
              <a:t>oxidační účinky</a:t>
            </a:r>
          </a:p>
          <a:p>
            <a:r>
              <a:rPr lang="cs-CZ" sz="3600" b="1" dirty="0" smtClean="0"/>
              <a:t>pasivuje některé kovy </a:t>
            </a:r>
            <a:r>
              <a:rPr lang="cs-CZ" sz="3600" dirty="0" smtClean="0"/>
              <a:t>– využití při jejich povrchových úpravách</a:t>
            </a:r>
          </a:p>
          <a:p>
            <a:endParaRPr lang="cs-CZ" sz="3500" b="1" dirty="0" smtClean="0"/>
          </a:p>
          <a:p>
            <a:endParaRPr lang="cs-CZ" b="1" dirty="0" smtClean="0"/>
          </a:p>
        </p:txBody>
      </p:sp>
      <p:sp>
        <p:nvSpPr>
          <p:cNvPr id="5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7042" name="Picture 2" descr="http://upload.wikimedia.org/wikipedia/commons/thumb/9/9b/Salpetersaeure.jpg/174px-Salpetersaeur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2500306"/>
            <a:ext cx="2214578" cy="3054592"/>
          </a:xfrm>
          <a:prstGeom prst="rect">
            <a:avLst/>
          </a:prstGeom>
          <a:noFill/>
        </p:spPr>
      </p:pic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Kyselina dusičná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614998" cy="4829196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500" b="1" dirty="0" smtClean="0"/>
              <a:t>na světle </a:t>
            </a:r>
            <a:r>
              <a:rPr lang="cs-CZ" sz="3500" dirty="0" smtClean="0"/>
              <a:t>a </a:t>
            </a:r>
            <a:r>
              <a:rPr lang="cs-CZ" sz="3500" b="1" dirty="0" smtClean="0"/>
              <a:t>vzduchu </a:t>
            </a:r>
            <a:r>
              <a:rPr lang="cs-CZ" sz="3500" dirty="0" smtClean="0"/>
              <a:t>se již </a:t>
            </a:r>
            <a:r>
              <a:rPr lang="cs-CZ" sz="3500" b="1" dirty="0" smtClean="0"/>
              <a:t>za pokojové teploty </a:t>
            </a:r>
            <a:r>
              <a:rPr lang="cs-CZ" sz="3500" dirty="0" smtClean="0"/>
              <a:t>rozkládá:</a:t>
            </a:r>
          </a:p>
          <a:p>
            <a:pPr lvl="1">
              <a:buNone/>
            </a:pPr>
            <a:r>
              <a:rPr lang="cs-CZ" sz="3500" b="1" dirty="0" smtClean="0"/>
              <a:t>4HNO</a:t>
            </a:r>
            <a:r>
              <a:rPr lang="cs-CZ" sz="3500" b="1" baseline="-25000" dirty="0" smtClean="0"/>
              <a:t>3</a:t>
            </a:r>
            <a:r>
              <a:rPr lang="cs-CZ" sz="3500" b="1" dirty="0" smtClean="0"/>
              <a:t> → 4NO</a:t>
            </a:r>
            <a:r>
              <a:rPr lang="cs-CZ" sz="3500" b="1" baseline="-25000" dirty="0" smtClean="0"/>
              <a:t>2</a:t>
            </a:r>
            <a:r>
              <a:rPr lang="cs-CZ" sz="3500" b="1" dirty="0" smtClean="0"/>
              <a:t> + O</a:t>
            </a:r>
            <a:r>
              <a:rPr lang="cs-CZ" sz="3500" b="1" baseline="-25000" dirty="0" smtClean="0"/>
              <a:t>2</a:t>
            </a:r>
            <a:r>
              <a:rPr lang="cs-CZ" sz="3500" b="1" dirty="0" smtClean="0"/>
              <a:t> + 2H</a:t>
            </a:r>
            <a:r>
              <a:rPr lang="cs-CZ" sz="3500" b="1" baseline="-25000" dirty="0" smtClean="0"/>
              <a:t>2</a:t>
            </a:r>
            <a:r>
              <a:rPr lang="cs-CZ" sz="3500" b="1" dirty="0" smtClean="0"/>
              <a:t>O</a:t>
            </a:r>
          </a:p>
          <a:p>
            <a:pPr>
              <a:spcBef>
                <a:spcPts val="1800"/>
              </a:spcBef>
            </a:pPr>
            <a:r>
              <a:rPr lang="cs-CZ" sz="3500" b="1" dirty="0" smtClean="0"/>
              <a:t>NO</a:t>
            </a:r>
            <a:r>
              <a:rPr lang="cs-CZ" sz="3500" b="1" baseline="-25000" dirty="0" smtClean="0"/>
              <a:t>2</a:t>
            </a:r>
            <a:r>
              <a:rPr lang="cs-CZ" sz="3500" b="1" dirty="0" smtClean="0"/>
              <a:t> </a:t>
            </a:r>
            <a:r>
              <a:rPr lang="cs-CZ" sz="3500" dirty="0" smtClean="0"/>
              <a:t>se následně rozpustí ve zbývající kyselině a </a:t>
            </a:r>
            <a:r>
              <a:rPr lang="cs-CZ" sz="3500" b="1" dirty="0" smtClean="0"/>
              <a:t>začne ji zbarvovat do žluta</a:t>
            </a:r>
          </a:p>
          <a:p>
            <a:endParaRPr lang="cs-CZ" b="1" dirty="0" smtClean="0"/>
          </a:p>
        </p:txBody>
      </p:sp>
      <p:sp>
        <p:nvSpPr>
          <p:cNvPr id="5" name="Zástupný symbol pro číslo snímku 6"/>
          <p:cNvSpPr txBox="1">
            <a:spLocks/>
          </p:cNvSpPr>
          <p:nvPr/>
        </p:nvSpPr>
        <p:spPr>
          <a:xfrm>
            <a:off x="0" y="6480000"/>
            <a:ext cx="432000" cy="36000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29F6E7-2208-4007-A8D6-68BFC4EC3ABD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7042" name="Picture 2" descr="http://upload.wikimedia.org/wikipedia/commons/thumb/9/9b/Salpetersaeure.jpg/174px-Salpetersaeur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2500306"/>
            <a:ext cx="2214578" cy="3054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Dusičnany jako hnojiva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Ca(NO</a:t>
            </a:r>
            <a:r>
              <a:rPr lang="cs-CZ" b="1" baseline="-25000" dirty="0" smtClean="0"/>
              <a:t>3</a:t>
            </a:r>
            <a:r>
              <a:rPr lang="cs-CZ" b="1" dirty="0" smtClean="0"/>
              <a:t>)</a:t>
            </a:r>
            <a:r>
              <a:rPr lang="cs-CZ" b="1" baseline="-25000" dirty="0" smtClean="0"/>
              <a:t>2</a:t>
            </a:r>
            <a:r>
              <a:rPr lang="cs-CZ" dirty="0" smtClean="0"/>
              <a:t> „ledek vápenatý“</a:t>
            </a:r>
          </a:p>
          <a:p>
            <a:r>
              <a:rPr lang="cs-CZ" b="1" dirty="0" smtClean="0"/>
              <a:t>NaNO</a:t>
            </a:r>
            <a:r>
              <a:rPr lang="cs-CZ" b="1" baseline="-25000" dirty="0" smtClean="0"/>
              <a:t>3</a:t>
            </a:r>
            <a:r>
              <a:rPr lang="cs-CZ" dirty="0" smtClean="0"/>
              <a:t> „ledek chilský“</a:t>
            </a:r>
          </a:p>
          <a:p>
            <a:r>
              <a:rPr lang="cs-CZ" b="1" dirty="0" smtClean="0"/>
              <a:t>KNO</a:t>
            </a:r>
            <a:r>
              <a:rPr lang="cs-CZ" b="1" baseline="-25000" dirty="0" smtClean="0"/>
              <a:t>3</a:t>
            </a:r>
            <a:r>
              <a:rPr lang="cs-CZ" dirty="0" smtClean="0"/>
              <a:t> „ledek obecný“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Fosfor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Existují tři modifikace:</a:t>
            </a:r>
          </a:p>
          <a:p>
            <a:pPr lvl="1"/>
            <a:r>
              <a:rPr lang="cs-CZ" b="1" dirty="0" smtClean="0"/>
              <a:t>bílý (velmi reaktivní, uchováván pod vodou)</a:t>
            </a:r>
          </a:p>
          <a:p>
            <a:pPr lvl="1"/>
            <a:r>
              <a:rPr lang="cs-CZ" b="1" dirty="0" smtClean="0"/>
              <a:t>červený</a:t>
            </a:r>
          </a:p>
          <a:p>
            <a:pPr lvl="1"/>
            <a:r>
              <a:rPr lang="cs-CZ" b="1" dirty="0" smtClean="0"/>
              <a:t>černý</a:t>
            </a:r>
          </a:p>
          <a:p>
            <a:r>
              <a:rPr lang="cs-CZ" dirty="0" smtClean="0"/>
              <a:t>Červený přechází na bílý např. třením (viz </a:t>
            </a:r>
            <a:r>
              <a:rPr lang="cs-CZ" b="1" dirty="0" smtClean="0"/>
              <a:t>zápalky</a:t>
            </a:r>
            <a:r>
              <a:rPr lang="cs-CZ" dirty="0" smtClean="0"/>
              <a:t>)</a:t>
            </a:r>
          </a:p>
          <a:p>
            <a:pPr lvl="1">
              <a:buNone/>
            </a:pP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zschemie.euweb.cz</a:t>
            </a:r>
            <a:r>
              <a:rPr lang="cs-CZ" sz="1200" dirty="0" smtClean="0">
                <a:hlinkClick r:id="rId2"/>
              </a:rPr>
              <a:t>/fosfor/fosfor2.html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Kyselina fosforečná </a:t>
            </a:r>
            <a:r>
              <a:rPr lang="cs-CZ" b="1" dirty="0" smtClean="0"/>
              <a:t>H</a:t>
            </a:r>
            <a:r>
              <a:rPr lang="cs-CZ" b="1" baseline="-25000" dirty="0" smtClean="0"/>
              <a:t>3</a:t>
            </a:r>
            <a:r>
              <a:rPr lang="cs-CZ" b="1" dirty="0" smtClean="0"/>
              <a:t>PO</a:t>
            </a:r>
            <a:r>
              <a:rPr lang="cs-CZ" b="1" baseline="-25000" dirty="0" smtClean="0"/>
              <a:t>4</a:t>
            </a:r>
            <a:endParaRPr lang="cs-CZ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úplný název: tri</a:t>
            </a:r>
            <a:r>
              <a:rPr lang="cs-CZ" b="1" dirty="0" smtClean="0"/>
              <a:t>hydrogen</a:t>
            </a:r>
            <a:r>
              <a:rPr lang="cs-CZ" dirty="0" smtClean="0"/>
              <a:t>fosforečná</a:t>
            </a:r>
          </a:p>
          <a:p>
            <a:r>
              <a:rPr lang="cs-CZ" dirty="0" smtClean="0"/>
              <a:t>pevná, hygroskopická látka </a:t>
            </a:r>
          </a:p>
          <a:p>
            <a:r>
              <a:rPr lang="cs-CZ" dirty="0" smtClean="0"/>
              <a:t>trojsytná =&gt; tři řady solí – příklady:</a:t>
            </a:r>
          </a:p>
          <a:p>
            <a:pPr lvl="1"/>
            <a:r>
              <a:rPr lang="cs-CZ" b="1" dirty="0" smtClean="0"/>
              <a:t>Ca</a:t>
            </a:r>
            <a:r>
              <a:rPr lang="cs-CZ" b="1" baseline="-25000" dirty="0" smtClean="0"/>
              <a:t>3</a:t>
            </a:r>
            <a:r>
              <a:rPr lang="cs-CZ" b="1" dirty="0" smtClean="0"/>
              <a:t>(PO</a:t>
            </a:r>
            <a:r>
              <a:rPr lang="cs-CZ" b="1" baseline="-25000" dirty="0" smtClean="0"/>
              <a:t>4</a:t>
            </a:r>
            <a:r>
              <a:rPr lang="cs-CZ" b="1" dirty="0" smtClean="0"/>
              <a:t>)</a:t>
            </a:r>
            <a:r>
              <a:rPr lang="cs-CZ" b="1" baseline="-25000" dirty="0" smtClean="0"/>
              <a:t>2</a:t>
            </a:r>
            <a:r>
              <a:rPr lang="cs-CZ" dirty="0" smtClean="0"/>
              <a:t> rozpustný v silných kyselinách</a:t>
            </a:r>
          </a:p>
          <a:p>
            <a:pPr lvl="1"/>
            <a:r>
              <a:rPr lang="cs-CZ" b="1" dirty="0" smtClean="0"/>
              <a:t>CaHPO</a:t>
            </a:r>
            <a:r>
              <a:rPr lang="cs-CZ" b="1" baseline="-25000" dirty="0" smtClean="0"/>
              <a:t>4</a:t>
            </a:r>
            <a:r>
              <a:rPr lang="cs-CZ" dirty="0" smtClean="0"/>
              <a:t> rozpustný ve slabých kyselinách</a:t>
            </a:r>
          </a:p>
          <a:p>
            <a:pPr lvl="1"/>
            <a:r>
              <a:rPr lang="cs-CZ" b="1" dirty="0" smtClean="0"/>
              <a:t>Ca(H</a:t>
            </a:r>
            <a:r>
              <a:rPr lang="cs-CZ" b="1" baseline="-25000" dirty="0" smtClean="0"/>
              <a:t>2</a:t>
            </a:r>
            <a:r>
              <a:rPr lang="cs-CZ" b="1" dirty="0" smtClean="0"/>
              <a:t>PO</a:t>
            </a:r>
            <a:r>
              <a:rPr lang="cs-CZ" b="1" baseline="-25000" dirty="0" smtClean="0"/>
              <a:t>4</a:t>
            </a:r>
            <a:r>
              <a:rPr lang="cs-CZ" b="1" dirty="0" smtClean="0"/>
              <a:t>)</a:t>
            </a:r>
            <a:r>
              <a:rPr lang="cs-CZ" b="1" baseline="-25000" dirty="0" smtClean="0"/>
              <a:t>2</a:t>
            </a:r>
            <a:r>
              <a:rPr lang="cs-CZ" dirty="0" smtClean="0"/>
              <a:t> rozpustný ve vodě</a:t>
            </a:r>
            <a:r>
              <a:rPr lang="cs-CZ" baseline="-25000" dirty="0" smtClean="0"/>
              <a:t> </a:t>
            </a:r>
          </a:p>
          <a:p>
            <a:r>
              <a:rPr lang="cs-CZ" dirty="0" smtClean="0"/>
              <a:t>soli jsou základem fosforečných hnojiv (např. </a:t>
            </a:r>
            <a:r>
              <a:rPr lang="cs-CZ" b="1" i="1" dirty="0" smtClean="0"/>
              <a:t>superfosfátu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Uvolněný fosfor  je významný pro tvorbu květů a plodů.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sz="1200" b="1" dirty="0" smtClean="0"/>
              <a:t>Obrázek tematický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office.</a:t>
            </a:r>
            <a:r>
              <a:rPr lang="cs-CZ" sz="1200" i="1" dirty="0" err="1" smtClean="0"/>
              <a:t>microsoft.com</a:t>
            </a:r>
            <a:r>
              <a:rPr lang="cs-CZ" sz="1200" dirty="0" smtClean="0"/>
              <a:t> [online]. [cit. 30.8.2012]. Dostupný na WWW: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=chemie&amp;ex=1#</a:t>
            </a:r>
            <a:r>
              <a:rPr lang="cs-CZ" sz="1200" dirty="0" err="1" smtClean="0">
                <a:hlinkClick r:id="rId2"/>
              </a:rPr>
              <a:t>pg</a:t>
            </a:r>
            <a:r>
              <a:rPr lang="cs-CZ" sz="1200" dirty="0" smtClean="0">
                <a:hlinkClick r:id="rId2"/>
              </a:rPr>
              <a:t>:5|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b="1" dirty="0" smtClean="0"/>
              <a:t>Obrázek tekutého dusíku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GRUNTZOKI, </a:t>
            </a:r>
            <a:r>
              <a:rPr lang="cs-CZ" sz="1200" dirty="0" err="1" smtClean="0"/>
              <a:t>Aka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25.1.2013]. Dostupný na WWW: </a:t>
            </a:r>
            <a:r>
              <a:rPr lang="cs-CZ" sz="1200" dirty="0" smtClean="0">
                <a:hlinkClick r:id="rId3"/>
              </a:rPr>
              <a:t>http://upload.wikimedia.org/wikipedia/commons/thumb/d/d2/Liquidnitrogen.jpg/480px-Liquidnitrogen.jpg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b="1" dirty="0" smtClean="0"/>
              <a:t>Obrázek sklenice mléka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AMARANT. </a:t>
            </a:r>
            <a:r>
              <a:rPr lang="cs-CZ" sz="1200" dirty="0" err="1" smtClean="0"/>
              <a:t>Wikipedia.cz</a:t>
            </a:r>
            <a:r>
              <a:rPr lang="cs-CZ" sz="1200" dirty="0" smtClean="0"/>
              <a:t> [online]. [cit. 25.1.2013]. Dostupný na WWW: </a:t>
            </a:r>
            <a:r>
              <a:rPr lang="cs-CZ" sz="1200" dirty="0" smtClean="0">
                <a:hlinkClick r:id="rId4"/>
              </a:rPr>
              <a:t>http://cs.wikipedia.org/wiki/Soubor:Glas_melk.jpg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 </a:t>
            </a:r>
            <a:r>
              <a:rPr lang="cs-CZ" sz="1200" b="1" dirty="0" smtClean="0"/>
              <a:t>Obrázek vejce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SNOWMANRADIO. </a:t>
            </a:r>
            <a:r>
              <a:rPr lang="cs-CZ" sz="1200" dirty="0" err="1" smtClean="0"/>
              <a:t>Wikipedia.cz</a:t>
            </a:r>
            <a:r>
              <a:rPr lang="cs-CZ" sz="1200" dirty="0" smtClean="0"/>
              <a:t> [online]. [cit. 25.1.2013]. Dostupný na WWW: </a:t>
            </a:r>
            <a:r>
              <a:rPr lang="cs-CZ" sz="1200" dirty="0" smtClean="0">
                <a:hlinkClick r:id="rId5"/>
              </a:rPr>
              <a:t>http://cs.wikipedia.org/wiki/Soubor:Senegal_egg_10s06.JPG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b="1" dirty="0" smtClean="0"/>
              <a:t>Obrázek koloběhu dusíku, ze kterého byla použita dílčí část, a to rostlina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MAŇAS, Michal; ZÁKLAD OBRÁZKU: JOHANN, </a:t>
            </a:r>
            <a:r>
              <a:rPr lang="cs-CZ" sz="1200" dirty="0" err="1" smtClean="0"/>
              <a:t>Johann</a:t>
            </a:r>
            <a:r>
              <a:rPr lang="cs-CZ" sz="1200" dirty="0" smtClean="0"/>
              <a:t>. </a:t>
            </a:r>
            <a:r>
              <a:rPr lang="cs-CZ" sz="1200" dirty="0" err="1" smtClean="0"/>
              <a:t>Wikipedia.cz</a:t>
            </a:r>
            <a:r>
              <a:rPr lang="cs-CZ" sz="1200" dirty="0" smtClean="0"/>
              <a:t> [online]. [cit. 20.1.2013]. Dostupný na WWW: </a:t>
            </a:r>
            <a:r>
              <a:rPr lang="cs-CZ" sz="1200" dirty="0" smtClean="0">
                <a:hlinkClick r:id="rId6"/>
              </a:rPr>
              <a:t>http://cs.wikipedia.org/wiki/Soubor:Nitrogen_cycle_cs.svg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b="1" dirty="0" smtClean="0"/>
              <a:t>Obrázek kyseliny dusičné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MÜLHEIMS, David. </a:t>
            </a:r>
            <a:r>
              <a:rPr lang="cs-CZ" sz="1200" dirty="0" err="1" smtClean="0"/>
              <a:t>Wikipedia.cz</a:t>
            </a:r>
            <a:r>
              <a:rPr lang="cs-CZ" sz="1200" dirty="0" smtClean="0"/>
              <a:t> [online]. [cit. 20.1.2013]. Dostupný na WWW: </a:t>
            </a:r>
            <a:r>
              <a:rPr lang="cs-CZ" sz="1200" dirty="0" smtClean="0">
                <a:hlinkClick r:id="rId7"/>
              </a:rPr>
              <a:t>http://upload.wikimedia.org/wikipedia/commons/thumb/9/9b/Salpetersaeure.jpg/174px-Salpetersaeure.jpg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 </a:t>
            </a:r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 </a:t>
            </a:r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 </a:t>
            </a:r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1729</TotalTime>
  <Words>1373</Words>
  <Application>Microsoft Office PowerPoint</Application>
  <PresentationFormat>Předvádění na obrazovce (4:3)</PresentationFormat>
  <Paragraphs>272</Paragraphs>
  <Slides>27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Dusík, fosfor a jejich sloučeniny</vt:lpstr>
      <vt:lpstr>Poznáte prvek?</vt:lpstr>
      <vt:lpstr>Dusík</vt:lpstr>
      <vt:lpstr>Dusík</vt:lpstr>
      <vt:lpstr>Schéma atomu dusíku 7N</vt:lpstr>
      <vt:lpstr>Vlastnosti dusíku</vt:lpstr>
      <vt:lpstr>Výskyt dusíku</vt:lpstr>
      <vt:lpstr>dusík 7N</vt:lpstr>
      <vt:lpstr>?!?</vt:lpstr>
      <vt:lpstr></vt:lpstr>
      <vt:lpstr>Dusík – příklady užití</vt:lpstr>
      <vt:lpstr>Dusík – skladování </vt:lpstr>
      <vt:lpstr>koloběh dusíku</vt:lpstr>
      <vt:lpstr>SLOUČENINY DUSÍKU</vt:lpstr>
      <vt:lpstr>Amoniak NH3 (dříve: čpavek) </vt:lpstr>
      <vt:lpstr>Amoniak NH3</vt:lpstr>
      <vt:lpstr>Amonné soli NH4+</vt:lpstr>
      <vt:lpstr>Kyslíkaté sloučeniny dusíku</vt:lpstr>
      <vt:lpstr>Oxidy dusíku</vt:lpstr>
      <vt:lpstr>Smog a kyselé deště</vt:lpstr>
      <vt:lpstr>Kyselina dusičná</vt:lpstr>
      <vt:lpstr>Kyselina dusičná</vt:lpstr>
      <vt:lpstr>Dusičnany jako hnojiva</vt:lpstr>
      <vt:lpstr>Fosfor</vt:lpstr>
      <vt:lpstr>Kyselina fosforečná H3PO4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355</cp:revision>
  <dcterms:created xsi:type="dcterms:W3CDTF">2013-04-13T08:37:52Z</dcterms:created>
  <dcterms:modified xsi:type="dcterms:W3CDTF">2013-08-18T23:48:35Z</dcterms:modified>
</cp:coreProperties>
</file>