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83A70-3862-471C-98F7-99D03699666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BFB49-3600-46CA-AFEE-98C2BC5848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83A70-3862-471C-98F7-99D03699666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BFB49-3600-46CA-AFEE-98C2BC5848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83A70-3862-471C-98F7-99D03699666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BFB49-3600-46CA-AFEE-98C2BC5848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83A70-3862-471C-98F7-99D03699666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BFB49-3600-46CA-AFEE-98C2BC5848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83A70-3862-471C-98F7-99D03699666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BFB49-3600-46CA-AFEE-98C2BC5848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83A70-3862-471C-98F7-99D03699666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BFB49-3600-46CA-AFEE-98C2BC5848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83A70-3862-471C-98F7-99D03699666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BFB49-3600-46CA-AFEE-98C2BC5848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83A70-3862-471C-98F7-99D03699666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BFB49-3600-46CA-AFEE-98C2BC5848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83A70-3862-471C-98F7-99D03699666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BFB49-3600-46CA-AFEE-98C2BC5848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83A70-3862-471C-98F7-99D03699666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BFB49-3600-46CA-AFEE-98C2BC5848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83A70-3862-471C-98F7-99D03699666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BFB49-3600-46CA-AFEE-98C2BC5848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A83A70-3862-471C-98F7-99D03699666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CBFB49-3600-46CA-AFEE-98C2BC5848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8.xml"/><Relationship Id="rId5" Type="http://schemas.openxmlformats.org/officeDocument/2006/relationships/slide" Target="slide7.xml"/><Relationship Id="rId10" Type="http://schemas.openxmlformats.org/officeDocument/2006/relationships/slide" Target="slide12.xml"/><Relationship Id="rId4" Type="http://schemas.openxmlformats.org/officeDocument/2006/relationships/slide" Target="slide6.xml"/><Relationship Id="rId9" Type="http://schemas.openxmlformats.org/officeDocument/2006/relationships/slide" Target="slide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352928" cy="5040560"/>
          </a:xfrm>
        </p:spPr>
        <p:txBody>
          <a:bodyPr>
            <a:normAutofit fontScale="47500" lnSpcReduction="20000"/>
          </a:bodyPr>
          <a:lstStyle/>
          <a:p>
            <a:pPr marL="88900" indent="20638">
              <a:buNone/>
            </a:pPr>
            <a:r>
              <a:rPr lang="cs-CZ" sz="3800" dirty="0" smtClean="0"/>
              <a:t>Základní škola a Střední škola CREDO, o.p.s.</a:t>
            </a:r>
          </a:p>
          <a:p>
            <a:pPr marL="88900" indent="20638">
              <a:buNone/>
            </a:pPr>
            <a:endParaRPr lang="cs-CZ" sz="3800" dirty="0" smtClean="0"/>
          </a:p>
          <a:p>
            <a:pPr marL="88900" indent="20638">
              <a:buNone/>
            </a:pPr>
            <a:r>
              <a:rPr lang="cs-CZ" sz="3800" dirty="0" smtClean="0"/>
              <a:t>Číslo projektu: CZ.1.07/1.4.00/21.2963</a:t>
            </a:r>
          </a:p>
          <a:p>
            <a:pPr marL="88900" indent="20638">
              <a:buNone/>
            </a:pPr>
            <a:endParaRPr lang="cs-CZ" sz="3800" dirty="0" smtClean="0"/>
          </a:p>
          <a:p>
            <a:pPr marL="88900" indent="20638">
              <a:buNone/>
            </a:pPr>
            <a:r>
              <a:rPr lang="cs-CZ" sz="3800" dirty="0" smtClean="0"/>
              <a:t>Výukový materiál č.: VY_32_INOVACE_106_Tepelné spotřebiče - tajenka</a:t>
            </a:r>
          </a:p>
          <a:p>
            <a:pPr marL="88900" indent="20638">
              <a:buNone/>
            </a:pPr>
            <a:r>
              <a:rPr lang="cs-CZ" sz="3800" dirty="0" smtClean="0"/>
              <a:t> </a:t>
            </a:r>
          </a:p>
          <a:p>
            <a:pPr marL="88900" indent="20638">
              <a:buNone/>
            </a:pPr>
            <a:r>
              <a:rPr lang="cs-CZ" sz="3800" dirty="0" smtClean="0"/>
              <a:t>Vypracoval: </a:t>
            </a:r>
            <a:r>
              <a:rPr lang="cs-CZ" sz="3800" b="1" i="1" dirty="0" smtClean="0"/>
              <a:t>Mgr. Ondřej </a:t>
            </a:r>
            <a:r>
              <a:rPr lang="cs-CZ" sz="3800" b="1" i="1" dirty="0" err="1" smtClean="0"/>
              <a:t>Vraj</a:t>
            </a:r>
            <a:endParaRPr lang="cs-CZ" sz="3800" dirty="0" smtClean="0"/>
          </a:p>
          <a:p>
            <a:pPr marL="88900" indent="20638">
              <a:buNone/>
            </a:pPr>
            <a:r>
              <a:rPr lang="cs-CZ" sz="3800" dirty="0" smtClean="0"/>
              <a:t> </a:t>
            </a:r>
          </a:p>
          <a:p>
            <a:pPr marL="88900" indent="20638">
              <a:buNone/>
            </a:pPr>
            <a:r>
              <a:rPr lang="cs-CZ" sz="3800" dirty="0" smtClean="0"/>
              <a:t>Určeno pro 9. ročník </a:t>
            </a:r>
            <a:r>
              <a:rPr lang="cs-CZ" sz="3800" i="1" dirty="0" smtClean="0"/>
              <a:t>ZŠ</a:t>
            </a:r>
            <a:r>
              <a:rPr lang="cs-CZ" sz="3800" dirty="0" smtClean="0"/>
              <a:t> praktické</a:t>
            </a:r>
          </a:p>
          <a:p>
            <a:pPr marL="88900" indent="20638">
              <a:buNone/>
            </a:pPr>
            <a:r>
              <a:rPr lang="cs-CZ" sz="3800" dirty="0" smtClean="0"/>
              <a:t>Vzdělávací oblast: Člověk a příroda</a:t>
            </a:r>
          </a:p>
          <a:p>
            <a:pPr marL="88900" indent="20638">
              <a:buNone/>
            </a:pPr>
            <a:r>
              <a:rPr lang="cs-CZ" sz="3800" dirty="0" smtClean="0"/>
              <a:t>Vzdělávací obor: Fyzika</a:t>
            </a:r>
          </a:p>
          <a:p>
            <a:pPr marL="88900" indent="20638">
              <a:buNone/>
            </a:pPr>
            <a:r>
              <a:rPr lang="cs-CZ" sz="3800" dirty="0" smtClean="0"/>
              <a:t>Tematický okruh: Fyzika pro 9. ročník ZŠ praktické</a:t>
            </a:r>
          </a:p>
          <a:p>
            <a:pPr marL="88900" indent="20638">
              <a:buNone/>
            </a:pPr>
            <a:r>
              <a:rPr lang="cs-CZ" sz="3800" dirty="0" smtClean="0"/>
              <a:t>Vytvořeno dne: 7. 11. 2012</a:t>
            </a:r>
          </a:p>
          <a:p>
            <a:pPr marL="88900" indent="20638">
              <a:buNone/>
            </a:pPr>
            <a:r>
              <a:rPr lang="cs-CZ" sz="3800" dirty="0" err="1" smtClean="0"/>
              <a:t>Odpilotováno</a:t>
            </a:r>
            <a:r>
              <a:rPr lang="cs-CZ" sz="3800" dirty="0" smtClean="0"/>
              <a:t> ve výuce dne: 8. 11. 2012</a:t>
            </a:r>
          </a:p>
          <a:p>
            <a:pPr marL="88900" indent="20638">
              <a:buNone/>
            </a:pPr>
            <a:endParaRPr lang="cs-CZ" sz="3800" dirty="0" smtClean="0"/>
          </a:p>
          <a:p>
            <a:pPr marL="88900" indent="20638">
              <a:buNone/>
            </a:pPr>
            <a:r>
              <a:rPr lang="cs-CZ" sz="3800" dirty="0" smtClean="0"/>
              <a:t>Anotace: Prezentace </a:t>
            </a:r>
            <a:r>
              <a:rPr lang="cs-CZ" sz="3800" dirty="0" err="1" smtClean="0"/>
              <a:t>Powerpoint</a:t>
            </a:r>
            <a:r>
              <a:rPr lang="cs-CZ" sz="3800" dirty="0" smtClean="0"/>
              <a:t> určená žákům 9. ročníku ZŠ praktické jako materiál k poznávání tepelných spotřebičů a k pochopení funkce termostatu.  Materiál lze použít na PC, dotykových obrazovkách či na interaktivní tabuli.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764704"/>
            <a:ext cx="7772400" cy="1470025"/>
          </a:xfrm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Tepelné spotřebiče - tajenka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4337" name="Picture 1" descr="C:\Program Files\Microsoft Office\MEDIA\CAGCAT10\j019928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780928"/>
            <a:ext cx="1683472" cy="1512222"/>
          </a:xfrm>
          <a:prstGeom prst="rect">
            <a:avLst/>
          </a:prstGeom>
          <a:noFill/>
        </p:spPr>
      </p:pic>
      <p:pic>
        <p:nvPicPr>
          <p:cNvPr id="14338" name="Picture 2" descr="C:\Program Files\Microsoft Office\MEDIA\CAGCAT10\j0234266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2636912"/>
            <a:ext cx="2120304" cy="206660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4104456" cy="6480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Vylušti tajenku:</a:t>
            </a:r>
            <a:endParaRPr lang="cs-CZ" sz="28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1" y="620690"/>
          <a:ext cx="8424936" cy="6048666"/>
        </p:xfrm>
        <a:graphic>
          <a:graphicData uri="http://schemas.openxmlformats.org/drawingml/2006/table">
            <a:tbl>
              <a:tblPr/>
              <a:tblGrid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</a:tblGrid>
              <a:tr h="67207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baseline="0" dirty="0">
                          <a:solidFill>
                            <a:srgbClr val="FFFF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07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baseline="0" dirty="0">
                          <a:solidFill>
                            <a:srgbClr val="FFFF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07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baseline="0" dirty="0">
                          <a:solidFill>
                            <a:srgbClr val="FFFF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7207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baseline="0" dirty="0">
                          <a:solidFill>
                            <a:srgbClr val="FFFF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7207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baseline="0" dirty="0">
                          <a:solidFill>
                            <a:srgbClr val="FFFF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7207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baseline="0" dirty="0">
                          <a:solidFill>
                            <a:srgbClr val="FFFF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7207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baseline="0" dirty="0">
                          <a:solidFill>
                            <a:srgbClr val="FFFF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7207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baseline="0" dirty="0">
                          <a:solidFill>
                            <a:srgbClr val="FFFF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7207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baseline="0" dirty="0">
                          <a:solidFill>
                            <a:srgbClr val="FFFF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539552" y="836712"/>
            <a:ext cx="720080" cy="57606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539552" y="1484784"/>
            <a:ext cx="720080" cy="57606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4" action="ppaction://hlinksldjump"/>
          </p:cNvPr>
          <p:cNvSpPr/>
          <p:nvPr/>
        </p:nvSpPr>
        <p:spPr>
          <a:xfrm>
            <a:off x="467544" y="2204864"/>
            <a:ext cx="720080" cy="57606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hlinkClick r:id="rId5" action="ppaction://hlinksldjump"/>
          </p:cNvPr>
          <p:cNvSpPr/>
          <p:nvPr/>
        </p:nvSpPr>
        <p:spPr>
          <a:xfrm>
            <a:off x="539552" y="2852936"/>
            <a:ext cx="720080" cy="57606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hlinkClick r:id="rId6" action="ppaction://hlinksldjump"/>
          </p:cNvPr>
          <p:cNvSpPr/>
          <p:nvPr/>
        </p:nvSpPr>
        <p:spPr>
          <a:xfrm>
            <a:off x="467544" y="3501008"/>
            <a:ext cx="720080" cy="57606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hlinkClick r:id="rId7" action="ppaction://hlinksldjump"/>
          </p:cNvPr>
          <p:cNvSpPr/>
          <p:nvPr/>
        </p:nvSpPr>
        <p:spPr>
          <a:xfrm>
            <a:off x="539552" y="4149080"/>
            <a:ext cx="720080" cy="57606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hlinkClick r:id="rId8" action="ppaction://hlinksldjump"/>
          </p:cNvPr>
          <p:cNvSpPr/>
          <p:nvPr/>
        </p:nvSpPr>
        <p:spPr>
          <a:xfrm>
            <a:off x="467544" y="4797152"/>
            <a:ext cx="720080" cy="57606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hlinkClick r:id="rId9" action="ppaction://hlinksldjump"/>
          </p:cNvPr>
          <p:cNvSpPr/>
          <p:nvPr/>
        </p:nvSpPr>
        <p:spPr>
          <a:xfrm>
            <a:off x="323528" y="5517232"/>
            <a:ext cx="720080" cy="57606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>
            <a:hlinkClick r:id="rId10" action="ppaction://hlinksldjump"/>
          </p:cNvPr>
          <p:cNvSpPr/>
          <p:nvPr/>
        </p:nvSpPr>
        <p:spPr>
          <a:xfrm>
            <a:off x="467544" y="6281936"/>
            <a:ext cx="720080" cy="57606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7380312" y="6021288"/>
            <a:ext cx="1763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HOTOVO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7524328" y="5733256"/>
            <a:ext cx="1475656" cy="914400"/>
          </a:xfrm>
          <a:prstGeom prst="rect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 Všechny tepelné spotřebiče  přeměňují elektrickou energii na tepelnou. </a:t>
            </a:r>
          </a:p>
          <a:p>
            <a:pPr>
              <a:buNone/>
            </a:pPr>
            <a:r>
              <a:rPr lang="cs-CZ" dirty="0" smtClean="0"/>
              <a:t>Voda ohřívaná v elektrickém bojleru je pak ……</a:t>
            </a:r>
          </a:p>
          <a:p>
            <a:pPr>
              <a:buNone/>
            </a:pPr>
            <a:r>
              <a:rPr lang="cs-CZ" dirty="0" smtClean="0"/>
              <a:t>(doplň do tajenky).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979712" y="4293096"/>
            <a:ext cx="5400600" cy="2088232"/>
          </a:xfrm>
          <a:prstGeom prst="rect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4797152"/>
            <a:ext cx="3888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ZPĚT NA TAJENKU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2. Poznej, co je na obrázku: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979712" y="4293096"/>
            <a:ext cx="5400600" cy="2088232"/>
          </a:xfrm>
          <a:prstGeom prst="rect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4797152"/>
            <a:ext cx="3888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ZPĚT NA TAJENKU</a:t>
            </a:r>
            <a:endParaRPr lang="cs-CZ" sz="3200" b="1" dirty="0"/>
          </a:p>
        </p:txBody>
      </p:sp>
      <p:pic>
        <p:nvPicPr>
          <p:cNvPr id="6" name="Obrázek 5" descr="P115080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5295503" y="977305"/>
            <a:ext cx="3429002" cy="25717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3. Poznej, co je na obrázku: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979712" y="4293096"/>
            <a:ext cx="5400600" cy="2088232"/>
          </a:xfrm>
          <a:prstGeom prst="rect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4797152"/>
            <a:ext cx="3888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ZPĚT NA TAJENKU</a:t>
            </a:r>
            <a:endParaRPr lang="cs-CZ" sz="3200" b="1" dirty="0"/>
          </a:p>
        </p:txBody>
      </p:sp>
      <p:pic>
        <p:nvPicPr>
          <p:cNvPr id="6" name="Obrázek 5" descr="P11508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64088" y="476672"/>
            <a:ext cx="3587891" cy="269091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4. Poznej, co je na obrázku: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979712" y="4293096"/>
            <a:ext cx="5400600" cy="2088232"/>
          </a:xfrm>
          <a:prstGeom prst="rect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4797152"/>
            <a:ext cx="3888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ZPĚT NA TAJENKU</a:t>
            </a:r>
            <a:endParaRPr lang="cs-CZ" sz="3200" b="1" dirty="0"/>
          </a:p>
        </p:txBody>
      </p:sp>
      <p:pic>
        <p:nvPicPr>
          <p:cNvPr id="6" name="Obrázek 5" descr="P115079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5080620" y="616124"/>
            <a:ext cx="3419872" cy="25649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5. Poznej, co je na obrázku: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979712" y="4293096"/>
            <a:ext cx="5400600" cy="2088232"/>
          </a:xfrm>
          <a:prstGeom prst="rect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4797152"/>
            <a:ext cx="3888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ZPĚT NA TAJENKU</a:t>
            </a:r>
            <a:endParaRPr lang="cs-CZ" sz="3200" b="1" dirty="0"/>
          </a:p>
        </p:txBody>
      </p:sp>
      <p:pic>
        <p:nvPicPr>
          <p:cNvPr id="6" name="Obrázek 5" descr="P115080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692696"/>
            <a:ext cx="3456384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6. Poznej, co je na obrázku: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979712" y="4293096"/>
            <a:ext cx="5400600" cy="2088232"/>
          </a:xfrm>
          <a:prstGeom prst="rect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4797152"/>
            <a:ext cx="3888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ZPĚT NA TAJENKU</a:t>
            </a:r>
            <a:endParaRPr lang="cs-CZ" sz="3200" b="1" dirty="0"/>
          </a:p>
        </p:txBody>
      </p:sp>
      <p:pic>
        <p:nvPicPr>
          <p:cNvPr id="7170" name="Picture 2" descr="File:Toast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332656"/>
            <a:ext cx="3563676" cy="3024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7. Poznej, co je na obrázku: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979712" y="4293096"/>
            <a:ext cx="5400600" cy="2088232"/>
          </a:xfrm>
          <a:prstGeom prst="rect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4797152"/>
            <a:ext cx="3888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ZPĚT NA TAJENKU</a:t>
            </a:r>
            <a:endParaRPr lang="cs-CZ" sz="3200" b="1" dirty="0"/>
          </a:p>
        </p:txBody>
      </p:sp>
      <p:pic>
        <p:nvPicPr>
          <p:cNvPr id="6146" name="Picture 2" descr="File:Oil heat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692696"/>
            <a:ext cx="3456384" cy="2592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8. Poznej, co je na obrázku: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979712" y="4293096"/>
            <a:ext cx="5400600" cy="2088232"/>
          </a:xfrm>
          <a:prstGeom prst="rect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4797152"/>
            <a:ext cx="3888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ZPĚT NA TAJENKU</a:t>
            </a:r>
            <a:endParaRPr lang="cs-CZ" sz="3200" b="1" dirty="0"/>
          </a:p>
        </p:txBody>
      </p:sp>
      <p:pic>
        <p:nvPicPr>
          <p:cNvPr id="6" name="Obrázek 5" descr="P115079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5069125" y="771635"/>
            <a:ext cx="3511828" cy="26338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9. Elektřina stojí peníze a tepelné spotřebiče spotřebují hodně energie, proto je potřeba elektřinou…………………….</a:t>
            </a:r>
          </a:p>
          <a:p>
            <a:pPr>
              <a:buNone/>
            </a:pPr>
            <a:r>
              <a:rPr lang="cs-CZ" dirty="0" smtClean="0"/>
              <a:t>(doplň do tajenky).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979712" y="4293096"/>
            <a:ext cx="5400600" cy="2088232"/>
          </a:xfrm>
          <a:prstGeom prst="rect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4797152"/>
            <a:ext cx="3888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ZPĚT NA TAJENKU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052736"/>
            <a:ext cx="5122912" cy="1066130"/>
          </a:xfrm>
        </p:spPr>
        <p:txBody>
          <a:bodyPr/>
          <a:lstStyle/>
          <a:p>
            <a:r>
              <a:rPr lang="cs-CZ" dirty="0" smtClean="0"/>
              <a:t>TERMOSTAT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Termostat je zařízení, pomocí kterého můžeme u tepelných spotřebičů nastavovat potřebnou teplotu.</a:t>
            </a:r>
          </a:p>
          <a:p>
            <a:r>
              <a:rPr lang="cs-CZ" dirty="0" smtClean="0"/>
              <a:t>Na tepelných spotřebičích bývá kolečko nebo tlačítka, pomocí nichž můžeme teplotu nastavovat.</a:t>
            </a:r>
            <a:endParaRPr lang="cs-CZ" dirty="0"/>
          </a:p>
        </p:txBody>
      </p:sp>
      <p:pic>
        <p:nvPicPr>
          <p:cNvPr id="5" name="Obrázek 4" descr="P115080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7" y="188641"/>
            <a:ext cx="3312368" cy="24842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Vyluštění tajenky:</a:t>
            </a:r>
            <a:endParaRPr lang="cs-CZ" sz="2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99591" y="1556789"/>
          <a:ext cx="7488832" cy="4032450"/>
        </p:xfrm>
        <a:graphic>
          <a:graphicData uri="http://schemas.openxmlformats.org/drawingml/2006/table">
            <a:tbl>
              <a:tblPr/>
              <a:tblGrid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</a:tblGrid>
              <a:tr h="448050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8578" marR="8578" marT="8578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8578" marR="8578" marT="8578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050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8578" marR="8578" marT="8578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8578" marR="8578" marT="8578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050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8578" marR="8578" marT="8578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8578" marR="8578" marT="8578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48050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8578" marR="8578" marT="8578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8578" marR="8578" marT="8578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8050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8578" marR="8578" marT="8578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8578" marR="8578" marT="8578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8050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8578" marR="8578" marT="8578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8578" marR="8578" marT="8578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8050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8578" marR="8578" marT="8578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8578" marR="8578" marT="8578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8050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578" marR="8578" marT="8578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8578" marR="8578" marT="8578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8050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Š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8578" marR="8578" marT="8578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8578" marR="8578" marT="8578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578" marR="8578" marT="8578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cs-CZ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578" marR="8578" marT="8578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kresby: kliparty Microsoft Office</a:t>
            </a:r>
          </a:p>
          <a:p>
            <a:pPr>
              <a:buNone/>
            </a:pPr>
            <a:r>
              <a:rPr lang="cs-CZ" sz="1600" dirty="0" smtClean="0"/>
              <a:t>Fotografie</a:t>
            </a:r>
            <a:r>
              <a:rPr lang="cs-CZ" sz="1600" dirty="0" smtClean="0"/>
              <a:t>: vlastní tvorba </a:t>
            </a:r>
            <a:r>
              <a:rPr lang="cs-CZ" sz="1600" dirty="0" smtClean="0"/>
              <a:t>autora, pokud není uvedeno jinak</a:t>
            </a:r>
          </a:p>
          <a:p>
            <a:pPr>
              <a:buNone/>
            </a:pPr>
            <a:r>
              <a:rPr lang="cs-CZ" sz="1600" dirty="0" smtClean="0"/>
              <a:t>toustovač: GOVAN, </a:t>
            </a:r>
            <a:r>
              <a:rPr lang="cs-CZ" sz="1600" dirty="0" err="1" smtClean="0"/>
              <a:t>Donovan</a:t>
            </a:r>
            <a:r>
              <a:rPr lang="cs-CZ" sz="1600" dirty="0" smtClean="0"/>
              <a:t>. File:Toaster.jpg.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2005 [cit. 2012-11-07]. Dostupné z: http://commons.wikimedia.org/wiki/File:Toaster.jpg 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radiátor: </a:t>
            </a:r>
            <a:r>
              <a:rPr lang="ja-JP" altLang="en-US" sz="1600" dirty="0" smtClean="0"/>
              <a:t>日陰猫</a:t>
            </a:r>
            <a:r>
              <a:rPr lang="cs-CZ" sz="1600" dirty="0" smtClean="0"/>
              <a:t>JOGA. File:Oil </a:t>
            </a:r>
            <a:r>
              <a:rPr lang="cs-CZ" sz="1600" dirty="0" err="1" smtClean="0"/>
              <a:t>heater.jpg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2006 [cit. 2012-11-07]. Dostupné z: http://commons.wikimedia.org/wiki/File:Oil_heater.jpg?uselang=cs </a:t>
            </a:r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343</Words>
  <Application>Microsoft Office PowerPoint</Application>
  <PresentationFormat>Předvádění na obrazovce (4:3)</PresentationFormat>
  <Paragraphs>245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Tepelné spotřebiče - tajenka</vt:lpstr>
      <vt:lpstr>Vylušti tajenku: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TERMOSTAT</vt:lpstr>
      <vt:lpstr>Vyluštění tajenky: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Credo o.p.s.</dc:creator>
  <cp:lastModifiedBy>Credo o.p.s.</cp:lastModifiedBy>
  <cp:revision>14</cp:revision>
  <dcterms:created xsi:type="dcterms:W3CDTF">2012-11-15T05:30:24Z</dcterms:created>
  <dcterms:modified xsi:type="dcterms:W3CDTF">2013-06-11T04:51:47Z</dcterms:modified>
</cp:coreProperties>
</file>