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3C7B9FC-3F3B-4846-A403-84ECF4F654A4}" type="datetimeFigureOut">
              <a:rPr lang="cs-CZ" smtClean="0"/>
              <a:pPr/>
              <a:t>19. 8. 2013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E34D68D-6B33-4D5B-975A-B7598FFEF0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5040560"/>
          </a:xfrm>
        </p:spPr>
        <p:txBody>
          <a:bodyPr>
            <a:normAutofit fontScale="40000" lnSpcReduction="20000"/>
          </a:bodyPr>
          <a:lstStyle/>
          <a:p>
            <a:pPr marL="88900" indent="20638">
              <a:buNone/>
            </a:pPr>
            <a:r>
              <a:rPr lang="cs-CZ" sz="38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Výukový materiál č.: VY_32_INOVACE_107_Nebezpečí elektřiny</a:t>
            </a:r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Vypracoval: </a:t>
            </a:r>
            <a:r>
              <a:rPr lang="cs-CZ" sz="3800" b="1" i="1" dirty="0" smtClean="0"/>
              <a:t>Mgr. Ondřej </a:t>
            </a:r>
            <a:r>
              <a:rPr lang="cs-CZ" sz="3800" b="1" i="1" dirty="0" err="1" smtClean="0"/>
              <a:t>Vraj</a:t>
            </a: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Určeno pro 9. ročník </a:t>
            </a:r>
            <a:r>
              <a:rPr lang="cs-CZ" sz="3800" i="1" dirty="0" smtClean="0"/>
              <a:t>ZŠ</a:t>
            </a:r>
            <a:r>
              <a:rPr lang="cs-CZ" sz="3800" dirty="0" smtClean="0"/>
              <a:t> praktické</a:t>
            </a:r>
          </a:p>
          <a:p>
            <a:pPr marL="88900" indent="20638">
              <a:buNone/>
            </a:pPr>
            <a:r>
              <a:rPr lang="cs-CZ" sz="3800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sz="3800" dirty="0" smtClean="0"/>
              <a:t>Vzdělávací obor: Fyzika</a:t>
            </a:r>
          </a:p>
          <a:p>
            <a:pPr marL="88900" indent="20638">
              <a:buNone/>
            </a:pPr>
            <a:r>
              <a:rPr lang="cs-CZ" sz="3800" dirty="0" smtClean="0"/>
              <a:t>Tematický okruh: Fyzika pro 9. ročník ZŠ praktické</a:t>
            </a:r>
          </a:p>
          <a:p>
            <a:pPr marL="88900" indent="20638">
              <a:buNone/>
            </a:pPr>
            <a:r>
              <a:rPr lang="cs-CZ" sz="3800" dirty="0" smtClean="0"/>
              <a:t>Vytvořeno dne: 14. 11. 2012</a:t>
            </a:r>
          </a:p>
          <a:p>
            <a:pPr marL="88900" indent="20638">
              <a:buNone/>
            </a:pPr>
            <a:r>
              <a:rPr lang="cs-CZ" sz="3800" dirty="0" err="1" smtClean="0"/>
              <a:t>Odpilotováno</a:t>
            </a:r>
            <a:r>
              <a:rPr lang="cs-CZ" sz="3800" dirty="0" smtClean="0"/>
              <a:t> ve výuce dne: 15. 11. 2012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Anotace: Prezentace </a:t>
            </a:r>
            <a:r>
              <a:rPr lang="cs-CZ" sz="3800" dirty="0" err="1" smtClean="0"/>
              <a:t>Powerpoint</a:t>
            </a:r>
            <a:r>
              <a:rPr lang="cs-CZ" sz="3800" dirty="0" smtClean="0"/>
              <a:t> určená žákům 9. ročníku ZŠ praktické.  Slouží jako doplněk k učivu o správném zacházení s elektřinou a elektrickými spotřebiči a k učivu o první pomoci při zasažení elektrickým proudem.  V závěru jsou uvedeny úkoly pro žáky jako opakování probraného učiva. Materiál lze použít na PC, dotykových obrazovkách či na interaktivní tabuli.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Nebezpečí elektřiny</a:t>
            </a:r>
            <a:endParaRPr lang="cs-CZ" dirty="0"/>
          </a:p>
        </p:txBody>
      </p:sp>
      <p:pic>
        <p:nvPicPr>
          <p:cNvPr id="1026" name="Picture 2" descr="C:\Documents and Settings\a\Local Settings\Temporary Internet Files\Content.IE5\J0NDPUOJ\MP9004392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348880"/>
            <a:ext cx="6400800" cy="4267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elektřinu!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47800"/>
            <a:ext cx="8250120" cy="4800600"/>
          </a:xfrm>
        </p:spPr>
        <p:txBody>
          <a:bodyPr/>
          <a:lstStyle/>
          <a:p>
            <a:pPr marL="88900" indent="-6350">
              <a:buNone/>
            </a:pPr>
            <a:r>
              <a:rPr lang="cs-CZ" dirty="0" smtClean="0"/>
              <a:t>Elektřina může lidem dobře sloužit. Když člověk ví, jak ji správně používat, může usnadnit hodně práce. Při špatném používání však může hodně ublížit, způsobit velké škody nebo dokonce zabít.</a:t>
            </a:r>
          </a:p>
          <a:p>
            <a:pPr marL="88900" indent="-6350">
              <a:buNone/>
            </a:pPr>
            <a:r>
              <a:rPr lang="cs-CZ" dirty="0" smtClean="0"/>
              <a:t>Proto je potřeba s elektřinou zacházet velmi opatrně a dodržovat základní pravidla.</a:t>
            </a:r>
          </a:p>
          <a:p>
            <a:pPr marL="88900" indent="-6350">
              <a:buNone/>
            </a:pPr>
            <a:r>
              <a:rPr lang="cs-CZ" dirty="0" smtClean="0"/>
              <a:t>V této prezentaci si řekneme ta nejdůležitější.</a:t>
            </a:r>
            <a:endParaRPr lang="cs-CZ" dirty="0"/>
          </a:p>
        </p:txBody>
      </p:sp>
      <p:pic>
        <p:nvPicPr>
          <p:cNvPr id="2050" name="Picture 2" descr="C:\Documents and Settings\a\Local Settings\Temporary Internet Files\Content.IE5\QP0K2TXH\MC900281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97152"/>
            <a:ext cx="1541462" cy="180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vysoké napětí!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47800"/>
            <a:ext cx="8322128" cy="4800600"/>
          </a:xfrm>
        </p:spPr>
        <p:txBody>
          <a:bodyPr/>
          <a:lstStyle/>
          <a:p>
            <a:pPr marL="88900" indent="-6350">
              <a:buNone/>
            </a:pPr>
            <a:r>
              <a:rPr lang="cs-CZ" dirty="0" smtClean="0"/>
              <a:t>Nikdy nelezeme na stožáry vysokého napětí.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Je také nebezpečné si v jejich blízkosti pouštět draka. Kdyby se v drátech zachytil, elektrický proud by ti mohl 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ublížit.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Nikdy se nedotýkáme drátů,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které leží spadené na zem, 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ani se k nim nepřibližujeme.</a:t>
            </a:r>
            <a:endParaRPr lang="cs-CZ" dirty="0"/>
          </a:p>
        </p:txBody>
      </p:sp>
      <p:pic>
        <p:nvPicPr>
          <p:cNvPr id="1026" name="Picture 2" descr="C:\Documents and Settings\a\Local Settings\Temporary Internet Files\Content.IE5\QP0K2TXH\MP9003901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5550" y="3024188"/>
            <a:ext cx="2609850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mokro!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47800"/>
            <a:ext cx="8250120" cy="4800600"/>
          </a:xfrm>
        </p:spPr>
        <p:txBody>
          <a:bodyPr/>
          <a:lstStyle/>
          <a:p>
            <a:pPr marL="88900" indent="-6350">
              <a:buNone/>
            </a:pPr>
            <a:r>
              <a:rPr lang="cs-CZ" dirty="0" smtClean="0"/>
              <a:t>V domácnostech nebývá vysoké napětí, pouze 230 V. Ale i to může člověka zabít. Nejnebezpečnější je, když jsi ve vodě nebo v mokru. Proto:</a:t>
            </a:r>
          </a:p>
          <a:p>
            <a:pPr marL="88900" indent="-6350">
              <a:buNone/>
            </a:pPr>
            <a:r>
              <a:rPr lang="cs-CZ" dirty="0" smtClean="0"/>
              <a:t>Nesaháme na elektrické spotřebiče, když jsme ve vodě.</a:t>
            </a:r>
          </a:p>
          <a:p>
            <a:pPr marL="88900" indent="-6350">
              <a:buNone/>
            </a:pPr>
            <a:r>
              <a:rPr lang="cs-CZ" dirty="0" smtClean="0"/>
              <a:t>V koupelně nepoužíváme prodlužovací šňůru.</a:t>
            </a:r>
          </a:p>
          <a:p>
            <a:pPr marL="88900" indent="-6350">
              <a:buNone/>
            </a:pPr>
            <a:r>
              <a:rPr lang="cs-CZ" dirty="0" smtClean="0"/>
              <a:t>Voda nesmí stříkat na zásuvku.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Oprava spotřebičů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47800"/>
            <a:ext cx="8394136" cy="4800600"/>
          </a:xfrm>
        </p:spPr>
        <p:txBody>
          <a:bodyPr/>
          <a:lstStyle/>
          <a:p>
            <a:pPr marL="88900" indent="-6350">
              <a:buNone/>
            </a:pPr>
            <a:r>
              <a:rPr lang="cs-CZ" dirty="0" smtClean="0"/>
              <a:t>Nikdy nespravuj sám elektrická zařízení.</a:t>
            </a:r>
          </a:p>
          <a:p>
            <a:pPr marL="88900" indent="-6350">
              <a:buNone/>
            </a:pPr>
            <a:r>
              <a:rPr lang="cs-CZ" dirty="0" smtClean="0"/>
              <a:t>Nikdy nerozdělávej zásuvky a spotřebiče, které jsou připojení k vedení.</a:t>
            </a:r>
          </a:p>
          <a:p>
            <a:pPr marL="88900" indent="-6350">
              <a:buNone/>
            </a:pPr>
            <a:r>
              <a:rPr lang="cs-CZ" dirty="0" smtClean="0"/>
              <a:t>Při výměně žárovky musí být vypnutý nebo vytažený přívod elektrického proudu.</a:t>
            </a:r>
            <a:endParaRPr lang="cs-CZ" dirty="0"/>
          </a:p>
        </p:txBody>
      </p:sp>
      <p:pic>
        <p:nvPicPr>
          <p:cNvPr id="3075" name="Picture 3" descr="C:\Documents and Settings\a\Local Settings\Temporary Internet Files\Content.IE5\QP0K2TXH\MM9003567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864149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pomoc při zásahu proudem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47800"/>
            <a:ext cx="8322128" cy="4800600"/>
          </a:xfrm>
        </p:spPr>
        <p:txBody>
          <a:bodyPr>
            <a:normAutofit/>
          </a:bodyPr>
          <a:lstStyle/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Když člověk dostane elektrickou ránu, jeho svaly se sevřou, a pokud drží vadnou šňůru. nemůže ji pustit. </a:t>
            </a:r>
            <a:r>
              <a:rPr lang="cs-CZ" b="1" dirty="0" smtClean="0"/>
              <a:t>Je potřeba nejprve přerušit přívod elektrického proudu. </a:t>
            </a:r>
            <a:r>
              <a:rPr lang="cs-CZ" dirty="0" smtClean="0"/>
              <a:t>Zasažený se musí co nejrychleji dostat z dosahu proudu. Potom zavolej někoho dospělého, aby poskytl zasaženému první pomoc a zabránil tomu, aby se úraz neopakoval. Když je úraz vážný </a:t>
            </a:r>
          </a:p>
          <a:p>
            <a:pPr marL="88900" indent="-6350">
              <a:spcBef>
                <a:spcPts val="0"/>
              </a:spcBef>
              <a:buNone/>
            </a:pPr>
            <a:r>
              <a:rPr lang="cs-CZ" dirty="0" smtClean="0"/>
              <a:t>musí se zavolat lékař. </a:t>
            </a:r>
            <a:endParaRPr lang="cs-CZ" b="1" dirty="0"/>
          </a:p>
        </p:txBody>
      </p:sp>
      <p:pic>
        <p:nvPicPr>
          <p:cNvPr id="4098" name="Picture 2" descr="C:\Documents and Settings\a\Local Settings\Temporary Internet Files\Content.IE5\QP0K2TXH\MC9004041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085184"/>
            <a:ext cx="1825625" cy="1574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47800"/>
            <a:ext cx="8250120" cy="48006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Teď si zopakujeme, co jsme se naučili.</a:t>
            </a:r>
          </a:p>
          <a:p>
            <a:pPr algn="ctr">
              <a:buNone/>
            </a:pPr>
            <a:r>
              <a:rPr lang="cs-CZ" dirty="0" smtClean="0"/>
              <a:t>Odpověz na následující otázky. Potom klikni, aby se zobrazila správná odpověď.</a:t>
            </a:r>
            <a:endParaRPr lang="cs-CZ" dirty="0"/>
          </a:p>
        </p:txBody>
      </p:sp>
      <p:pic>
        <p:nvPicPr>
          <p:cNvPr id="5123" name="Picture 3" descr="C:\Documents and Settings\a\Local Settings\Temporary Internet Files\Content.IE5\QP0K2TXH\MM90031575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212976"/>
            <a:ext cx="2802510" cy="2152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362176" cy="6408712"/>
          </a:xfrm>
        </p:spPr>
        <p:txBody>
          <a:bodyPr>
            <a:normAutofit/>
          </a:bodyPr>
          <a:lstStyle/>
          <a:p>
            <a:pPr marL="88900" indent="-6350">
              <a:buNone/>
            </a:pPr>
            <a:r>
              <a:rPr lang="cs-CZ" dirty="0" smtClean="0"/>
              <a:t>1. Když vidíme viset ze sloupu dráty, můžeme se jich dotýkat?</a:t>
            </a:r>
          </a:p>
          <a:p>
            <a:pPr marL="88900" indent="-6350">
              <a:buNone/>
            </a:pPr>
            <a:r>
              <a:rPr lang="cs-CZ" b="1" dirty="0" smtClean="0"/>
              <a:t>Ne</a:t>
            </a:r>
          </a:p>
          <a:p>
            <a:pPr marL="88900" indent="-6350">
              <a:buNone/>
            </a:pPr>
            <a:r>
              <a:rPr lang="cs-CZ" dirty="0" smtClean="0"/>
              <a:t>2. Je bezpečné používat elektrický fén, když jsme ve vaně a koupeme se?</a:t>
            </a:r>
          </a:p>
          <a:p>
            <a:pPr marL="88900" indent="-6350">
              <a:buNone/>
            </a:pPr>
            <a:r>
              <a:rPr lang="cs-CZ" b="1" dirty="0" smtClean="0"/>
              <a:t>Ne</a:t>
            </a:r>
          </a:p>
          <a:p>
            <a:pPr marL="88900" indent="-6350">
              <a:buNone/>
            </a:pPr>
            <a:r>
              <a:rPr lang="cs-CZ" dirty="0" smtClean="0"/>
              <a:t>3. Co </a:t>
            </a:r>
            <a:r>
              <a:rPr lang="cs-CZ" smtClean="0"/>
              <a:t>je </a:t>
            </a:r>
            <a:r>
              <a:rPr lang="cs-CZ" smtClean="0"/>
              <a:t>potřeba nejprve </a:t>
            </a:r>
            <a:r>
              <a:rPr lang="cs-CZ" dirty="0" smtClean="0"/>
              <a:t>udělat, když praskne žárovka a my ji chceme vyměnit?</a:t>
            </a:r>
          </a:p>
          <a:p>
            <a:pPr marL="88900" indent="-6350">
              <a:buNone/>
            </a:pPr>
            <a:r>
              <a:rPr lang="cs-CZ" b="1" dirty="0" smtClean="0"/>
              <a:t>Vypnout přívod elektrického proudu. </a:t>
            </a:r>
          </a:p>
          <a:p>
            <a:pPr marL="88900" indent="-6350">
              <a:buNone/>
            </a:pPr>
            <a:r>
              <a:rPr lang="cs-CZ" dirty="0" smtClean="0"/>
              <a:t>4. Jaké je telefonní číslo na záchrannou službu?</a:t>
            </a:r>
          </a:p>
          <a:p>
            <a:pPr marL="88900" indent="-6350">
              <a:buNone/>
            </a:pPr>
            <a:r>
              <a:rPr lang="cs-CZ" b="1" dirty="0" smtClean="0"/>
              <a:t>155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47800"/>
            <a:ext cx="8178112" cy="48006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0" scaled="1"/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Výborně, vše jsi zvládl.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 nezapomeň:</a:t>
            </a:r>
          </a:p>
          <a:p>
            <a:pPr>
              <a:buNone/>
            </a:pPr>
            <a:r>
              <a:rPr lang="cs-CZ" dirty="0" smtClean="0"/>
              <a:t>Elektřina je dobrý sluha, ale musíme s ní umět zacházet. Tak nezapomeň, co ses naučil.</a:t>
            </a:r>
            <a:endParaRPr lang="cs-CZ" dirty="0"/>
          </a:p>
        </p:txBody>
      </p:sp>
      <p:pic>
        <p:nvPicPr>
          <p:cNvPr id="6147" name="Picture 3" descr="C:\Documents and Settings\a\Local Settings\Temporary Internet Files\Content.IE5\X4Y2ZFUH\MP900400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052736"/>
            <a:ext cx="2940670" cy="27021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MACHÁČEK, Martin. </a:t>
            </a:r>
            <a:r>
              <a:rPr lang="cs-CZ" sz="2000" i="1" dirty="0" smtClean="0"/>
              <a:t>Fyzika pro 8. ročník zvláštní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Septima, 1995, 87 s. ISBN 80-858-0152-3.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obrázky a fotografie: kliparty Microsoft Office</a:t>
            </a:r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</TotalTime>
  <Words>446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Nebezpečí elektřiny</vt:lpstr>
      <vt:lpstr>Pozor na elektřinu!</vt:lpstr>
      <vt:lpstr>Pozor na vysoké napětí!</vt:lpstr>
      <vt:lpstr>Pozor na mokro!</vt:lpstr>
      <vt:lpstr>Oprava spotřebičů</vt:lpstr>
      <vt:lpstr>První pomoc při zásahu proudem</vt:lpstr>
      <vt:lpstr>Snímek 8</vt:lpstr>
      <vt:lpstr>Snímek 9</vt:lpstr>
      <vt:lpstr>Snímek 10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Credo o.p.s.</dc:creator>
  <cp:lastModifiedBy>Ondřej Vraj</cp:lastModifiedBy>
  <cp:revision>10</cp:revision>
  <dcterms:created xsi:type="dcterms:W3CDTF">2013-05-28T05:10:02Z</dcterms:created>
  <dcterms:modified xsi:type="dcterms:W3CDTF">2013-08-19T07:01:14Z</dcterms:modified>
</cp:coreProperties>
</file>