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57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  <p:sldId id="25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3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3D60B2AD-5B22-4F48-A7BD-FF3F69090322}" type="datetimeFigureOut">
              <a:rPr lang="cs-CZ" smtClean="0"/>
              <a:pPr/>
              <a:t>29.5.2013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3B5CE9E-4B3A-4978-9CD2-84FA534F505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Vysok%C3%A9_nap%C4%9Bt%C3%AD-nedot%C3%BDkat_se.jpg" TargetMode="External"/><Relationship Id="rId2" Type="http://schemas.openxmlformats.org/officeDocument/2006/relationships/hyperlink" Target="http://commons.wikimedia.org/wiki/File:Pljevlja_Power_station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8352928" cy="5040560"/>
          </a:xfrm>
        </p:spPr>
        <p:txBody>
          <a:bodyPr>
            <a:normAutofit fontScale="40000" lnSpcReduction="20000"/>
          </a:bodyPr>
          <a:lstStyle/>
          <a:p>
            <a:pPr marL="88900" indent="20638">
              <a:buNone/>
            </a:pPr>
            <a:r>
              <a:rPr lang="cs-CZ" sz="3800" dirty="0" smtClean="0"/>
              <a:t>Základní škola a Střední škola CREDO, o.p.s.</a:t>
            </a:r>
          </a:p>
          <a:p>
            <a:pPr marL="88900" indent="20638">
              <a:buNone/>
            </a:pPr>
            <a:endParaRPr lang="cs-CZ" sz="3800" dirty="0" smtClean="0"/>
          </a:p>
          <a:p>
            <a:pPr marL="88900" indent="20638">
              <a:buNone/>
            </a:pPr>
            <a:r>
              <a:rPr lang="cs-CZ" sz="3800" dirty="0" smtClean="0"/>
              <a:t>Číslo projektu: CZ.1.07/1.4.00/21.2963</a:t>
            </a:r>
          </a:p>
          <a:p>
            <a:pPr marL="88900" indent="20638">
              <a:buNone/>
            </a:pPr>
            <a:endParaRPr lang="cs-CZ" sz="3800" dirty="0" smtClean="0"/>
          </a:p>
          <a:p>
            <a:pPr marL="88900" indent="20638">
              <a:buNone/>
            </a:pPr>
            <a:r>
              <a:rPr lang="cs-CZ" sz="3800" dirty="0" smtClean="0"/>
              <a:t>Výukový materiál č.: </a:t>
            </a:r>
            <a:r>
              <a:rPr lang="cs-CZ" sz="3800" dirty="0" smtClean="0"/>
              <a:t>VY_32_INOVACE_115_Od elektrárny ke spotřebiči</a:t>
            </a:r>
            <a:endParaRPr lang="cs-CZ" sz="3800" dirty="0" smtClean="0"/>
          </a:p>
          <a:p>
            <a:pPr marL="88900" indent="20638">
              <a:buNone/>
            </a:pPr>
            <a:r>
              <a:rPr lang="cs-CZ" sz="3800" dirty="0" smtClean="0"/>
              <a:t> </a:t>
            </a:r>
          </a:p>
          <a:p>
            <a:pPr marL="88900" indent="20638">
              <a:buNone/>
            </a:pPr>
            <a:r>
              <a:rPr lang="cs-CZ" sz="3800" dirty="0" smtClean="0"/>
              <a:t>Vypracoval: </a:t>
            </a:r>
            <a:r>
              <a:rPr lang="cs-CZ" sz="3800" b="1" i="1" dirty="0" smtClean="0"/>
              <a:t>Mgr. Ondřej </a:t>
            </a:r>
            <a:r>
              <a:rPr lang="cs-CZ" sz="3800" b="1" i="1" dirty="0" err="1" smtClean="0"/>
              <a:t>Vraj</a:t>
            </a:r>
            <a:endParaRPr lang="cs-CZ" sz="3800" dirty="0" smtClean="0"/>
          </a:p>
          <a:p>
            <a:pPr marL="88900" indent="20638">
              <a:buNone/>
            </a:pPr>
            <a:r>
              <a:rPr lang="cs-CZ" sz="3800" dirty="0" smtClean="0"/>
              <a:t> </a:t>
            </a:r>
          </a:p>
          <a:p>
            <a:pPr marL="88900" indent="20638">
              <a:buNone/>
            </a:pPr>
            <a:r>
              <a:rPr lang="cs-CZ" sz="3800" dirty="0" smtClean="0"/>
              <a:t>Určeno pro 9. ročník </a:t>
            </a:r>
            <a:r>
              <a:rPr lang="cs-CZ" sz="3800" i="1" dirty="0" smtClean="0"/>
              <a:t>ZŠ</a:t>
            </a:r>
            <a:r>
              <a:rPr lang="cs-CZ" sz="3800" dirty="0" smtClean="0"/>
              <a:t> praktické</a:t>
            </a:r>
          </a:p>
          <a:p>
            <a:pPr marL="88900" indent="20638">
              <a:buNone/>
            </a:pPr>
            <a:r>
              <a:rPr lang="cs-CZ" sz="3800" dirty="0" smtClean="0"/>
              <a:t>Vzdělávací oblast: Člověk a příroda</a:t>
            </a:r>
          </a:p>
          <a:p>
            <a:pPr marL="88900" indent="20638">
              <a:buNone/>
            </a:pPr>
            <a:r>
              <a:rPr lang="cs-CZ" sz="3800" dirty="0" smtClean="0"/>
              <a:t>Vzdělávací obor: Fyzika</a:t>
            </a:r>
          </a:p>
          <a:p>
            <a:pPr marL="88900" indent="20638">
              <a:buNone/>
            </a:pPr>
            <a:r>
              <a:rPr lang="cs-CZ" sz="3800" dirty="0" smtClean="0"/>
              <a:t>Tematický okruh: Fyzika pro 9. ročník ZŠ praktické</a:t>
            </a:r>
          </a:p>
          <a:p>
            <a:pPr marL="88900" indent="20638">
              <a:buNone/>
            </a:pPr>
            <a:r>
              <a:rPr lang="cs-CZ" sz="3800" dirty="0" smtClean="0"/>
              <a:t>Vytvořeno dne: </a:t>
            </a:r>
            <a:r>
              <a:rPr lang="cs-CZ" sz="3800" dirty="0" smtClean="0"/>
              <a:t>21. </a:t>
            </a:r>
            <a:r>
              <a:rPr lang="cs-CZ" sz="3800" dirty="0" smtClean="0"/>
              <a:t>3</a:t>
            </a:r>
            <a:r>
              <a:rPr lang="cs-CZ" sz="3800" dirty="0" smtClean="0"/>
              <a:t>. 2013</a:t>
            </a:r>
            <a:endParaRPr lang="cs-CZ" sz="3800" dirty="0" smtClean="0"/>
          </a:p>
          <a:p>
            <a:pPr marL="88900" indent="20638">
              <a:buNone/>
            </a:pPr>
            <a:r>
              <a:rPr lang="cs-CZ" sz="3800" dirty="0" err="1" smtClean="0"/>
              <a:t>Odpilotováno</a:t>
            </a:r>
            <a:r>
              <a:rPr lang="cs-CZ" sz="3800" dirty="0" smtClean="0"/>
              <a:t> ve výuce dne: </a:t>
            </a:r>
            <a:r>
              <a:rPr lang="cs-CZ" sz="3800" dirty="0" smtClean="0"/>
              <a:t>21</a:t>
            </a:r>
            <a:r>
              <a:rPr lang="cs-CZ" sz="3800" dirty="0" smtClean="0"/>
              <a:t>. 3. 2013</a:t>
            </a:r>
            <a:endParaRPr lang="cs-CZ" sz="3800" dirty="0" smtClean="0"/>
          </a:p>
          <a:p>
            <a:pPr marL="88900" indent="20638">
              <a:buNone/>
            </a:pPr>
            <a:endParaRPr lang="cs-CZ" sz="3800" dirty="0" smtClean="0"/>
          </a:p>
          <a:p>
            <a:pPr marL="88900" indent="20638">
              <a:buNone/>
            </a:pPr>
            <a:r>
              <a:rPr lang="cs-CZ" sz="3800" dirty="0" smtClean="0"/>
              <a:t>Anotace: Prezentace </a:t>
            </a:r>
            <a:r>
              <a:rPr lang="cs-CZ" sz="3800" dirty="0" err="1" smtClean="0"/>
              <a:t>Powerpoint</a:t>
            </a:r>
            <a:r>
              <a:rPr lang="cs-CZ" sz="3800" dirty="0" smtClean="0"/>
              <a:t> určená žákům 9. ročníku ZŠ praktické jako </a:t>
            </a:r>
            <a:r>
              <a:rPr lang="cs-CZ" sz="3800" dirty="0" smtClean="0"/>
              <a:t>výukový </a:t>
            </a:r>
            <a:r>
              <a:rPr lang="cs-CZ" sz="3800" dirty="0" smtClean="0"/>
              <a:t>m</a:t>
            </a:r>
            <a:r>
              <a:rPr lang="cs-CZ" sz="3800" dirty="0" smtClean="0"/>
              <a:t>ateriál k látce o transformátorech a transportu elektrické energie. V závěru jsou otázky pro žáky k procvičení probíraného učiva.  </a:t>
            </a:r>
            <a:r>
              <a:rPr lang="cs-CZ" sz="3800" dirty="0" smtClean="0"/>
              <a:t>Materiál lze použít na PC, dotykových obrazovkách či na interaktivní tabuli.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Obrázek 3" descr="OPVK_hor_zakladni_logolink_RGB_c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8640"/>
            <a:ext cx="5760720" cy="1258824"/>
          </a:xfrm>
          <a:prstGeom prst="rect">
            <a:avLst/>
          </a:prstGeom>
        </p:spPr>
      </p:pic>
      <p:pic>
        <p:nvPicPr>
          <p:cNvPr id="5" name="Obrázek 4" descr="logo školy bílé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628800"/>
            <a:ext cx="2772308" cy="8640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Od elektrárny ke spotřebiči</a:t>
            </a:r>
            <a:endParaRPr lang="cs-CZ" dirty="0"/>
          </a:p>
        </p:txBody>
      </p:sp>
      <p:pic>
        <p:nvPicPr>
          <p:cNvPr id="25601" name="Picture 1" descr="C:\Users\Ondřej\AppData\Local\Microsoft\Windows\Temporary Internet Files\Content.IE5\6R62L79Q\MP90044229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36912"/>
            <a:ext cx="5086400" cy="3380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Elektrárna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499992" y="548680"/>
            <a:ext cx="4186808" cy="590612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Elektrárna je zařízení, ve kterém se vyrábí elektřina.</a:t>
            </a:r>
          </a:p>
          <a:p>
            <a:r>
              <a:rPr lang="cs-CZ" dirty="0" smtClean="0"/>
              <a:t>V České republice jsou nejčastější tepelné elektrárny, které používají jako palivo uhlí. </a:t>
            </a:r>
          </a:p>
          <a:p>
            <a:r>
              <a:rPr lang="cs-CZ" dirty="0" smtClean="0"/>
              <a:t>Známe ale také jaderné elektrárny, kde jako palivo slouží uran, větrné, které jsou poháněny silou větru a vodní, poháněné proudem vody.</a:t>
            </a:r>
            <a:endParaRPr lang="cs-CZ" dirty="0"/>
          </a:p>
        </p:txBody>
      </p:sp>
      <p:pic>
        <p:nvPicPr>
          <p:cNvPr id="2050" name="Picture 2" descr="File:Pljevlja Power sta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67136"/>
            <a:ext cx="3888432" cy="51845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4283968" y="6381328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001266"/>
          </a:xfrm>
        </p:spPr>
        <p:txBody>
          <a:bodyPr>
            <a:normAutofit/>
          </a:bodyPr>
          <a:lstStyle/>
          <a:p>
            <a:r>
              <a:rPr lang="cs-CZ" dirty="0" smtClean="0"/>
              <a:t>Transformátor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24" y="620688"/>
            <a:ext cx="4104456" cy="5834120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/>
              <a:t>Když prochází elektrickým vedením elektrický proud, drát se ohřívá a dochází k velkým ztrátám energie.</a:t>
            </a:r>
          </a:p>
          <a:p>
            <a:r>
              <a:rPr lang="cs-CZ" dirty="0" smtClean="0"/>
              <a:t>Aby bylo možné přenášet elektřinu na velké vzdálenosti od elektrárny, je potřeba zvýšit elektrické napětí. Ke změně napětí slouží zařízení zvané transformátor.</a:t>
            </a:r>
            <a:endParaRPr lang="cs-CZ" dirty="0"/>
          </a:p>
        </p:txBody>
      </p:sp>
      <p:pic>
        <p:nvPicPr>
          <p:cNvPr id="28674" name="Picture 2" descr="File:Transormator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44824"/>
            <a:ext cx="4362450" cy="398145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491880" y="6093296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Vedení velmi vysokého napětí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60032" y="1268760"/>
            <a:ext cx="3826768" cy="5186048"/>
          </a:xfrm>
        </p:spPr>
        <p:txBody>
          <a:bodyPr/>
          <a:lstStyle/>
          <a:p>
            <a:r>
              <a:rPr lang="cs-CZ" dirty="0" smtClean="0"/>
              <a:t>Napětí v drátech může dosahovat až 400 000 voltů. Označujeme ho jako velmi vysoké.</a:t>
            </a:r>
            <a:endParaRPr lang="cs-CZ" dirty="0"/>
          </a:p>
        </p:txBody>
      </p:sp>
      <p:pic>
        <p:nvPicPr>
          <p:cNvPr id="29698" name="Picture 2" descr="File:Velmi vysoké nap&amp;ecaron;tí - vedení u obce &amp;Ccaron;e&amp;ccaron;elovi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4451648" cy="333873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347864" y="5877272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Vedení velmi vysokého napětí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1268760"/>
            <a:ext cx="4392488" cy="5186048"/>
          </a:xfrm>
        </p:spPr>
        <p:txBody>
          <a:bodyPr/>
          <a:lstStyle/>
          <a:p>
            <a:r>
              <a:rPr lang="cs-CZ" dirty="0" smtClean="0"/>
              <a:t>Takové napětí je životu nebezpečné. Proto nikdy nesmíme lézt na sloupy elektrického vedení, ani se dotýkat drátů spadlých na zem.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1880" y="630932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pic>
        <p:nvPicPr>
          <p:cNvPr id="30722" name="Picture 2" descr="File:Vysoké nap&amp;ecaron;tí-nedotýkat 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72816"/>
            <a:ext cx="3384376" cy="4512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Transformátor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4048" y="548680"/>
            <a:ext cx="3682752" cy="59061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Na konci cesty je potřeba opět napětí snížit, aby nedošlo k úrazům a poškození spotřebičů. Transformátor v blízkosti lidských obydlí sníží elektrické napětí na nízké napětí 230 voltů. POZOR! I takové napětí může člověku ublížit.</a:t>
            </a:r>
            <a:endParaRPr lang="cs-CZ" dirty="0"/>
          </a:p>
        </p:txBody>
      </p:sp>
      <p:pic>
        <p:nvPicPr>
          <p:cNvPr id="31746" name="Picture 2" descr="File:Husinec (PV), transformá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56792"/>
            <a:ext cx="3456384" cy="473477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563888" y="6381328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Zásuvka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16016" y="476672"/>
            <a:ext cx="3970784" cy="5978136"/>
          </a:xfrm>
        </p:spPr>
        <p:txBody>
          <a:bodyPr/>
          <a:lstStyle/>
          <a:p>
            <a:r>
              <a:rPr lang="cs-CZ" dirty="0" smtClean="0"/>
              <a:t>Elektřina je u konce své cesty. Urazila několik desítek kilometrů, aby mohla být použita v elektrických spotřebičích v domácnostech. </a:t>
            </a:r>
            <a:endParaRPr lang="cs-CZ" dirty="0"/>
          </a:p>
        </p:txBody>
      </p:sp>
      <p:pic>
        <p:nvPicPr>
          <p:cNvPr id="32770" name="Picture 2" descr="File:French-power-socke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420888"/>
            <a:ext cx="4224470" cy="316835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3203848" y="5949280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Odpověz na následující otázky.</a:t>
            </a:r>
          </a:p>
          <a:p>
            <a:r>
              <a:rPr lang="cs-CZ" dirty="0" smtClean="0"/>
              <a:t>Aby ses dozvěděl, zda jsi odpověděl správně, stačí jednou kliknout.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1. Jaké známe nejčastější typy elektráren?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2. Jak se nazývá zařízení na změnu elektrického napětí?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3. Jak veliké může být velmi vysoké napětí?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4. Můžeme se dotýkat drátů elektrického vedení, když jsou spadené na zem?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5. Mohli bychom velmi vysoké napětí použít v domácnosti k provozu spotřebičů?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67544" y="764704"/>
            <a:ext cx="735970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Elektrárny tepelné, jaderné, vodní, větrné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2204864"/>
            <a:ext cx="2550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Transformátor</a:t>
            </a:r>
            <a:endParaRPr lang="cs-CZ" sz="2800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3284984"/>
            <a:ext cx="4682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Může mít až 400 000 voltů.</a:t>
            </a:r>
            <a:endParaRPr lang="cs-CZ" sz="2800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4725144"/>
            <a:ext cx="68194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Nemůžeme, je to životu nebezpečné!!</a:t>
            </a:r>
            <a:endParaRPr lang="cs-CZ" sz="2800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6093296"/>
            <a:ext cx="6814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Ne, takové napětí vy spotřebič zničilo.</a:t>
            </a:r>
            <a:endParaRPr lang="cs-CZ" sz="2800" i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GRATULUJU TI !!!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199" y="1882807"/>
            <a:ext cx="9705843" cy="516984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Vše jsi úspěšně zvládl.  </a:t>
            </a:r>
            <a:endParaRPr lang="cs-CZ" dirty="0"/>
          </a:p>
        </p:txBody>
      </p:sp>
      <p:pic>
        <p:nvPicPr>
          <p:cNvPr id="33795" name="Picture 3" descr="C:\Users\Ondřej\AppData\Local\Microsoft\Windows\Temporary Internet Files\Content.IE5\8UPA3LXW\MP90021602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780928"/>
            <a:ext cx="4886103" cy="32828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2925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Zdroje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402072"/>
          </a:xfrm>
        </p:spPr>
        <p:txBody>
          <a:bodyPr>
            <a:normAutofit fontScale="92500" lnSpcReduction="20000"/>
          </a:bodyPr>
          <a:lstStyle/>
          <a:p>
            <a:r>
              <a:rPr lang="cs-CZ" sz="1800" dirty="0" smtClean="0"/>
              <a:t>Obr. 1: MAZBLN. File:Pljevlja </a:t>
            </a:r>
            <a:r>
              <a:rPr lang="cs-CZ" sz="1800" dirty="0" err="1" smtClean="0"/>
              <a:t>Power</a:t>
            </a:r>
            <a:r>
              <a:rPr lang="cs-CZ" sz="1800" dirty="0" smtClean="0"/>
              <a:t> station.JPG.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2006 [cit. 2013-03-21]. Dostupné z: </a:t>
            </a:r>
            <a:r>
              <a:rPr lang="cs-CZ" sz="1800" dirty="0" smtClean="0">
                <a:hlinkClick r:id="rId2"/>
              </a:rPr>
              <a:t>http://commons.wikimedia.org/wiki/File:Pljevlja_Power_station.JPG</a:t>
            </a:r>
            <a:endParaRPr lang="cs-CZ" sz="1800" dirty="0" smtClean="0"/>
          </a:p>
          <a:p>
            <a:r>
              <a:rPr lang="cs-CZ" sz="1800" dirty="0" smtClean="0"/>
              <a:t>Obr. 2: EDINORUQI. File:Transormator2.jpg.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2006 [cit. 2013-03-21]. Dostupné z: http://commons.wikimedia.org/wiki/File:Transormator2.jpg  </a:t>
            </a:r>
          </a:p>
          <a:p>
            <a:r>
              <a:rPr lang="cs-CZ" sz="1800" dirty="0" smtClean="0"/>
              <a:t>Obr. 3: TAKMOCSEKRETOVANEJ!. File:Velmi vysoké napětí - vedení u obce </a:t>
            </a:r>
            <a:r>
              <a:rPr lang="cs-CZ" sz="1800" dirty="0" err="1" smtClean="0"/>
              <a:t>Čečelovice.JPG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2012 [cit. 2013-03-21]. Dostupné z: http://commons.wikimedia.org/wiki/File:Velmi_vysok%C3%A9_nap%C4%9Bt%C3%AD_-_veden%C3%AD_u_obce_%C4%8Ce%C4%8Delovice.JPG </a:t>
            </a:r>
          </a:p>
          <a:p>
            <a:r>
              <a:rPr lang="cs-CZ" sz="1800" dirty="0" smtClean="0"/>
              <a:t>Obr. 4: ŠJŮ. File:Vysoké napětí-nedotýkat se.</a:t>
            </a:r>
            <a:r>
              <a:rPr lang="cs-CZ" sz="1800" dirty="0" err="1" smtClean="0"/>
              <a:t>jpg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2008 [cit. 2013-03-21]. Dostupné z: </a:t>
            </a:r>
            <a:r>
              <a:rPr lang="cs-CZ" sz="1800" dirty="0" smtClean="0">
                <a:hlinkClick r:id="rId3"/>
              </a:rPr>
              <a:t>http://commons.wikimedia.org/wiki/File:Vysok%C3%A9_nap%C4%9Bt%C3%AD-nedot%C3%BDkat_se.jpg</a:t>
            </a:r>
            <a:endParaRPr lang="cs-CZ" sz="1800" dirty="0" smtClean="0"/>
          </a:p>
          <a:p>
            <a:r>
              <a:rPr lang="cs-CZ" sz="1800" dirty="0" smtClean="0"/>
              <a:t>Obr. 5: ŠJŮ. File:Husinec (PV), transformátor.</a:t>
            </a:r>
            <a:r>
              <a:rPr lang="cs-CZ" sz="1800" dirty="0" err="1" smtClean="0"/>
              <a:t>jpg</a:t>
            </a:r>
            <a:r>
              <a:rPr lang="cs-CZ" sz="1800" dirty="0" smtClean="0"/>
              <a:t>. </a:t>
            </a:r>
            <a:r>
              <a:rPr lang="cs-CZ" sz="1800" i="1" dirty="0" err="1" smtClean="0"/>
              <a:t>Wikimedia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Commons</a:t>
            </a:r>
            <a:r>
              <a:rPr lang="cs-CZ" sz="1800" dirty="0" smtClean="0"/>
              <a:t> [online]. 2009 [cit. 2013-03-21]. Dostupné z: http://commons.wikimedia.org/wiki/File:Husinec_%28PV%29,_transform%C3%A1tor.jpg?uselang=cs  </a:t>
            </a:r>
          </a:p>
          <a:p>
            <a:r>
              <a:rPr lang="cs-CZ" sz="1800" dirty="0" smtClean="0"/>
              <a:t>Obr. 6: </a:t>
            </a:r>
            <a:r>
              <a:rPr lang="cs-CZ" sz="1600" dirty="0" smtClean="0"/>
              <a:t>RASTOUL, </a:t>
            </a:r>
            <a:r>
              <a:rPr lang="cs-CZ" sz="1600" dirty="0" err="1" smtClean="0"/>
              <a:t>Etienne</a:t>
            </a:r>
            <a:r>
              <a:rPr lang="cs-CZ" sz="1600" dirty="0" smtClean="0"/>
              <a:t>. File:French-power-socket.jpg. </a:t>
            </a:r>
            <a:r>
              <a:rPr lang="cs-CZ" sz="1600" i="1" dirty="0" err="1" smtClean="0"/>
              <a:t>Wikimedia</a:t>
            </a:r>
            <a:r>
              <a:rPr lang="cs-CZ" sz="1600" i="1" dirty="0" smtClean="0"/>
              <a:t> </a:t>
            </a:r>
            <a:r>
              <a:rPr lang="cs-CZ" sz="1600" i="1" dirty="0" err="1" smtClean="0"/>
              <a:t>Commons</a:t>
            </a:r>
            <a:r>
              <a:rPr lang="cs-CZ" sz="1600" dirty="0" smtClean="0"/>
              <a:t> [online]. 2006 [cit. 2013-03-21]. Dostupné z: http://commons.wikimedia.org/wiki/File:French-power-socket.jpg </a:t>
            </a:r>
            <a:endParaRPr lang="cs-CZ" sz="1800" dirty="0" smtClean="0"/>
          </a:p>
          <a:p>
            <a:r>
              <a:rPr lang="cs-CZ" sz="1800" dirty="0" smtClean="0"/>
              <a:t>ostatní fotografie: kliparty Microsoft Office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72</TotalTime>
  <Words>546</Words>
  <Application>Microsoft Office PowerPoint</Application>
  <PresentationFormat>Předvádění na obrazovce (4:3)</PresentationFormat>
  <Paragraphs>65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Talent</vt:lpstr>
      <vt:lpstr>Snímek 1</vt:lpstr>
      <vt:lpstr>Od elektrárny ke spotřebiči</vt:lpstr>
      <vt:lpstr>Elektrárna</vt:lpstr>
      <vt:lpstr>Transformátor</vt:lpstr>
      <vt:lpstr>Vedení velmi vysokého napětí</vt:lpstr>
      <vt:lpstr>Vedení velmi vysokého napětí</vt:lpstr>
      <vt:lpstr>Transformátor</vt:lpstr>
      <vt:lpstr>Zásuvka</vt:lpstr>
      <vt:lpstr>Opakování</vt:lpstr>
      <vt:lpstr>Snímek 10</vt:lpstr>
      <vt:lpstr>GRATULUJU TI !!!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 elektrárny ke spotřebiči</dc:title>
  <dc:creator>Ondřej Vraj</dc:creator>
  <cp:lastModifiedBy>Credo o.p.s.</cp:lastModifiedBy>
  <cp:revision>9</cp:revision>
  <dcterms:created xsi:type="dcterms:W3CDTF">2013-03-21T19:38:54Z</dcterms:created>
  <dcterms:modified xsi:type="dcterms:W3CDTF">2013-05-29T04:54:07Z</dcterms:modified>
</cp:coreProperties>
</file>