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5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11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F5C2BAE-3610-4DEC-ADA5-A8AC1D52E2D9}" type="datetimeFigureOut">
              <a:rPr lang="cs-CZ" smtClean="0"/>
              <a:t>25.5.2013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9F5AB84-088C-4776-89FC-AB3FE2237253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21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2564904"/>
            <a:ext cx="7406640" cy="1472184"/>
          </a:xfrm>
        </p:spPr>
        <p:txBody>
          <a:bodyPr>
            <a:normAutofit/>
          </a:bodyPr>
          <a:lstStyle/>
          <a:p>
            <a:r>
              <a:rPr lang="en-US" dirty="0"/>
              <a:t/>
            </a:r>
            <a:br>
              <a:rPr lang="en-US" dirty="0"/>
            </a:b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23"/>
            <a:ext cx="9144000" cy="6154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166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548680"/>
            <a:ext cx="7890080" cy="5915744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cs-CZ" sz="2400" dirty="0" smtClean="0"/>
              <a:t>ANOTACE</a:t>
            </a:r>
          </a:p>
          <a:p>
            <a:pPr marL="82296" indent="0">
              <a:buNone/>
            </a:pPr>
            <a:r>
              <a:rPr lang="cs-CZ" sz="2400" dirty="0" smtClean="0"/>
              <a:t>Materiál je určen pro žáky 3. ročníku.</a:t>
            </a:r>
          </a:p>
          <a:p>
            <a:pPr marL="82296" indent="0">
              <a:buNone/>
            </a:pPr>
            <a:r>
              <a:rPr lang="cs-CZ" sz="2400" dirty="0" smtClean="0"/>
              <a:t>Patří do vzdělávací oblasti Cizí jazyk.</a:t>
            </a:r>
          </a:p>
          <a:p>
            <a:pPr marL="82296" indent="0">
              <a:buNone/>
            </a:pPr>
            <a:r>
              <a:rPr lang="cs-CZ" sz="2400" dirty="0" smtClean="0"/>
              <a:t>Žáci poznávají základní školní </a:t>
            </a:r>
            <a:r>
              <a:rPr lang="cs-CZ" sz="2400" dirty="0" smtClean="0"/>
              <a:t>pomůcky,  procvičují význam a pravopis </a:t>
            </a:r>
            <a:r>
              <a:rPr lang="cs-CZ" sz="2400" dirty="0" smtClean="0"/>
              <a:t>daných slovíček.</a:t>
            </a: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METODICKÉ POZNÁMKY</a:t>
            </a:r>
          </a:p>
          <a:p>
            <a:pPr marL="82296" indent="0">
              <a:buNone/>
            </a:pPr>
            <a:r>
              <a:rPr lang="cs-CZ" sz="2400" dirty="0" smtClean="0"/>
              <a:t>str. 4 a 5 frontální práce u interaktivní tabule,  žáci doplňují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názvy pomůcek, kontrola mezerníkem</a:t>
            </a:r>
          </a:p>
          <a:p>
            <a:pPr marL="82296" indent="0">
              <a:buNone/>
            </a:pPr>
            <a:r>
              <a:rPr lang="cs-CZ" sz="2400" dirty="0" smtClean="0"/>
              <a:t>str. 6 párová práce žáků u interaktivní </a:t>
            </a:r>
            <a:r>
              <a:rPr lang="cs-CZ" sz="2400" dirty="0" smtClean="0"/>
              <a:t>tabule,  žáci spojují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slovo s vhodným obrázkem</a:t>
            </a:r>
            <a:endParaRPr lang="cs-CZ" sz="2400" dirty="0" smtClean="0"/>
          </a:p>
          <a:p>
            <a:pPr marL="82296" indent="0">
              <a:buNone/>
            </a:pPr>
            <a:r>
              <a:rPr lang="cs-CZ" sz="2400" dirty="0" smtClean="0"/>
              <a:t>str. 7 frontální práce u tabule nebo zadat jako samostatnou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práci žáků do sešitu, kontrola podle str. 8 </a:t>
            </a:r>
          </a:p>
          <a:p>
            <a:pPr marL="82296" indent="0">
              <a:buNone/>
            </a:pPr>
            <a:r>
              <a:rPr lang="cs-CZ" sz="2400" dirty="0" smtClean="0"/>
              <a:t>str. </a:t>
            </a:r>
            <a:r>
              <a:rPr lang="cs-CZ" sz="2400" smtClean="0"/>
              <a:t>9 </a:t>
            </a:r>
            <a:r>
              <a:rPr lang="cs-CZ" sz="2400" smtClean="0"/>
              <a:t>samostatná</a:t>
            </a:r>
            <a:r>
              <a:rPr lang="cs-CZ" sz="2400" smtClean="0"/>
              <a:t> </a:t>
            </a:r>
            <a:r>
              <a:rPr lang="cs-CZ" sz="2400" dirty="0" smtClean="0"/>
              <a:t>práce </a:t>
            </a:r>
            <a:r>
              <a:rPr lang="cs-CZ" sz="2400" smtClean="0"/>
              <a:t>žáků do sešitu </a:t>
            </a:r>
            <a:r>
              <a:rPr lang="cs-CZ" sz="2400" dirty="0" smtClean="0"/>
              <a:t>podle zadání, 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</a:t>
            </a:r>
            <a:r>
              <a:rPr lang="cs-CZ" sz="2400" dirty="0" smtClean="0"/>
              <a:t>kontrola </a:t>
            </a:r>
            <a:r>
              <a:rPr lang="cs-CZ" sz="2400" dirty="0" smtClean="0"/>
              <a:t>mezerníkem      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1940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      SCHOOL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-</a:t>
            </a:r>
            <a:r>
              <a:rPr lang="cs-CZ" dirty="0" smtClean="0">
                <a:solidFill>
                  <a:srgbClr val="0070C0"/>
                </a:solidFill>
              </a:rPr>
              <a:t>-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ŠKOLA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endParaRPr lang="cs-CZ" dirty="0"/>
          </a:p>
        </p:txBody>
      </p:sp>
      <p:pic>
        <p:nvPicPr>
          <p:cNvPr id="1028" name="Picture 4" descr="C:\Users\Renata\AppData\Local\Microsoft\Windows\Temporary Internet Files\Content.IE5\TYGVTDZX\MP90043939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66464"/>
            <a:ext cx="5616624" cy="439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4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      ŠKOLNÍ POMŮCKY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406" y="2812638"/>
            <a:ext cx="1828800" cy="18288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540029"/>
            <a:ext cx="1828800" cy="18288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428015"/>
            <a:ext cx="1828800" cy="18288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4739635" y="2019250"/>
            <a:ext cx="1289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BOOK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344509" y="3645022"/>
            <a:ext cx="31317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EXERCISE BOOK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5250529"/>
            <a:ext cx="1096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FILE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40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260648"/>
            <a:ext cx="7498080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ŠKOLNÍ POMŮCKY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701" y="1353881"/>
            <a:ext cx="1828800" cy="182880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2469">
            <a:off x="5414312" y="4303606"/>
            <a:ext cx="1828800" cy="18288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24439">
            <a:off x="5561982" y="2742061"/>
            <a:ext cx="1828800" cy="1828800"/>
          </a:xfrm>
          <a:prstGeom prst="rect">
            <a:avLst/>
          </a:prstGeom>
        </p:spPr>
      </p:pic>
      <p:pic>
        <p:nvPicPr>
          <p:cNvPr id="3078" name="Picture 6" descr="C:\Users\Renata\AppData\Local\Microsoft\Windows\Temporary Internet Files\Content.IE5\SWR9AXXI\MC90019916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701" y="4986811"/>
            <a:ext cx="1691763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249940" y="1945116"/>
            <a:ext cx="25619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PENCIL CASE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35464" y="3526511"/>
            <a:ext cx="1936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  PENCIL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49940" y="5261863"/>
            <a:ext cx="1710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RUBBER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75242" y="3526510"/>
            <a:ext cx="9476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PEN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024639" y="5177595"/>
            <a:ext cx="14814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BRUSH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3081" name="Picture 9" descr="C:\Users\Renata\AppData\Local\Microsoft\Windows\Temporary Internet Files\Content.IE5\RSVJ87EY\MC90037883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66404">
            <a:off x="1404166" y="3032829"/>
            <a:ext cx="1613916" cy="1800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43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SPOJ SLOVA </a:t>
            </a:r>
            <a:r>
              <a:rPr lang="cs-CZ" sz="3600" dirty="0">
                <a:solidFill>
                  <a:srgbClr val="0070C0"/>
                </a:solidFill>
              </a:rPr>
              <a:t>S</a:t>
            </a:r>
            <a:r>
              <a:rPr lang="cs-CZ" sz="3600" dirty="0" smtClean="0">
                <a:solidFill>
                  <a:srgbClr val="0070C0"/>
                </a:solidFill>
              </a:rPr>
              <a:t> OBRÁZKY</a:t>
            </a:r>
            <a:endParaRPr lang="cs-CZ" sz="3600" dirty="0">
              <a:solidFill>
                <a:srgbClr val="0070C0"/>
              </a:solidFill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661" y="3364420"/>
            <a:ext cx="1699641" cy="1699641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728" y="3201149"/>
            <a:ext cx="1684784" cy="1684784"/>
          </a:xfrm>
          <a:prstGeom prst="rect">
            <a:avLst/>
          </a:prstGeom>
        </p:spPr>
      </p:pic>
      <p:pic>
        <p:nvPicPr>
          <p:cNvPr id="4100" name="Picture 4" descr="C:\Users\Renata\AppData\Local\Microsoft\Windows\Temporary Internet Files\Content.IE5\TYGVTDZX\MC90023292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471410"/>
            <a:ext cx="1562518" cy="14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Renata\AppData\Local\Microsoft\Windows\Temporary Internet Files\Content.IE5\SWR9AXXI\MC900441734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01" y="4025670"/>
            <a:ext cx="1936141" cy="1936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Renata\AppData\Local\Microsoft\Windows\Temporary Internet Files\Content.IE5\SWR9AXXI\MC900441283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694" y="4276571"/>
            <a:ext cx="1880078" cy="1880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45300" y="1830057"/>
            <a:ext cx="96069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 PEN    BOOK   RUBBER   BRUSH   FILE        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96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DOPLŇ DO SLOV CHYBĚJÍCÍ PÍSMENA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    BO_ K          PENC_ L   C_ SE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F_ LE            R_ BBEL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BR_ SH         EXERC_ SE  BOO_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PENC_ L       P_ N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581128"/>
            <a:ext cx="1828800" cy="18288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365104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3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                     ŘEŠENÍ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sz="4000" dirty="0" smtClean="0"/>
              <a:t>BO</a:t>
            </a:r>
            <a:r>
              <a:rPr lang="cs-CZ" sz="4000" dirty="0" smtClean="0">
                <a:solidFill>
                  <a:srgbClr val="FF0000"/>
                </a:solidFill>
              </a:rPr>
              <a:t>O</a:t>
            </a:r>
            <a:r>
              <a:rPr lang="cs-CZ" sz="4000" dirty="0" smtClean="0"/>
              <a:t>K          PENC</a:t>
            </a:r>
            <a:r>
              <a:rPr lang="cs-CZ" sz="4000" dirty="0" smtClean="0">
                <a:solidFill>
                  <a:srgbClr val="FF0000"/>
                </a:solidFill>
              </a:rPr>
              <a:t>I</a:t>
            </a:r>
            <a:r>
              <a:rPr lang="cs-CZ" sz="4000" dirty="0" smtClean="0"/>
              <a:t>L   C</a:t>
            </a:r>
            <a:r>
              <a:rPr lang="cs-CZ" sz="4000" dirty="0" smtClean="0">
                <a:solidFill>
                  <a:srgbClr val="FF0000"/>
                </a:solidFill>
              </a:rPr>
              <a:t>A</a:t>
            </a:r>
            <a:r>
              <a:rPr lang="cs-CZ" sz="4000" dirty="0" smtClean="0"/>
              <a:t>SE</a:t>
            </a:r>
            <a:endParaRPr lang="cs-CZ" sz="4000" dirty="0"/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F</a:t>
            </a:r>
            <a:r>
              <a:rPr lang="cs-CZ" sz="4000" dirty="0" smtClean="0">
                <a:solidFill>
                  <a:srgbClr val="FF0000"/>
                </a:solidFill>
              </a:rPr>
              <a:t>I</a:t>
            </a:r>
            <a:r>
              <a:rPr lang="cs-CZ" sz="4000" dirty="0" smtClean="0"/>
              <a:t>LE              R</a:t>
            </a:r>
            <a:r>
              <a:rPr lang="cs-CZ" sz="4000" dirty="0" smtClean="0">
                <a:solidFill>
                  <a:srgbClr val="FF0000"/>
                </a:solidFill>
              </a:rPr>
              <a:t>U</a:t>
            </a:r>
            <a:r>
              <a:rPr lang="cs-CZ" sz="4000" dirty="0" smtClean="0"/>
              <a:t>BBEL</a:t>
            </a:r>
            <a:endParaRPr lang="cs-CZ" sz="4000" dirty="0"/>
          </a:p>
          <a:p>
            <a:pPr marL="0" indent="0">
              <a:buNone/>
            </a:pPr>
            <a:r>
              <a:rPr lang="cs-CZ" sz="4000" dirty="0"/>
              <a:t>  </a:t>
            </a:r>
            <a:r>
              <a:rPr lang="cs-CZ" sz="4000" dirty="0" smtClean="0"/>
              <a:t> BR</a:t>
            </a:r>
            <a:r>
              <a:rPr lang="cs-CZ" sz="4000" dirty="0" smtClean="0">
                <a:solidFill>
                  <a:srgbClr val="FF0000"/>
                </a:solidFill>
              </a:rPr>
              <a:t>U</a:t>
            </a:r>
            <a:r>
              <a:rPr lang="cs-CZ" sz="4000" dirty="0" smtClean="0"/>
              <a:t>SH         EXERC</a:t>
            </a:r>
            <a:r>
              <a:rPr lang="cs-CZ" sz="4000" dirty="0" smtClean="0">
                <a:solidFill>
                  <a:srgbClr val="FF0000"/>
                </a:solidFill>
              </a:rPr>
              <a:t>I</a:t>
            </a:r>
            <a:r>
              <a:rPr lang="cs-CZ" sz="4000" dirty="0" smtClean="0"/>
              <a:t>SE  BOO</a:t>
            </a:r>
            <a:r>
              <a:rPr lang="cs-CZ" sz="4000" dirty="0" smtClean="0">
                <a:solidFill>
                  <a:srgbClr val="FF0000"/>
                </a:solidFill>
              </a:rPr>
              <a:t>K</a:t>
            </a:r>
            <a:endParaRPr lang="cs-CZ" sz="4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000" dirty="0"/>
              <a:t>  </a:t>
            </a:r>
            <a:r>
              <a:rPr lang="cs-CZ" sz="4000" dirty="0" smtClean="0"/>
              <a:t> PENC</a:t>
            </a:r>
            <a:r>
              <a:rPr lang="cs-CZ" sz="4000" dirty="0" smtClean="0">
                <a:solidFill>
                  <a:srgbClr val="FF0000"/>
                </a:solidFill>
              </a:rPr>
              <a:t>I</a:t>
            </a:r>
            <a:r>
              <a:rPr lang="cs-CZ" sz="4000" dirty="0" smtClean="0"/>
              <a:t>L        P</a:t>
            </a:r>
            <a:r>
              <a:rPr lang="cs-CZ" sz="4000" dirty="0" smtClean="0">
                <a:solidFill>
                  <a:srgbClr val="FF0000"/>
                </a:solidFill>
              </a:rPr>
              <a:t>E</a:t>
            </a:r>
            <a:r>
              <a:rPr lang="cs-CZ" sz="4000" dirty="0" smtClean="0"/>
              <a:t>N</a:t>
            </a:r>
            <a:endParaRPr lang="cs-CZ" sz="4000" dirty="0"/>
          </a:p>
        </p:txBody>
      </p:sp>
      <p:pic>
        <p:nvPicPr>
          <p:cNvPr id="1026" name="Picture 2" descr="C:\Users\Renata\AppData\Local\Microsoft\Windows\Temporary Internet Files\Content.IE5\TYGVTDZX\MC9002340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482121"/>
            <a:ext cx="2301089" cy="203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73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ZKUS NAKRESLIT PODLE ZADÁNÍ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412776"/>
            <a:ext cx="8106104" cy="483562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DD11A3"/>
                </a:solidFill>
              </a:rPr>
              <a:t>PENCIL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AND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DD11A3"/>
                </a:solidFill>
              </a:rPr>
              <a:t>BRUSH</a:t>
            </a:r>
            <a:r>
              <a:rPr lang="cs-CZ" dirty="0" smtClean="0">
                <a:solidFill>
                  <a:srgbClr val="FF0000"/>
                </a:solidFill>
              </a:rPr>
              <a:t>   BOOK 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AND</a:t>
            </a:r>
            <a:r>
              <a:rPr lang="cs-CZ" dirty="0" smtClean="0">
                <a:solidFill>
                  <a:srgbClr val="FF0000"/>
                </a:solidFill>
              </a:rPr>
              <a:t> RUBBER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292080" y="2398748"/>
            <a:ext cx="3288033" cy="352839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259632" y="2416985"/>
            <a:ext cx="3360041" cy="35270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C:\Users\Renata\AppData\Local\Microsoft\Windows\Temporary Internet Files\Content.IE5\TYGVTDZX\MC9003403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400" y="3188559"/>
            <a:ext cx="1015148" cy="235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enata\AppData\Local\Microsoft\Windows\Temporary Internet Files\Content.IE5\RSVJ87EY\MC9001991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444092"/>
            <a:ext cx="1785928" cy="1170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enata\AppData\Local\Microsoft\Windows\Temporary Internet Files\Content.IE5\NHGJ9HGY\MC900352180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461" y="3110105"/>
            <a:ext cx="1696016" cy="17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708920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10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Renata\AppData\Local\Microsoft\Windows\Temporary Internet Files\Content.IE5\TYGVTDZX\MP900439484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836712"/>
            <a:ext cx="7053535" cy="4722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52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68760"/>
            <a:ext cx="3334801" cy="1140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236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293</TotalTime>
  <Words>201</Words>
  <Application>Microsoft Office PowerPoint</Application>
  <PresentationFormat>Předvádění na obrazovce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Slunovrat</vt:lpstr>
      <vt:lpstr> </vt:lpstr>
      <vt:lpstr>Prezentace aplikace PowerPoint</vt:lpstr>
      <vt:lpstr>      SCHOOL -- ŠKOLA</vt:lpstr>
      <vt:lpstr>      ŠKOLNÍ POMŮCKY</vt:lpstr>
      <vt:lpstr>ŠKOLNÍ POMŮCKY</vt:lpstr>
      <vt:lpstr>SPOJ SLOVA S OBRÁZKY</vt:lpstr>
      <vt:lpstr>DOPLŇ DO SLOV CHYBĚJÍCÍ PÍSMENA</vt:lpstr>
      <vt:lpstr>                     ŘEŠENÍ</vt:lpstr>
      <vt:lpstr>ZKUS NAKRESLIT PODLE ZADÁNÍ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Renata</dc:creator>
  <cp:lastModifiedBy>Renata</cp:lastModifiedBy>
  <cp:revision>55</cp:revision>
  <dcterms:created xsi:type="dcterms:W3CDTF">2012-10-27T16:31:33Z</dcterms:created>
  <dcterms:modified xsi:type="dcterms:W3CDTF">2013-05-25T07:36:28Z</dcterms:modified>
</cp:coreProperties>
</file>