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64" r:id="rId4"/>
    <p:sldId id="257" r:id="rId5"/>
    <p:sldId id="259" r:id="rId6"/>
    <p:sldId id="258" r:id="rId7"/>
    <p:sldId id="260" r:id="rId8"/>
    <p:sldId id="267" r:id="rId9"/>
    <p:sldId id="261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B87C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132" y="15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FFBD4-2248-45E3-BFAC-04E1B6236799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E9AF-F353-4825-92DA-72A1C9BF3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223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FFBD4-2248-45E3-BFAC-04E1B6236799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E9AF-F353-4825-92DA-72A1C9BF3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1686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FFBD4-2248-45E3-BFAC-04E1B6236799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E9AF-F353-4825-92DA-72A1C9BF3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925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FFBD4-2248-45E3-BFAC-04E1B6236799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E9AF-F353-4825-92DA-72A1C9BF3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187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FFBD4-2248-45E3-BFAC-04E1B6236799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E9AF-F353-4825-92DA-72A1C9BF3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09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FFBD4-2248-45E3-BFAC-04E1B6236799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E9AF-F353-4825-92DA-72A1C9BF3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272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FFBD4-2248-45E3-BFAC-04E1B6236799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E9AF-F353-4825-92DA-72A1C9BF3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7854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FFBD4-2248-45E3-BFAC-04E1B6236799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E9AF-F353-4825-92DA-72A1C9BF3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065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FFBD4-2248-45E3-BFAC-04E1B6236799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E9AF-F353-4825-92DA-72A1C9BF3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9912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FFBD4-2248-45E3-BFAC-04E1B6236799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E9AF-F353-4825-92DA-72A1C9BF3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60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FFBD4-2248-45E3-BFAC-04E1B6236799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6E9AF-F353-4825-92DA-72A1C9BF3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9076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1FFBD4-2248-45E3-BFAC-04E1B6236799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76E9AF-F353-4825-92DA-72A1C9BF3A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623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wmf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wmf"/><Relationship Id="rId5" Type="http://schemas.openxmlformats.org/officeDocument/2006/relationships/image" Target="../media/image15.png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Renata\Desktop\ÚVOD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9882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82296" indent="0">
              <a:buNone/>
            </a:pPr>
            <a:r>
              <a:rPr lang="cs-CZ" dirty="0"/>
              <a:t>ANOTACE</a:t>
            </a:r>
          </a:p>
          <a:p>
            <a:pPr marL="82296" indent="0">
              <a:buNone/>
            </a:pPr>
            <a:r>
              <a:rPr lang="cs-CZ" dirty="0"/>
              <a:t>Materiál je určen pro žáky 3. ročníku.</a:t>
            </a:r>
          </a:p>
          <a:p>
            <a:pPr marL="82296" indent="0">
              <a:buNone/>
            </a:pPr>
            <a:r>
              <a:rPr lang="cs-CZ" dirty="0"/>
              <a:t>Patří do vzdělávací oblasti Cizí jazyk.</a:t>
            </a:r>
          </a:p>
          <a:p>
            <a:pPr marL="82296" indent="0">
              <a:buNone/>
            </a:pPr>
            <a:r>
              <a:rPr lang="cs-CZ" dirty="0"/>
              <a:t>Žáci </a:t>
            </a:r>
            <a:r>
              <a:rPr lang="cs-CZ" dirty="0" smtClean="0"/>
              <a:t>procvičují názvy barev, určují barvy školních pomůcek.</a:t>
            </a:r>
            <a:endParaRPr lang="cs-CZ" dirty="0"/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r>
              <a:rPr lang="cs-CZ" dirty="0"/>
              <a:t>METODICKÉ POZNÁMKY</a:t>
            </a:r>
          </a:p>
          <a:p>
            <a:pPr marL="82296" indent="0">
              <a:buNone/>
            </a:pPr>
            <a:r>
              <a:rPr lang="cs-CZ" dirty="0"/>
              <a:t>str. 4 a 5 frontální práce u interaktivní tabule, </a:t>
            </a:r>
            <a:r>
              <a:rPr lang="cs-CZ" dirty="0" smtClean="0"/>
              <a:t>žáci </a:t>
            </a:r>
            <a:r>
              <a:rPr lang="cs-CZ" dirty="0"/>
              <a:t>doplňují</a:t>
            </a:r>
          </a:p>
          <a:p>
            <a:pPr marL="82296" indent="0">
              <a:buNone/>
            </a:pPr>
            <a:r>
              <a:rPr lang="cs-CZ" dirty="0"/>
              <a:t>             názvy </a:t>
            </a:r>
            <a:r>
              <a:rPr lang="cs-CZ" dirty="0" smtClean="0"/>
              <a:t>barev, </a:t>
            </a:r>
            <a:r>
              <a:rPr lang="cs-CZ" dirty="0"/>
              <a:t>kontrola mezerníkem</a:t>
            </a:r>
          </a:p>
          <a:p>
            <a:pPr marL="82296" indent="0">
              <a:buNone/>
            </a:pPr>
            <a:r>
              <a:rPr lang="cs-CZ" dirty="0"/>
              <a:t>str. 6 </a:t>
            </a:r>
            <a:r>
              <a:rPr lang="cs-CZ" dirty="0" smtClean="0"/>
              <a:t>skupinová </a:t>
            </a:r>
            <a:r>
              <a:rPr lang="cs-CZ" dirty="0" smtClean="0"/>
              <a:t>práce </a:t>
            </a:r>
            <a:r>
              <a:rPr lang="cs-CZ" dirty="0"/>
              <a:t>u interaktivní </a:t>
            </a:r>
            <a:r>
              <a:rPr lang="cs-CZ" dirty="0" smtClean="0"/>
              <a:t>tabule, žáci si vyberou věc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   a popisují její barvy</a:t>
            </a:r>
            <a:r>
              <a:rPr lang="cs-CZ" dirty="0" smtClean="0"/>
              <a:t>   </a:t>
            </a:r>
            <a:endParaRPr lang="cs-CZ" dirty="0"/>
          </a:p>
          <a:p>
            <a:pPr marL="82296" indent="0">
              <a:buNone/>
            </a:pPr>
            <a:r>
              <a:rPr lang="cs-CZ" dirty="0"/>
              <a:t>str. 7 frontální práce u tabule nebo zadat jako samostatnou</a:t>
            </a:r>
          </a:p>
          <a:p>
            <a:pPr marL="82296" indent="0">
              <a:buNone/>
            </a:pPr>
            <a:r>
              <a:rPr lang="cs-CZ" dirty="0"/>
              <a:t>        práci žáků do sešitu, kontrola podle str. 8 </a:t>
            </a:r>
          </a:p>
          <a:p>
            <a:pPr marL="82296" indent="0">
              <a:buNone/>
            </a:pPr>
            <a:r>
              <a:rPr lang="cs-CZ" dirty="0"/>
              <a:t>str. 9 </a:t>
            </a:r>
            <a:r>
              <a:rPr lang="cs-CZ" dirty="0" smtClean="0"/>
              <a:t>párová </a:t>
            </a:r>
            <a:r>
              <a:rPr lang="cs-CZ" dirty="0"/>
              <a:t>práce u </a:t>
            </a:r>
            <a:r>
              <a:rPr lang="cs-CZ" dirty="0" smtClean="0"/>
              <a:t>tabule podle zadání, </a:t>
            </a:r>
            <a:r>
              <a:rPr lang="cs-CZ" dirty="0"/>
              <a:t>kontrola mezerníkem        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6632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>
            <a:noAutofit/>
          </a:bodyPr>
          <a:lstStyle/>
          <a:p>
            <a:r>
              <a:rPr lang="cs-CZ" sz="10000" b="1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C</a:t>
            </a:r>
            <a:r>
              <a:rPr lang="cs-CZ" sz="100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O</a:t>
            </a:r>
            <a:r>
              <a:rPr lang="cs-CZ" sz="100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L</a:t>
            </a:r>
            <a:r>
              <a:rPr lang="cs-CZ" sz="10000" b="1" dirty="0" smtClean="0">
                <a:ln>
                  <a:solidFill>
                    <a:schemeClr val="tx1"/>
                  </a:solidFill>
                </a:ln>
                <a:solidFill>
                  <a:srgbClr val="0070C0"/>
                </a:solidFill>
              </a:rPr>
              <a:t>O</a:t>
            </a:r>
            <a:r>
              <a:rPr lang="cs-CZ" sz="10000" b="1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U</a:t>
            </a:r>
            <a:r>
              <a:rPr lang="cs-CZ" sz="100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50000"/>
                  </a:schemeClr>
                </a:solidFill>
              </a:rPr>
              <a:t>R</a:t>
            </a:r>
            <a:r>
              <a:rPr lang="cs-CZ" sz="10000" b="1" dirty="0" smtClean="0">
                <a:ln>
                  <a:solidFill>
                    <a:schemeClr val="tx1"/>
                  </a:solidFill>
                </a:ln>
              </a:rPr>
              <a:t>S</a:t>
            </a:r>
            <a:endParaRPr lang="cs-CZ" sz="10000" b="1" dirty="0">
              <a:ln>
                <a:solidFill>
                  <a:schemeClr val="tx1"/>
                </a:solidFill>
              </a:ln>
            </a:endParaRPr>
          </a:p>
        </p:txBody>
      </p:sp>
      <p:pic>
        <p:nvPicPr>
          <p:cNvPr id="1026" name="Picture 2" descr="C:\Users\LŠ\AppData\Local\Microsoft\Windows\Temporary Internet Files\Content.IE5\F763AVPJ\MC90044175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204864"/>
            <a:ext cx="7200800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3152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779912" y="658649"/>
            <a:ext cx="1905253" cy="4925144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RED</a:t>
            </a:r>
          </a:p>
          <a:p>
            <a:pPr marL="0" indent="0">
              <a:spcBef>
                <a:spcPts val="0"/>
              </a:spcBef>
              <a:buNone/>
            </a:pPr>
            <a:endParaRPr lang="cs-CZ" sz="4000" b="1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0070C0"/>
                </a:solidFill>
              </a:rPr>
              <a:t>BLUE</a:t>
            </a:r>
          </a:p>
          <a:p>
            <a:pPr marL="0" indent="0">
              <a:spcBef>
                <a:spcPts val="0"/>
              </a:spcBef>
              <a:buNone/>
            </a:pPr>
            <a:endParaRPr lang="cs-CZ" sz="4000" b="1" dirty="0" smtClean="0">
              <a:ln>
                <a:solidFill>
                  <a:schemeClr val="tx1"/>
                </a:solidFill>
              </a:ln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92D050"/>
                </a:solidFill>
              </a:rPr>
              <a:t>GREEN</a:t>
            </a:r>
          </a:p>
          <a:p>
            <a:pPr marL="0" indent="0">
              <a:spcBef>
                <a:spcPts val="0"/>
              </a:spcBef>
              <a:buNone/>
            </a:pPr>
            <a:endParaRPr lang="cs-CZ" sz="4000" b="1" dirty="0" smtClean="0">
              <a:ln>
                <a:solidFill>
                  <a:schemeClr val="tx1"/>
                </a:solidFill>
              </a:ln>
              <a:solidFill>
                <a:srgbClr val="92D05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FF0066"/>
                </a:solidFill>
              </a:rPr>
              <a:t>PINK</a:t>
            </a:r>
          </a:p>
          <a:p>
            <a:pPr marL="0" indent="0">
              <a:spcBef>
                <a:spcPts val="0"/>
              </a:spcBef>
              <a:buNone/>
            </a:pPr>
            <a:endParaRPr lang="cs-CZ" sz="4000" b="1" dirty="0" smtClean="0">
              <a:ln>
                <a:solidFill>
                  <a:schemeClr val="tx1"/>
                </a:solidFill>
              </a:ln>
              <a:solidFill>
                <a:srgbClr val="FF0066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PURPLE</a:t>
            </a:r>
          </a:p>
        </p:txBody>
      </p:sp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7359246" y="2994009"/>
            <a:ext cx="1151264" cy="972641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8" name="Picture 4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4300" y="1742319"/>
            <a:ext cx="1240606" cy="1306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LŠ\AppData\Local\Microsoft\Windows\Temporary Internet Files\Content.IE5\22959MTR\MC900250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592" y="548680"/>
            <a:ext cx="1023538" cy="126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Š\AppData\Local\Microsoft\Windows\Temporary Internet Files\Content.IE5\22959MTR\MC900193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4906" y="5312146"/>
            <a:ext cx="1599944" cy="1186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LŠ\AppData\Local\Microsoft\Windows\Temporary Internet Files\Content.IE5\F763AVPJ\MC9001922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729" y="4151576"/>
            <a:ext cx="1574549" cy="1160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6295" y="664175"/>
            <a:ext cx="1925271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Červená</a:t>
            </a:r>
          </a:p>
          <a:p>
            <a:endParaRPr lang="cs-CZ" sz="4000" b="1" dirty="0" smtClean="0"/>
          </a:p>
          <a:p>
            <a:r>
              <a:rPr lang="cs-CZ" sz="4000" b="1" dirty="0" smtClean="0"/>
              <a:t>Modrá</a:t>
            </a:r>
          </a:p>
          <a:p>
            <a:endParaRPr lang="cs-CZ" sz="4000" b="1" dirty="0" smtClean="0"/>
          </a:p>
          <a:p>
            <a:r>
              <a:rPr lang="cs-CZ" sz="4000" b="1" dirty="0" smtClean="0"/>
              <a:t>Zelená</a:t>
            </a:r>
          </a:p>
          <a:p>
            <a:endParaRPr lang="cs-CZ" sz="4000" b="1" dirty="0" smtClean="0"/>
          </a:p>
          <a:p>
            <a:r>
              <a:rPr lang="cs-CZ" sz="4000" b="1" dirty="0" smtClean="0"/>
              <a:t>Růžová</a:t>
            </a:r>
          </a:p>
          <a:p>
            <a:endParaRPr lang="cs-CZ" sz="4000" b="1" dirty="0" smtClean="0"/>
          </a:p>
          <a:p>
            <a:r>
              <a:rPr lang="cs-CZ" sz="4000" b="1" dirty="0" smtClean="0"/>
              <a:t>Fialová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579941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3"/>
          <p:cNvSpPr>
            <a:spLocks noGrp="1"/>
          </p:cNvSpPr>
          <p:nvPr>
            <p:ph sz="half" idx="1"/>
          </p:nvPr>
        </p:nvSpPr>
        <p:spPr>
          <a:xfrm>
            <a:off x="3283580" y="692696"/>
            <a:ext cx="2952328" cy="5112568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50000"/>
                  </a:schemeClr>
                </a:solidFill>
              </a:rPr>
              <a:t>BROWN</a:t>
            </a:r>
          </a:p>
          <a:p>
            <a:pPr marL="0" indent="0">
              <a:spcBef>
                <a:spcPts val="0"/>
              </a:spcBef>
              <a:buNone/>
            </a:pPr>
            <a:endParaRPr lang="cs-CZ" sz="4000" b="1" dirty="0" smtClean="0">
              <a:ln>
                <a:solidFill>
                  <a:schemeClr val="tx1"/>
                </a:solidFill>
              </a:ln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YELLOW</a:t>
            </a:r>
          </a:p>
          <a:p>
            <a:pPr marL="0" indent="0">
              <a:spcBef>
                <a:spcPts val="0"/>
              </a:spcBef>
              <a:buNone/>
            </a:pPr>
            <a:endParaRPr lang="cs-CZ" sz="4000" b="1" dirty="0" smtClean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ORANGE</a:t>
            </a:r>
          </a:p>
          <a:p>
            <a:pPr marL="0" indent="0">
              <a:spcBef>
                <a:spcPts val="0"/>
              </a:spcBef>
              <a:buNone/>
            </a:pPr>
            <a:endParaRPr lang="cs-CZ" sz="4000" b="1" dirty="0" smtClean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WHITE</a:t>
            </a:r>
          </a:p>
          <a:p>
            <a:pPr marL="0" indent="0">
              <a:spcBef>
                <a:spcPts val="0"/>
              </a:spcBef>
              <a:buNone/>
            </a:pPr>
            <a:endParaRPr lang="cs-CZ" sz="4000" b="1" dirty="0" smtClean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4000" b="1" dirty="0" smtClean="0">
                <a:ln>
                  <a:solidFill>
                    <a:schemeClr val="tx1"/>
                  </a:solidFill>
                </a:ln>
              </a:rPr>
              <a:t>BLACK</a:t>
            </a:r>
            <a:endParaRPr lang="cs-CZ" sz="4000" b="1" dirty="0">
              <a:ln>
                <a:solidFill>
                  <a:schemeClr val="tx1"/>
                </a:solidFill>
              </a:ln>
            </a:endParaRPr>
          </a:p>
        </p:txBody>
      </p:sp>
      <p:pic>
        <p:nvPicPr>
          <p:cNvPr id="3" name="Picture 7" descr="C:\Users\LŠ\AppData\Local\Microsoft\Windows\Temporary Internet Files\Content.IE5\W9E2RYDQ\MC9002386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9960" y="3895059"/>
            <a:ext cx="1131896" cy="1373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:\Users\LŠ\AppData\Local\Microsoft\Windows\Temporary Internet Files\Content.IE5\0KNUC4FL\MC90043620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7065" y="4799729"/>
            <a:ext cx="1082847" cy="1528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LŠ\AppData\Local\Microsoft\Windows\Temporary Internet Files\Content.IE5\F763AVPJ\MC90044172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2710" y="2906522"/>
            <a:ext cx="1191556" cy="119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Š\AppData\Local\Microsoft\Windows\Temporary Internet Files\Content.IE5\22959MTR\MC90044040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632" y="1519274"/>
            <a:ext cx="1443608" cy="144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Š\AppData\Local\Microsoft\Windows\Temporary Internet Files\Content.IE5\22959MTR\MC9004248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2980" y="368090"/>
            <a:ext cx="1375672" cy="1262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686145"/>
            <a:ext cx="2188228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Hnědá</a:t>
            </a:r>
          </a:p>
          <a:p>
            <a:endParaRPr lang="cs-CZ" sz="4000" b="1" dirty="0" smtClean="0"/>
          </a:p>
          <a:p>
            <a:r>
              <a:rPr lang="cs-CZ" sz="4000" b="1" dirty="0" smtClean="0"/>
              <a:t>Žlutá</a:t>
            </a:r>
          </a:p>
          <a:p>
            <a:endParaRPr lang="cs-CZ" sz="4000" b="1" dirty="0" smtClean="0"/>
          </a:p>
          <a:p>
            <a:r>
              <a:rPr lang="cs-CZ" sz="4000" b="1" dirty="0" smtClean="0"/>
              <a:t>Oranžová</a:t>
            </a:r>
          </a:p>
          <a:p>
            <a:endParaRPr lang="cs-CZ" sz="4000" b="1" dirty="0" smtClean="0"/>
          </a:p>
          <a:p>
            <a:r>
              <a:rPr lang="cs-CZ" sz="4000" b="1" dirty="0" smtClean="0"/>
              <a:t>Bílá </a:t>
            </a:r>
          </a:p>
          <a:p>
            <a:endParaRPr lang="cs-CZ" sz="4000" b="1" dirty="0" smtClean="0"/>
          </a:p>
          <a:p>
            <a:r>
              <a:rPr lang="cs-CZ" sz="4000" b="1" dirty="0" smtClean="0"/>
              <a:t>Černá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963356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3290" y="108973"/>
            <a:ext cx="8964488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n>
                  <a:solidFill>
                    <a:schemeClr val="tx1"/>
                  </a:solidFill>
                </a:ln>
              </a:rPr>
              <a:t>JAKÉ 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chemeClr val="tx1">
                    <a:lumMod val="50000"/>
                    <a:lumOff val="50000"/>
                  </a:schemeClr>
                </a:solidFill>
              </a:rPr>
              <a:t>BAR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50000"/>
                  </a:schemeClr>
                </a:solidFill>
              </a:rPr>
              <a:t>VIČ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KY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0070C0"/>
                </a:solidFill>
              </a:rPr>
              <a:t>NAJ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92D050"/>
                </a:solidFill>
              </a:rPr>
              <a:t>DEŠ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NA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rgbClr val="FF0066"/>
                </a:solidFill>
              </a:rPr>
              <a:t>OBRÁZCÍCH?</a:t>
            </a:r>
            <a:endParaRPr lang="cs-CZ" sz="40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pic>
        <p:nvPicPr>
          <p:cNvPr id="5" name="Picture 3" descr="C:\Users\Renata\AppData\Local\Microsoft\Windows\Temporary Internet Files\Content.IE5\M4416X4Q\MC9002906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213537"/>
            <a:ext cx="1780095" cy="2046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Renata\AppData\Local\Microsoft\Windows\Temporary Internet Files\Content.IE5\NHGJ9HGY\MC9003495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799710"/>
            <a:ext cx="1466752" cy="1232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Renata\AppData\Local\Microsoft\Windows\Temporary Internet Files\Content.IE5\SWR9AXXI\MC9002329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633336"/>
            <a:ext cx="2160240" cy="1917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Renata\AppData\Local\Microsoft\Windows\Temporary Internet Files\Content.IE5\NHGJ9HGY\MC90044172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632035"/>
            <a:ext cx="1443608" cy="144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Renata\AppData\Local\Microsoft\Windows\Temporary Internet Files\Content.IE5\SWR9AXXI\MC9004126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214953">
            <a:off x="1458901" y="1856039"/>
            <a:ext cx="1512168" cy="1028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Renata\AppData\Local\Microsoft\Windows\Temporary Internet Files\Content.IE5\TTCZF1HL\MC9000886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6754" y="3536266"/>
            <a:ext cx="1836300" cy="164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5739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DOP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LŇTE</a:t>
            </a:r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66"/>
                </a:solidFill>
              </a:rPr>
              <a:t>CHYB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ĚJÍCÍ</a:t>
            </a:r>
            <a:r>
              <a:rPr lang="cs-CZ" b="1" dirty="0" smtClean="0">
                <a:ln>
                  <a:solidFill>
                    <a:schemeClr val="tx1"/>
                  </a:solidFill>
                </a:ln>
              </a:rPr>
              <a:t> 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0070C0"/>
                </a:solidFill>
              </a:rPr>
              <a:t>PÍSM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ENKA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7544" y="1340768"/>
            <a:ext cx="4038600" cy="4525963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/>
              <a:t>YELL _ W</a:t>
            </a:r>
          </a:p>
          <a:p>
            <a:pPr marL="0" indent="0" algn="ctr">
              <a:buNone/>
            </a:pPr>
            <a:endParaRPr lang="cs-CZ" sz="800" b="1" dirty="0" smtClean="0"/>
          </a:p>
          <a:p>
            <a:pPr marL="0" indent="0" algn="ctr">
              <a:buNone/>
            </a:pPr>
            <a:r>
              <a:rPr lang="cs-CZ" sz="4000" b="1" dirty="0" smtClean="0"/>
              <a:t>BL _ E</a:t>
            </a:r>
          </a:p>
          <a:p>
            <a:pPr marL="0" indent="0" algn="ctr">
              <a:buNone/>
            </a:pPr>
            <a:endParaRPr lang="cs-CZ" sz="800" b="1" dirty="0" smtClean="0"/>
          </a:p>
          <a:p>
            <a:pPr marL="0" indent="0" algn="ctr">
              <a:buNone/>
            </a:pPr>
            <a:r>
              <a:rPr lang="cs-CZ" sz="4000" b="1" dirty="0" smtClean="0"/>
              <a:t>RE _</a:t>
            </a:r>
          </a:p>
          <a:p>
            <a:pPr marL="0" indent="0" algn="ctr">
              <a:buNone/>
            </a:pPr>
            <a:endParaRPr lang="cs-CZ" sz="800" b="1" dirty="0" smtClean="0"/>
          </a:p>
          <a:p>
            <a:pPr marL="0" indent="0" algn="ctr">
              <a:buNone/>
            </a:pPr>
            <a:r>
              <a:rPr lang="cs-CZ" sz="4000" b="1" dirty="0" smtClean="0"/>
              <a:t>P_ NK</a:t>
            </a:r>
          </a:p>
          <a:p>
            <a:pPr marL="0" indent="0" algn="ctr">
              <a:buNone/>
            </a:pPr>
            <a:endParaRPr lang="cs-CZ" sz="800" b="1" dirty="0" smtClean="0"/>
          </a:p>
          <a:p>
            <a:pPr marL="0" indent="0" algn="ctr">
              <a:buNone/>
            </a:pPr>
            <a:r>
              <a:rPr lang="cs-CZ" sz="4000" b="1" dirty="0" smtClean="0"/>
              <a:t>PUR_ LE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355976" y="1340768"/>
            <a:ext cx="4038600" cy="518457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/>
              <a:t>OR _ NGE</a:t>
            </a:r>
          </a:p>
          <a:p>
            <a:pPr marL="0" indent="0" algn="ctr">
              <a:buNone/>
            </a:pPr>
            <a:endParaRPr lang="cs-CZ" sz="800" b="1" dirty="0" smtClean="0"/>
          </a:p>
          <a:p>
            <a:pPr marL="0" indent="0" algn="ctr">
              <a:buNone/>
            </a:pPr>
            <a:r>
              <a:rPr lang="cs-CZ" sz="4000" b="1" dirty="0" smtClean="0"/>
              <a:t>BROW _</a:t>
            </a:r>
          </a:p>
          <a:p>
            <a:pPr marL="0" indent="0" algn="ctr">
              <a:buNone/>
            </a:pPr>
            <a:endParaRPr lang="cs-CZ" sz="800" b="1" dirty="0" smtClean="0"/>
          </a:p>
          <a:p>
            <a:pPr marL="0" indent="0" algn="ctr">
              <a:buNone/>
            </a:pPr>
            <a:r>
              <a:rPr lang="cs-CZ" sz="4000" b="1" dirty="0" smtClean="0"/>
              <a:t>WHI _ E</a:t>
            </a:r>
          </a:p>
          <a:p>
            <a:pPr marL="0" indent="0" algn="ctr">
              <a:buNone/>
            </a:pPr>
            <a:endParaRPr lang="cs-CZ" sz="800" b="1" dirty="0" smtClean="0"/>
          </a:p>
          <a:p>
            <a:pPr marL="0" indent="0" algn="ctr">
              <a:buNone/>
            </a:pPr>
            <a:r>
              <a:rPr lang="cs-CZ" sz="4000" b="1" dirty="0" smtClean="0"/>
              <a:t>B_ ACK</a:t>
            </a:r>
          </a:p>
          <a:p>
            <a:pPr marL="0" indent="0" algn="ctr">
              <a:buNone/>
            </a:pPr>
            <a:endParaRPr lang="cs-CZ" sz="800" b="1" dirty="0"/>
          </a:p>
          <a:p>
            <a:pPr marL="0" indent="0" algn="ctr">
              <a:buNone/>
            </a:pPr>
            <a:r>
              <a:rPr lang="cs-CZ" sz="4000" b="1" dirty="0" smtClean="0"/>
              <a:t>GRE_ N</a:t>
            </a:r>
            <a:endParaRPr lang="cs-CZ" sz="4000" b="1" dirty="0"/>
          </a:p>
          <a:p>
            <a:pPr marL="0" indent="0" algn="ctr">
              <a:buNone/>
            </a:pP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701286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600" b="1" dirty="0" smtClean="0"/>
              <a:t>YELL</a:t>
            </a:r>
            <a:r>
              <a:rPr lang="cs-CZ" sz="3600" b="1" dirty="0" smtClean="0">
                <a:solidFill>
                  <a:srgbClr val="FF0000"/>
                </a:solidFill>
              </a:rPr>
              <a:t>O</a:t>
            </a:r>
            <a:r>
              <a:rPr lang="cs-CZ" sz="3600" b="1" dirty="0" smtClean="0"/>
              <a:t>W</a:t>
            </a:r>
            <a:endParaRPr lang="cs-CZ" sz="3600" b="1" dirty="0"/>
          </a:p>
          <a:p>
            <a:pPr marL="0" indent="0" algn="ctr">
              <a:buNone/>
            </a:pPr>
            <a:r>
              <a:rPr lang="cs-CZ" sz="3600" b="1" dirty="0" smtClean="0"/>
              <a:t>BL</a:t>
            </a:r>
            <a:r>
              <a:rPr lang="cs-CZ" sz="3600" b="1" dirty="0" smtClean="0">
                <a:solidFill>
                  <a:srgbClr val="FF0000"/>
                </a:solidFill>
              </a:rPr>
              <a:t>U</a:t>
            </a:r>
            <a:r>
              <a:rPr lang="cs-CZ" sz="3600" b="1" dirty="0" smtClean="0"/>
              <a:t>E</a:t>
            </a:r>
            <a:endParaRPr lang="cs-CZ" sz="3600" b="1" dirty="0"/>
          </a:p>
          <a:p>
            <a:pPr marL="0" indent="0" algn="ctr">
              <a:buNone/>
            </a:pPr>
            <a:r>
              <a:rPr lang="cs-CZ" sz="3600" b="1" dirty="0" smtClean="0"/>
              <a:t>RE</a:t>
            </a:r>
            <a:r>
              <a:rPr lang="cs-CZ" sz="3600" b="1" dirty="0" smtClean="0">
                <a:solidFill>
                  <a:srgbClr val="FF0000"/>
                </a:solidFill>
              </a:rPr>
              <a:t>D</a:t>
            </a:r>
            <a:endParaRPr lang="cs-CZ" sz="3600" b="1" dirty="0"/>
          </a:p>
          <a:p>
            <a:pPr marL="0" indent="0" algn="ctr">
              <a:buNone/>
            </a:pPr>
            <a:r>
              <a:rPr lang="cs-CZ" sz="3600" b="1" dirty="0" smtClean="0"/>
              <a:t>P</a:t>
            </a:r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r>
              <a:rPr lang="cs-CZ" sz="3600" b="1" dirty="0" smtClean="0"/>
              <a:t>NK</a:t>
            </a:r>
            <a:endParaRPr lang="cs-CZ" sz="3600" b="1" dirty="0"/>
          </a:p>
          <a:p>
            <a:pPr marL="0" indent="0" algn="ctr">
              <a:buNone/>
            </a:pPr>
            <a:r>
              <a:rPr lang="cs-CZ" sz="3600" b="1" dirty="0" smtClean="0"/>
              <a:t>PUR</a:t>
            </a:r>
            <a:r>
              <a:rPr lang="cs-CZ" sz="3600" b="1" dirty="0" smtClean="0">
                <a:solidFill>
                  <a:srgbClr val="FF0000"/>
                </a:solidFill>
              </a:rPr>
              <a:t>P</a:t>
            </a:r>
            <a:r>
              <a:rPr lang="cs-CZ" sz="3600" b="1" dirty="0" smtClean="0"/>
              <a:t>LE</a:t>
            </a:r>
            <a:endParaRPr lang="cs-CZ" sz="3600" b="1" dirty="0"/>
          </a:p>
          <a:p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b="1" dirty="0" smtClean="0"/>
              <a:t>OR</a:t>
            </a:r>
            <a:r>
              <a:rPr lang="cs-CZ" sz="3600" b="1" dirty="0" smtClean="0">
                <a:solidFill>
                  <a:srgbClr val="FF0000"/>
                </a:solidFill>
              </a:rPr>
              <a:t>A</a:t>
            </a:r>
            <a:r>
              <a:rPr lang="cs-CZ" sz="3600" b="1" dirty="0" smtClean="0"/>
              <a:t>NGE</a:t>
            </a:r>
            <a:endParaRPr lang="cs-CZ" sz="3600" b="1" dirty="0"/>
          </a:p>
          <a:p>
            <a:pPr marL="0" indent="0" algn="ctr">
              <a:buNone/>
            </a:pPr>
            <a:r>
              <a:rPr lang="cs-CZ" sz="3600" b="1" dirty="0" smtClean="0"/>
              <a:t>BROW</a:t>
            </a:r>
            <a:r>
              <a:rPr lang="cs-CZ" sz="3600" b="1" dirty="0" smtClean="0">
                <a:solidFill>
                  <a:srgbClr val="FF0000"/>
                </a:solidFill>
              </a:rPr>
              <a:t>N</a:t>
            </a:r>
            <a:endParaRPr lang="cs-CZ" sz="3600" b="1" dirty="0"/>
          </a:p>
          <a:p>
            <a:pPr marL="0" indent="0" algn="ctr">
              <a:buNone/>
            </a:pPr>
            <a:r>
              <a:rPr lang="cs-CZ" sz="3600" b="1" dirty="0" smtClean="0"/>
              <a:t>WHI</a:t>
            </a:r>
            <a:r>
              <a:rPr lang="cs-CZ" sz="3600" b="1" dirty="0" smtClean="0">
                <a:solidFill>
                  <a:srgbClr val="FF0000"/>
                </a:solidFill>
              </a:rPr>
              <a:t>T</a:t>
            </a:r>
            <a:r>
              <a:rPr lang="cs-CZ" sz="3600" b="1" dirty="0" smtClean="0"/>
              <a:t>E</a:t>
            </a:r>
            <a:endParaRPr lang="cs-CZ" sz="3600" b="1" dirty="0"/>
          </a:p>
          <a:p>
            <a:pPr marL="0" indent="0" algn="ctr">
              <a:buNone/>
            </a:pPr>
            <a:r>
              <a:rPr lang="cs-CZ" sz="3600" b="1" dirty="0" smtClean="0"/>
              <a:t>B</a:t>
            </a:r>
            <a:r>
              <a:rPr lang="cs-CZ" sz="3600" b="1" dirty="0" smtClean="0">
                <a:solidFill>
                  <a:srgbClr val="FF0000"/>
                </a:solidFill>
              </a:rPr>
              <a:t>L</a:t>
            </a:r>
            <a:r>
              <a:rPr lang="cs-CZ" sz="3600" b="1" dirty="0" smtClean="0"/>
              <a:t>ACK</a:t>
            </a:r>
            <a:endParaRPr lang="cs-CZ" sz="3600" b="1" dirty="0"/>
          </a:p>
          <a:p>
            <a:pPr marL="0" indent="0" algn="ctr">
              <a:buNone/>
            </a:pPr>
            <a:r>
              <a:rPr lang="cs-CZ" sz="3600" b="1" dirty="0" smtClean="0"/>
              <a:t>GRE</a:t>
            </a:r>
            <a:r>
              <a:rPr lang="cs-CZ" sz="3600" b="1" dirty="0" smtClean="0">
                <a:solidFill>
                  <a:srgbClr val="FF0000"/>
                </a:solidFill>
              </a:rPr>
              <a:t>E</a:t>
            </a:r>
            <a:r>
              <a:rPr lang="cs-CZ" sz="3600" b="1" dirty="0" smtClean="0"/>
              <a:t>N</a:t>
            </a:r>
            <a:endParaRPr lang="cs-CZ" sz="3600" b="1" dirty="0"/>
          </a:p>
          <a:p>
            <a:endParaRPr lang="cs-CZ" dirty="0"/>
          </a:p>
        </p:txBody>
      </p:sp>
      <p:pic>
        <p:nvPicPr>
          <p:cNvPr id="3075" name="Picture 3" descr="C:\Users\Renata\AppData\Local\Microsoft\Windows\Temporary Internet Files\Content.IE5\84QG0RG0\MC9000129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437112"/>
            <a:ext cx="1749247" cy="1851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7923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7504" y="116632"/>
            <a:ext cx="1368152" cy="136815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19672" y="1624826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RED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1619672" y="116632"/>
            <a:ext cx="1368152" cy="136815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3823978"/>
            <a:ext cx="1368152" cy="1368152"/>
          </a:xfrm>
          <a:prstGeom prst="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31840" y="5348428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GREEN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4644008" y="3823978"/>
            <a:ext cx="1368152" cy="136815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131840" y="1624826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PINK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3131840" y="129040"/>
            <a:ext cx="1368152" cy="136815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644008" y="129040"/>
            <a:ext cx="1368152" cy="136815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644008" y="1609352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PURPLE</a:t>
            </a:r>
            <a:endParaRPr lang="cs-CZ" b="1" dirty="0"/>
          </a:p>
        </p:txBody>
      </p:sp>
      <p:sp>
        <p:nvSpPr>
          <p:cNvPr id="15" name="Obdélník 14"/>
          <p:cNvSpPr/>
          <p:nvPr/>
        </p:nvSpPr>
        <p:spPr>
          <a:xfrm>
            <a:off x="4644008" y="5348428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BLACK</a:t>
            </a:r>
            <a:endParaRPr lang="cs-CZ" b="1" dirty="0"/>
          </a:p>
        </p:txBody>
      </p:sp>
      <p:sp>
        <p:nvSpPr>
          <p:cNvPr id="16" name="Obdélník 15"/>
          <p:cNvSpPr/>
          <p:nvPr/>
        </p:nvSpPr>
        <p:spPr>
          <a:xfrm>
            <a:off x="6156176" y="129040"/>
            <a:ext cx="1368152" cy="136815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156176" y="1621835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WHITE</a:t>
            </a:r>
            <a:endParaRPr lang="cs-CZ" b="1" dirty="0"/>
          </a:p>
        </p:txBody>
      </p:sp>
      <p:sp>
        <p:nvSpPr>
          <p:cNvPr id="19" name="Obdélník 18"/>
          <p:cNvSpPr/>
          <p:nvPr/>
        </p:nvSpPr>
        <p:spPr>
          <a:xfrm>
            <a:off x="6152804" y="5339393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ORANGE</a:t>
            </a:r>
            <a:endParaRPr lang="cs-CZ" b="1" dirty="0"/>
          </a:p>
        </p:txBody>
      </p:sp>
      <p:sp>
        <p:nvSpPr>
          <p:cNvPr id="21" name="Obdélník 20"/>
          <p:cNvSpPr/>
          <p:nvPr/>
        </p:nvSpPr>
        <p:spPr>
          <a:xfrm>
            <a:off x="107504" y="1632365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BLUE</a:t>
            </a:r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7675538" y="1624826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BROWN</a:t>
            </a:r>
            <a:endParaRPr lang="cs-CZ" b="1" dirty="0"/>
          </a:p>
        </p:txBody>
      </p:sp>
      <p:sp>
        <p:nvSpPr>
          <p:cNvPr id="23" name="Obdélník 22"/>
          <p:cNvSpPr/>
          <p:nvPr/>
        </p:nvSpPr>
        <p:spPr>
          <a:xfrm>
            <a:off x="7668344" y="116632"/>
            <a:ext cx="1368152" cy="136815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152804" y="3823978"/>
            <a:ext cx="1368152" cy="136815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578388" y="5339393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YELLOW</a:t>
            </a:r>
            <a:endParaRPr lang="cs-CZ" b="1" dirty="0"/>
          </a:p>
        </p:txBody>
      </p:sp>
      <p:sp>
        <p:nvSpPr>
          <p:cNvPr id="27" name="Obdélník 26"/>
          <p:cNvSpPr/>
          <p:nvPr/>
        </p:nvSpPr>
        <p:spPr>
          <a:xfrm>
            <a:off x="1578388" y="3856515"/>
            <a:ext cx="1368152" cy="136815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9249" y="2992978"/>
            <a:ext cx="89361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U T V O Ř    S P R Á V N É    D V O J I C 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954536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9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68760"/>
            <a:ext cx="3334801" cy="1140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2738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802</TotalTime>
  <Words>198</Words>
  <Application>Microsoft Office PowerPoint</Application>
  <PresentationFormat>Předvádění na obrazovce (4:3)</PresentationFormat>
  <Paragraphs>92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COLOURS</vt:lpstr>
      <vt:lpstr>Prezentace aplikace PowerPoint</vt:lpstr>
      <vt:lpstr>Prezentace aplikace PowerPoint</vt:lpstr>
      <vt:lpstr>JAKÉ BARVIČKY NAJDEŠ NA OBRÁZCÍCH?</vt:lpstr>
      <vt:lpstr>DOPLŇTE CHYBĚJÍCÍ PÍSMENKA</vt:lpstr>
      <vt:lpstr>ŘEŠENÍ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COLOURS</dc:title>
  <dc:creator>Léňa</dc:creator>
  <cp:lastModifiedBy>Renata</cp:lastModifiedBy>
  <cp:revision>43</cp:revision>
  <dcterms:created xsi:type="dcterms:W3CDTF">2012-08-13T05:49:48Z</dcterms:created>
  <dcterms:modified xsi:type="dcterms:W3CDTF">2013-05-25T07:41:31Z</dcterms:modified>
</cp:coreProperties>
</file>