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220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77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58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46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7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339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22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97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524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36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68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8377D-C78E-4876-AE6E-001652FA2C48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DF13B-C3EA-47EF-8FF2-E2FE0CC398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41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13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931224" cy="5577483"/>
          </a:xfrm>
        </p:spPr>
        <p:txBody>
          <a:bodyPr>
            <a:normAutofit fontScale="62500" lnSpcReduction="20000"/>
          </a:bodyPr>
          <a:lstStyle/>
          <a:p>
            <a:pPr marL="82296" indent="0">
              <a:buNone/>
            </a:pPr>
            <a:r>
              <a:rPr lang="cs-CZ" dirty="0"/>
              <a:t>ANOTACE</a:t>
            </a:r>
          </a:p>
          <a:p>
            <a:pPr marL="82296" indent="0">
              <a:buNone/>
            </a:pPr>
            <a:r>
              <a:rPr lang="cs-CZ" dirty="0"/>
              <a:t>Materiál je určen pro žáky </a:t>
            </a:r>
            <a:r>
              <a:rPr lang="cs-CZ" dirty="0" smtClean="0"/>
              <a:t>4. </a:t>
            </a:r>
            <a:r>
              <a:rPr lang="cs-CZ" dirty="0"/>
              <a:t>ročníku.</a:t>
            </a:r>
          </a:p>
          <a:p>
            <a:pPr marL="82296" indent="0">
              <a:buNone/>
            </a:pPr>
            <a:r>
              <a:rPr lang="cs-CZ" dirty="0"/>
              <a:t>Patří do vzdělávací oblasti Cizí jazyk.</a:t>
            </a:r>
          </a:p>
          <a:p>
            <a:pPr marL="82296" indent="0">
              <a:buNone/>
            </a:pPr>
            <a:r>
              <a:rPr lang="cs-CZ" dirty="0"/>
              <a:t>Žáci počítají od </a:t>
            </a:r>
            <a:r>
              <a:rPr lang="cs-CZ" dirty="0" smtClean="0"/>
              <a:t>13 </a:t>
            </a:r>
            <a:r>
              <a:rPr lang="cs-CZ" dirty="0"/>
              <a:t>do </a:t>
            </a:r>
            <a:r>
              <a:rPr lang="cs-CZ" dirty="0" smtClean="0"/>
              <a:t>20, </a:t>
            </a:r>
            <a:r>
              <a:rPr lang="cs-CZ" dirty="0"/>
              <a:t>procvičují zápis číslic slovy.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METODICKÉ POZNÁMKY</a:t>
            </a:r>
          </a:p>
          <a:p>
            <a:pPr marL="82296" indent="0">
              <a:buNone/>
            </a:pPr>
            <a:r>
              <a:rPr lang="cs-CZ" dirty="0"/>
              <a:t>str. 4 </a:t>
            </a:r>
            <a:r>
              <a:rPr lang="cs-CZ" dirty="0" smtClean="0"/>
              <a:t> </a:t>
            </a:r>
            <a:r>
              <a:rPr lang="cs-CZ" dirty="0"/>
              <a:t>frontální práce u interaktivní tabule, žáci </a:t>
            </a:r>
            <a:r>
              <a:rPr lang="cs-CZ" dirty="0" smtClean="0"/>
              <a:t>říkají názvy číslic,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kontrola </a:t>
            </a:r>
            <a:r>
              <a:rPr lang="cs-CZ" dirty="0"/>
              <a:t>mezerníkem</a:t>
            </a:r>
          </a:p>
          <a:p>
            <a:pPr marL="82296" indent="0">
              <a:buNone/>
            </a:pPr>
            <a:r>
              <a:rPr lang="cs-CZ" dirty="0"/>
              <a:t>str. </a:t>
            </a:r>
            <a:r>
              <a:rPr lang="cs-CZ" dirty="0" smtClean="0"/>
              <a:t>5 </a:t>
            </a:r>
            <a:r>
              <a:rPr lang="cs-CZ" dirty="0"/>
              <a:t>párová práce u interaktivní tabule, žáci vybírají slova z nabídky </a:t>
            </a:r>
          </a:p>
          <a:p>
            <a:pPr marL="82296" indent="0">
              <a:buNone/>
            </a:pPr>
            <a:r>
              <a:rPr lang="cs-CZ" dirty="0"/>
              <a:t>          a přiřazují je k </a:t>
            </a:r>
            <a:r>
              <a:rPr lang="cs-CZ" dirty="0" smtClean="0"/>
              <a:t>číslicím, řešení na str. 6         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str. </a:t>
            </a:r>
            <a:r>
              <a:rPr lang="cs-CZ" dirty="0" smtClean="0"/>
              <a:t>7 </a:t>
            </a:r>
            <a:r>
              <a:rPr lang="cs-CZ" dirty="0"/>
              <a:t>frontální práce u tabule, žáci doplňují písmena do slov, </a:t>
            </a:r>
          </a:p>
          <a:p>
            <a:pPr marL="82296" indent="0">
              <a:buNone/>
            </a:pPr>
            <a:r>
              <a:rPr lang="cs-CZ" dirty="0"/>
              <a:t>          možno  zadat jako samostatnou  práci  žáků do sešitu, </a:t>
            </a:r>
          </a:p>
          <a:p>
            <a:pPr marL="82296" indent="0">
              <a:buNone/>
            </a:pPr>
            <a:r>
              <a:rPr lang="cs-CZ" dirty="0"/>
              <a:t>          kontrola podle str. 4</a:t>
            </a:r>
            <a:r>
              <a:rPr lang="cs-CZ" dirty="0" smtClean="0"/>
              <a:t> 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str. </a:t>
            </a:r>
            <a:r>
              <a:rPr lang="cs-CZ" dirty="0" smtClean="0"/>
              <a:t>8 </a:t>
            </a:r>
            <a:r>
              <a:rPr lang="cs-CZ" dirty="0"/>
              <a:t>frontální práce u tabule, žáci vyhledají a opraví chyby,</a:t>
            </a:r>
          </a:p>
          <a:p>
            <a:pPr marL="82296" indent="0">
              <a:buNone/>
            </a:pPr>
            <a:r>
              <a:rPr lang="cs-CZ" dirty="0"/>
              <a:t>      </a:t>
            </a:r>
            <a:r>
              <a:rPr lang="cs-CZ" dirty="0" smtClean="0"/>
              <a:t>    </a:t>
            </a:r>
            <a:r>
              <a:rPr lang="cs-CZ" dirty="0"/>
              <a:t>řešení na str. </a:t>
            </a:r>
            <a:r>
              <a:rPr lang="cs-CZ" dirty="0" smtClean="0"/>
              <a:t>9    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23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NUMBERS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ČÍSLICE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924944"/>
            <a:ext cx="324036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18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NUMBERS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13 - 20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13                          17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14                          18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15                          19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16                          20</a:t>
            </a:r>
            <a:endParaRPr lang="cs-CZ" sz="4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700808"/>
            <a:ext cx="22731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THIRTEEN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3379" y="2564904"/>
            <a:ext cx="22446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FOURTEEN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04441" y="3443348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FIFTEEN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89213" y="4365104"/>
            <a:ext cx="19367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SIXTEEN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05461" y="1700808"/>
            <a:ext cx="2659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SEVENTEEN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26300" y="2564904"/>
            <a:ext cx="23134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EIGHTEEN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38477" y="3443348"/>
            <a:ext cx="2339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NINETEEN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38477" y="4365104"/>
            <a:ext cx="20104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TWENTY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3075" name="Picture 3" descr="C:\Users\Renata\AppData\Local\Microsoft\Windows\Temporary Internet Files\Content.IE5\2LFR4DTE\MC9004370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6791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17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Doplň názvy k číslicím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SIXTEEN   NINETTEN   THIRTEEN   SEVENTEEN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EIGHTEEN    FOURTEEN    TWENTY     FIFTEEN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16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  <a:r>
              <a:rPr lang="cs-CZ" sz="4000" b="1" dirty="0" smtClean="0">
                <a:solidFill>
                  <a:srgbClr val="FF0000"/>
                </a:solidFill>
              </a:rPr>
              <a:t>         13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15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  <a:r>
              <a:rPr lang="cs-CZ" sz="4000" b="1" dirty="0" smtClean="0">
                <a:solidFill>
                  <a:srgbClr val="FF0000"/>
                </a:solidFill>
              </a:rPr>
              <a:t>         19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17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  <a:r>
              <a:rPr lang="cs-CZ" sz="4000" b="1" dirty="0" smtClean="0">
                <a:solidFill>
                  <a:srgbClr val="FF0000"/>
                </a:solidFill>
              </a:rPr>
              <a:t>         14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20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  <a:r>
              <a:rPr lang="cs-CZ" sz="4000" b="1" dirty="0" smtClean="0">
                <a:solidFill>
                  <a:srgbClr val="FF0000"/>
                </a:solidFill>
              </a:rPr>
              <a:t>         18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___________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       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470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16 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SIXTEEN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4000" b="1" dirty="0">
                <a:solidFill>
                  <a:srgbClr val="FF0000"/>
                </a:solidFill>
              </a:rPr>
              <a:t>13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THIRTEEN</a:t>
            </a:r>
            <a:endParaRPr lang="cs-CZ" sz="4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15 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FIFTEEN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19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NINETEEN</a:t>
            </a:r>
            <a:endParaRPr lang="cs-CZ" sz="4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17 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SEVENTEEN          </a:t>
            </a:r>
            <a:r>
              <a:rPr lang="cs-CZ" sz="4000" b="1" dirty="0" smtClean="0">
                <a:solidFill>
                  <a:srgbClr val="FF0000"/>
                </a:solidFill>
              </a:rPr>
              <a:t>14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FOURTEEN</a:t>
            </a:r>
            <a:endParaRPr lang="cs-CZ" sz="4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20 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TWENTY         </a:t>
            </a:r>
            <a:r>
              <a:rPr lang="cs-CZ" sz="4000" b="1" dirty="0" smtClean="0">
                <a:solidFill>
                  <a:srgbClr val="FF0000"/>
                </a:solidFill>
              </a:rPr>
              <a:t>       </a:t>
            </a:r>
            <a:r>
              <a:rPr lang="cs-CZ" sz="4000" b="1" dirty="0">
                <a:solidFill>
                  <a:srgbClr val="FF0000"/>
                </a:solidFill>
              </a:rPr>
              <a:t>18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</a:rPr>
              <a:t>EIGHTEEN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      </a:t>
            </a:r>
            <a:endParaRPr lang="cs-CZ" sz="40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1027" name="Picture 3" descr="C:\Users\Renata\AppData\Local\Microsoft\Windows\Temporary Internet Files\Content.IE5\RSVJ87EY\MC90043706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9715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6118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Doplň chybějící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b="1" dirty="0">
                <a:solidFill>
                  <a:srgbClr val="FF0000"/>
                </a:solidFill>
              </a:rPr>
              <a:t>13 </a:t>
            </a:r>
            <a:r>
              <a:rPr lang="cs-CZ" sz="4800" b="1" dirty="0" smtClean="0">
                <a:solidFill>
                  <a:srgbClr val="FF0000"/>
                </a:solidFill>
              </a:rPr>
              <a:t>  </a:t>
            </a:r>
            <a:r>
              <a:rPr lang="cs-CZ" sz="4400" b="1" dirty="0" smtClean="0">
                <a:solidFill>
                  <a:srgbClr val="0070C0"/>
                </a:solidFill>
              </a:rPr>
              <a:t>THIRT_EN</a:t>
            </a:r>
            <a:r>
              <a:rPr lang="cs-CZ" sz="4800" b="1" dirty="0" smtClean="0">
                <a:solidFill>
                  <a:srgbClr val="FF0000"/>
                </a:solidFill>
              </a:rPr>
              <a:t>      17   </a:t>
            </a:r>
            <a:r>
              <a:rPr lang="cs-CZ" sz="4400" b="1" dirty="0" smtClean="0">
                <a:solidFill>
                  <a:srgbClr val="0070C0"/>
                </a:solidFill>
              </a:rPr>
              <a:t>S_VETEEN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14   </a:t>
            </a:r>
            <a:r>
              <a:rPr lang="cs-CZ" sz="4400" b="1" dirty="0" smtClean="0">
                <a:solidFill>
                  <a:srgbClr val="0070C0"/>
                </a:solidFill>
              </a:rPr>
              <a:t>FOU_TEEN</a:t>
            </a:r>
            <a:r>
              <a:rPr lang="cs-CZ" sz="4800" b="1" dirty="0" smtClean="0">
                <a:solidFill>
                  <a:srgbClr val="FF0000"/>
                </a:solidFill>
              </a:rPr>
              <a:t>    18   </a:t>
            </a:r>
            <a:r>
              <a:rPr lang="cs-CZ" sz="4400" b="1" dirty="0" smtClean="0">
                <a:solidFill>
                  <a:srgbClr val="0070C0"/>
                </a:solidFill>
              </a:rPr>
              <a:t>EIGH_EEN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15   </a:t>
            </a:r>
            <a:r>
              <a:rPr lang="cs-CZ" sz="4400" b="1" dirty="0" smtClean="0">
                <a:solidFill>
                  <a:srgbClr val="0070C0"/>
                </a:solidFill>
              </a:rPr>
              <a:t>F_FTEEN</a:t>
            </a:r>
            <a:r>
              <a:rPr lang="cs-CZ" sz="4800" b="1" dirty="0" smtClean="0">
                <a:solidFill>
                  <a:srgbClr val="FF0000"/>
                </a:solidFill>
              </a:rPr>
              <a:t>        19   </a:t>
            </a:r>
            <a:r>
              <a:rPr lang="cs-CZ" sz="4400" b="1" dirty="0" smtClean="0">
                <a:solidFill>
                  <a:srgbClr val="0070C0"/>
                </a:solidFill>
              </a:rPr>
              <a:t>NIN_TEEN</a:t>
            </a:r>
            <a:endParaRPr lang="cs-CZ" sz="4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800" b="1" dirty="0">
                <a:solidFill>
                  <a:srgbClr val="FF0000"/>
                </a:solidFill>
              </a:rPr>
              <a:t>16 </a:t>
            </a:r>
            <a:r>
              <a:rPr lang="cs-CZ" sz="4800" b="1" dirty="0" smtClean="0">
                <a:solidFill>
                  <a:srgbClr val="FF0000"/>
                </a:solidFill>
              </a:rPr>
              <a:t>  </a:t>
            </a:r>
            <a:r>
              <a:rPr lang="cs-CZ" sz="4400" b="1" dirty="0" smtClean="0">
                <a:solidFill>
                  <a:srgbClr val="0070C0"/>
                </a:solidFill>
              </a:rPr>
              <a:t>SIX_EEN</a:t>
            </a:r>
            <a:r>
              <a:rPr lang="cs-CZ" sz="4800" b="1" dirty="0" smtClean="0">
                <a:solidFill>
                  <a:srgbClr val="FF0000"/>
                </a:solidFill>
              </a:rPr>
              <a:t>         20   </a:t>
            </a:r>
            <a:r>
              <a:rPr lang="cs-CZ" sz="4400" b="1" dirty="0" smtClean="0">
                <a:solidFill>
                  <a:srgbClr val="0070C0"/>
                </a:solidFill>
              </a:rPr>
              <a:t>T_ENTY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endParaRPr lang="cs-CZ" sz="48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Picture 5" descr="C:\Users\Renata\AppData\Local\Microsoft\Windows\Temporary Internet Files\Content.IE5\NHGJ9HGY\MC9004370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143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0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932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Oprav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chyby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Renata\AppData\Local\Microsoft\Windows\Temporary Internet Files\Content.IE5\84QG0RG0\MC9004301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331" y="94210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nata\AppData\Local\Microsoft\Windows\Temporary Internet Files\Content.IE5\SWR9AXXI\MC90043706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359" y="392702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nata\AppData\Local\Microsoft\Windows\Temporary Internet Files\Content.IE5\2LFR4DTE\MC9002372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906658"/>
            <a:ext cx="1869541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nata\AppData\Local\Microsoft\Windows\Temporary Internet Files\Content.IE5\RSVJ87EY\MC900430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549" y="908720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961818"/>
            <a:ext cx="3776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TWELVE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_________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2929321"/>
            <a:ext cx="47051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SEVENTEEN</a:t>
            </a:r>
            <a:r>
              <a:rPr lang="cs-CZ" sz="4000" dirty="0" smtClean="0"/>
              <a:t>_________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867911"/>
            <a:ext cx="4267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FIVETEEN</a:t>
            </a:r>
            <a:r>
              <a:rPr lang="cs-CZ" sz="3600" dirty="0" smtClean="0"/>
              <a:t>__________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23689" y="5802486"/>
            <a:ext cx="4536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FOURTEEN</a:t>
            </a:r>
            <a:r>
              <a:rPr lang="cs-CZ" sz="3600" dirty="0" smtClean="0"/>
              <a:t>__________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24479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Renata\AppData\Local\Microsoft\Windows\Temporary Internet Files\Content.IE5\RSVJ87EY\MC90043019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92696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enata\AppData\Local\Microsoft\Windows\Temporary Internet Files\Content.IE5\SWR9AXXI\MC900430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948" y="69269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enata\AppData\Local\Microsoft\Windows\Temporary Internet Files\Content.IE5\NHGJ9HGY\MC90043706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612" y="394940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enata\AppData\Local\Microsoft\Windows\Temporary Internet Files\Content.IE5\84QG0RG0\MC9002372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94613"/>
            <a:ext cx="1869541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8539" y="2856861"/>
            <a:ext cx="6793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TWENTY                       EIGHTEEN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48539" y="5733256"/>
            <a:ext cx="62806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FIFTEEN                  THIRTEEN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332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3334801" cy="1140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608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221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NUMBERS --  ČÍSLICE</vt:lpstr>
      <vt:lpstr>NUMBERS      13 - 20</vt:lpstr>
      <vt:lpstr> Doplň názvy k číslicím  </vt:lpstr>
      <vt:lpstr>ŘEŠENÍ</vt:lpstr>
      <vt:lpstr>Doplň chybějící písmena</vt:lpstr>
      <vt:lpstr>Oprav  chyby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</dc:creator>
  <cp:lastModifiedBy>Renata</cp:lastModifiedBy>
  <cp:revision>32</cp:revision>
  <dcterms:created xsi:type="dcterms:W3CDTF">2013-02-07T21:06:29Z</dcterms:created>
  <dcterms:modified xsi:type="dcterms:W3CDTF">2013-05-15T16:45:24Z</dcterms:modified>
</cp:coreProperties>
</file>