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2" r:id="rId8"/>
    <p:sldId id="263" r:id="rId9"/>
    <p:sldId id="264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8A9B4-7D6C-4C4B-B421-08062C7FCCF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526A-8454-45AC-BDA1-B7FEE72D5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90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8A9B4-7D6C-4C4B-B421-08062C7FCCF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526A-8454-45AC-BDA1-B7FEE72D5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018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8A9B4-7D6C-4C4B-B421-08062C7FCCF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526A-8454-45AC-BDA1-B7FEE72D5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004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8A9B4-7D6C-4C4B-B421-08062C7FCCF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526A-8454-45AC-BDA1-B7FEE72D5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42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8A9B4-7D6C-4C4B-B421-08062C7FCCF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526A-8454-45AC-BDA1-B7FEE72D5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102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8A9B4-7D6C-4C4B-B421-08062C7FCCF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526A-8454-45AC-BDA1-B7FEE72D5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984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8A9B4-7D6C-4C4B-B421-08062C7FCCF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526A-8454-45AC-BDA1-B7FEE72D5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504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8A9B4-7D6C-4C4B-B421-08062C7FCCF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526A-8454-45AC-BDA1-B7FEE72D5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606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8A9B4-7D6C-4C4B-B421-08062C7FCCF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526A-8454-45AC-BDA1-B7FEE72D5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68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8A9B4-7D6C-4C4B-B421-08062C7FCCF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526A-8454-45AC-BDA1-B7FEE72D5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234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8A9B4-7D6C-4C4B-B421-08062C7FCCF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3526A-8454-45AC-BDA1-B7FEE72D5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498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08A9B4-7D6C-4C4B-B421-08062C7FCCF9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53526A-8454-45AC-BDA1-B7FEE72D5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467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982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931224" cy="5577483"/>
          </a:xfrm>
        </p:spPr>
        <p:txBody>
          <a:bodyPr>
            <a:normAutofit fontScale="62500" lnSpcReduction="20000"/>
          </a:bodyPr>
          <a:lstStyle/>
          <a:p>
            <a:pPr marL="82296" indent="0">
              <a:buNone/>
            </a:pPr>
            <a:r>
              <a:rPr lang="cs-CZ" dirty="0"/>
              <a:t>ANOTACE</a:t>
            </a:r>
          </a:p>
          <a:p>
            <a:pPr marL="82296" indent="0">
              <a:buNone/>
            </a:pPr>
            <a:r>
              <a:rPr lang="cs-CZ" dirty="0"/>
              <a:t>Materiál je určen pro žáky 4. ročníku.</a:t>
            </a:r>
          </a:p>
          <a:p>
            <a:pPr marL="82296" indent="0">
              <a:buNone/>
            </a:pPr>
            <a:r>
              <a:rPr lang="cs-CZ" dirty="0"/>
              <a:t>Patří do vzdělávací oblasti Cizí jazyk.</a:t>
            </a:r>
          </a:p>
          <a:p>
            <a:pPr marL="82296" indent="0">
              <a:buNone/>
            </a:pPr>
            <a:r>
              <a:rPr lang="cs-CZ" dirty="0"/>
              <a:t>Žáci počítají od </a:t>
            </a:r>
            <a:r>
              <a:rPr lang="cs-CZ" dirty="0" smtClean="0"/>
              <a:t>30 do 100, </a:t>
            </a:r>
            <a:r>
              <a:rPr lang="cs-CZ" dirty="0"/>
              <a:t>procvičují zápis číslic slovy</a:t>
            </a:r>
            <a:r>
              <a:rPr lang="cs-CZ" dirty="0" smtClean="0"/>
              <a:t>.</a:t>
            </a:r>
            <a:endParaRPr lang="cs-CZ" dirty="0"/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/>
              <a:t>METODICKÉ POZNÁMKY</a:t>
            </a:r>
          </a:p>
          <a:p>
            <a:pPr marL="82296" indent="0">
              <a:buNone/>
            </a:pPr>
            <a:r>
              <a:rPr lang="cs-CZ" dirty="0"/>
              <a:t>str. 4  frontální práce u interaktivní tabule, žáci </a:t>
            </a:r>
            <a:r>
              <a:rPr lang="cs-CZ" dirty="0" smtClean="0"/>
              <a:t>říkají </a:t>
            </a:r>
            <a:r>
              <a:rPr lang="cs-CZ" dirty="0"/>
              <a:t>názvy </a:t>
            </a:r>
            <a:r>
              <a:rPr lang="cs-CZ" dirty="0" smtClean="0"/>
              <a:t>číslic,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/>
              <a:t>kontrola mezerníkem</a:t>
            </a:r>
          </a:p>
          <a:p>
            <a:pPr marL="82296" indent="0">
              <a:buNone/>
            </a:pPr>
            <a:r>
              <a:rPr lang="cs-CZ" dirty="0"/>
              <a:t>str. 5 párová práce u interaktivní tabule, žáci </a:t>
            </a:r>
            <a:r>
              <a:rPr lang="cs-CZ" dirty="0" smtClean="0"/>
              <a:t>doplňují číslice k názvům, 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         </a:t>
            </a:r>
            <a:r>
              <a:rPr lang="cs-CZ" dirty="0" smtClean="0"/>
              <a:t> </a:t>
            </a:r>
            <a:r>
              <a:rPr lang="cs-CZ" dirty="0"/>
              <a:t>řešení na str. 6         </a:t>
            </a:r>
          </a:p>
          <a:p>
            <a:pPr marL="82296" indent="0">
              <a:buNone/>
            </a:pPr>
            <a:r>
              <a:rPr lang="cs-CZ" dirty="0"/>
              <a:t>str. 7 frontální práce u tabule, žáci doplňují písmena do slov, </a:t>
            </a:r>
          </a:p>
          <a:p>
            <a:pPr marL="82296" indent="0">
              <a:buNone/>
            </a:pPr>
            <a:r>
              <a:rPr lang="cs-CZ" dirty="0"/>
              <a:t>          možno  zadat jako samostatnou  práci  žáků do sešitu, </a:t>
            </a:r>
          </a:p>
          <a:p>
            <a:pPr marL="82296" indent="0">
              <a:buNone/>
            </a:pPr>
            <a:r>
              <a:rPr lang="cs-CZ" dirty="0"/>
              <a:t>          kontrola podle str. 4 </a:t>
            </a:r>
          </a:p>
          <a:p>
            <a:pPr marL="82296" indent="0">
              <a:buNone/>
            </a:pPr>
            <a:r>
              <a:rPr lang="cs-CZ" dirty="0"/>
              <a:t>str. 8 frontální práce u tabule, žáci </a:t>
            </a:r>
            <a:r>
              <a:rPr lang="cs-CZ" dirty="0" smtClean="0"/>
              <a:t>spojují názvy číslic s obrázkem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s</a:t>
            </a:r>
            <a:r>
              <a:rPr lang="cs-CZ" dirty="0" smtClean="0"/>
              <a:t>tr. 9 párová práce u tabule, žáci vyhledají a podtrhnou jen správné 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názvy číslic, kontrola podle str. 10            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5510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NUMBERS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ČÍSLICE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564904"/>
            <a:ext cx="3384376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14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NUMBERS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30 - 100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30   </a:t>
            </a:r>
            <a:r>
              <a:rPr lang="cs-CZ" sz="4400" b="1" dirty="0" smtClean="0">
                <a:solidFill>
                  <a:srgbClr val="0070C0"/>
                </a:solidFill>
              </a:rPr>
              <a:t>THIRTY</a:t>
            </a:r>
            <a:r>
              <a:rPr lang="cs-CZ" sz="4800" b="1" dirty="0" smtClean="0">
                <a:solidFill>
                  <a:srgbClr val="FF0000"/>
                </a:solidFill>
              </a:rPr>
              <a:t>          40   </a:t>
            </a:r>
            <a:r>
              <a:rPr lang="cs-CZ" sz="4800" b="1" dirty="0" smtClean="0">
                <a:solidFill>
                  <a:srgbClr val="0070C0"/>
                </a:solidFill>
              </a:rPr>
              <a:t>FOURTY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50   </a:t>
            </a:r>
            <a:r>
              <a:rPr lang="cs-CZ" sz="4800" b="1" dirty="0" smtClean="0">
                <a:solidFill>
                  <a:srgbClr val="0070C0"/>
                </a:solidFill>
              </a:rPr>
              <a:t>FIFTY </a:t>
            </a:r>
            <a:r>
              <a:rPr lang="cs-CZ" sz="4800" b="1" dirty="0" smtClean="0">
                <a:solidFill>
                  <a:srgbClr val="FF0000"/>
                </a:solidFill>
              </a:rPr>
              <a:t>           60   </a:t>
            </a:r>
            <a:r>
              <a:rPr lang="cs-CZ" sz="4800" b="1" dirty="0" smtClean="0">
                <a:solidFill>
                  <a:srgbClr val="0070C0"/>
                </a:solidFill>
              </a:rPr>
              <a:t>SIXTY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endParaRPr lang="cs-CZ" sz="48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70   </a:t>
            </a:r>
            <a:r>
              <a:rPr lang="cs-CZ" sz="4800" b="1" dirty="0" smtClean="0">
                <a:solidFill>
                  <a:srgbClr val="0070C0"/>
                </a:solidFill>
              </a:rPr>
              <a:t>SEVENTY</a:t>
            </a:r>
            <a:r>
              <a:rPr lang="cs-CZ" sz="4800" b="1" dirty="0" smtClean="0">
                <a:solidFill>
                  <a:srgbClr val="FF0000"/>
                </a:solidFill>
              </a:rPr>
              <a:t>     80   </a:t>
            </a:r>
            <a:r>
              <a:rPr lang="cs-CZ" sz="4800" b="1" dirty="0" smtClean="0">
                <a:solidFill>
                  <a:srgbClr val="0070C0"/>
                </a:solidFill>
              </a:rPr>
              <a:t>EIGHTY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90   </a:t>
            </a:r>
            <a:r>
              <a:rPr lang="cs-CZ" sz="4800" b="1" dirty="0" smtClean="0">
                <a:solidFill>
                  <a:srgbClr val="0070C0"/>
                </a:solidFill>
              </a:rPr>
              <a:t>NINETY     </a:t>
            </a:r>
            <a:r>
              <a:rPr lang="cs-CZ" sz="4800" b="1" dirty="0" smtClean="0">
                <a:solidFill>
                  <a:srgbClr val="FF0000"/>
                </a:solidFill>
              </a:rPr>
              <a:t>100</a:t>
            </a:r>
            <a:r>
              <a:rPr lang="cs-CZ" sz="4800" b="1" dirty="0" smtClean="0">
                <a:solidFill>
                  <a:srgbClr val="0070C0"/>
                </a:solidFill>
              </a:rPr>
              <a:t>  A HUNDRED</a:t>
            </a:r>
          </a:p>
        </p:txBody>
      </p:sp>
      <p:pic>
        <p:nvPicPr>
          <p:cNvPr id="4098" name="Picture 2" descr="C:\Users\Renata\AppData\Local\Microsoft\Windows\Temporary Internet Files\Content.IE5\TTCZF1HL\MC900430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5905" y="5223596"/>
            <a:ext cx="1558063" cy="1470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5470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167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Doplň k názvům číslice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07194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sz="4000" b="1" dirty="0" smtClean="0">
                <a:solidFill>
                  <a:srgbClr val="0070C0"/>
                </a:solidFill>
              </a:rPr>
              <a:t>SIXTY</a:t>
            </a:r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4000" dirty="0" smtClean="0"/>
              <a:t>                         </a:t>
            </a:r>
            <a:r>
              <a:rPr lang="cs-CZ" sz="4000" b="1" dirty="0" smtClean="0">
                <a:solidFill>
                  <a:srgbClr val="0070C0"/>
                </a:solidFill>
              </a:rPr>
              <a:t>EIGHTY</a:t>
            </a:r>
          </a:p>
          <a:p>
            <a:pPr marL="0" indent="0">
              <a:buNone/>
            </a:pPr>
            <a:endParaRPr lang="cs-CZ" sz="4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0070C0"/>
                </a:solidFill>
              </a:rPr>
              <a:t>           </a:t>
            </a:r>
            <a:r>
              <a:rPr lang="cs-CZ" sz="4000" b="1" dirty="0" smtClean="0">
                <a:solidFill>
                  <a:srgbClr val="0070C0"/>
                </a:solidFill>
              </a:rPr>
              <a:t>THIRTY </a:t>
            </a:r>
            <a:r>
              <a:rPr lang="cs-CZ" sz="4000" dirty="0" smtClean="0">
                <a:solidFill>
                  <a:srgbClr val="0070C0"/>
                </a:solidFill>
              </a:rPr>
              <a:t>                       </a:t>
            </a:r>
            <a:r>
              <a:rPr lang="cs-CZ" sz="4000" b="1" dirty="0" smtClean="0">
                <a:solidFill>
                  <a:srgbClr val="0070C0"/>
                </a:solidFill>
              </a:rPr>
              <a:t>NINETY</a:t>
            </a:r>
          </a:p>
          <a:p>
            <a:pPr marL="0" indent="0">
              <a:buNone/>
            </a:pPr>
            <a:endParaRPr lang="cs-CZ" sz="40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cs-CZ" sz="4000" dirty="0" smtClean="0">
                <a:solidFill>
                  <a:srgbClr val="0070C0"/>
                </a:solidFill>
              </a:rPr>
              <a:t>           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" name="Šestiúhelník 3"/>
          <p:cNvSpPr/>
          <p:nvPr/>
        </p:nvSpPr>
        <p:spPr>
          <a:xfrm>
            <a:off x="591817" y="1700808"/>
            <a:ext cx="1060704" cy="91440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estiúhelník 6"/>
          <p:cNvSpPr/>
          <p:nvPr/>
        </p:nvSpPr>
        <p:spPr>
          <a:xfrm>
            <a:off x="539552" y="3284984"/>
            <a:ext cx="1060704" cy="91440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539552" y="4925165"/>
            <a:ext cx="1060704" cy="91440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>
            <a:off x="4341228" y="1694291"/>
            <a:ext cx="1060704" cy="91440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estiúhelník 9"/>
          <p:cNvSpPr/>
          <p:nvPr/>
        </p:nvSpPr>
        <p:spPr>
          <a:xfrm>
            <a:off x="4355976" y="3284984"/>
            <a:ext cx="1060704" cy="91440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estiúhelník 10"/>
          <p:cNvSpPr/>
          <p:nvPr/>
        </p:nvSpPr>
        <p:spPr>
          <a:xfrm>
            <a:off x="4355976" y="4938320"/>
            <a:ext cx="1060704" cy="91440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5041577"/>
            <a:ext cx="52918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SEVENTY</a:t>
            </a:r>
            <a:r>
              <a:rPr lang="cs-CZ" sz="4000" dirty="0" smtClean="0">
                <a:solidFill>
                  <a:srgbClr val="0070C0"/>
                </a:solidFill>
              </a:rPr>
              <a:t>                 </a:t>
            </a:r>
            <a:r>
              <a:rPr lang="cs-CZ" sz="4000" b="1" dirty="0" smtClean="0">
                <a:solidFill>
                  <a:srgbClr val="0070C0"/>
                </a:solidFill>
              </a:rPr>
              <a:t>FIFTY </a:t>
            </a:r>
            <a:endParaRPr lang="cs-CZ" sz="4000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Renata\AppData\Local\Microsoft\Windows\Temporary Internet Files\Content.IE5\2LFR4DTE\MC900430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343" y="87722"/>
            <a:ext cx="187007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180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167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54547"/>
            <a:ext cx="8373616" cy="49547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4300" b="1" dirty="0" smtClean="0">
                <a:solidFill>
                  <a:srgbClr val="FF0000"/>
                </a:solidFill>
              </a:rPr>
              <a:t>60</a:t>
            </a:r>
            <a:r>
              <a:rPr lang="cs-CZ" dirty="0" smtClean="0"/>
              <a:t>          </a:t>
            </a:r>
            <a:r>
              <a:rPr lang="cs-CZ" sz="4000" b="1" dirty="0" smtClean="0">
                <a:solidFill>
                  <a:srgbClr val="0070C0"/>
                </a:solidFill>
              </a:rPr>
              <a:t>SIXTY</a:t>
            </a:r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4000" dirty="0" smtClean="0"/>
              <a:t>           </a:t>
            </a:r>
            <a:r>
              <a:rPr lang="cs-CZ" sz="4300" b="1" dirty="0" smtClean="0">
                <a:solidFill>
                  <a:srgbClr val="FF0000"/>
                </a:solidFill>
              </a:rPr>
              <a:t>80</a:t>
            </a:r>
            <a:r>
              <a:rPr lang="cs-CZ" sz="4000" dirty="0" smtClean="0"/>
              <a:t>       </a:t>
            </a:r>
            <a:r>
              <a:rPr lang="cs-CZ" sz="4000" b="1" dirty="0" smtClean="0">
                <a:solidFill>
                  <a:srgbClr val="0070C0"/>
                </a:solidFill>
              </a:rPr>
              <a:t>EIGHTY</a:t>
            </a:r>
            <a:endParaRPr lang="cs-CZ" sz="4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0070C0"/>
                </a:solidFill>
              </a:rPr>
              <a:t>  </a:t>
            </a:r>
            <a:r>
              <a:rPr lang="cs-CZ" sz="4300" b="1" dirty="0" smtClean="0">
                <a:solidFill>
                  <a:srgbClr val="FF0000"/>
                </a:solidFill>
              </a:rPr>
              <a:t>30</a:t>
            </a:r>
            <a:r>
              <a:rPr lang="cs-CZ" sz="4000" dirty="0" smtClean="0">
                <a:solidFill>
                  <a:srgbClr val="0070C0"/>
                </a:solidFill>
              </a:rPr>
              <a:t>        </a:t>
            </a:r>
            <a:r>
              <a:rPr lang="cs-CZ" sz="4000" b="1" dirty="0" smtClean="0">
                <a:solidFill>
                  <a:srgbClr val="0070C0"/>
                </a:solidFill>
              </a:rPr>
              <a:t>THIRTY </a:t>
            </a:r>
            <a:r>
              <a:rPr lang="cs-CZ" sz="4000" dirty="0" smtClean="0">
                <a:solidFill>
                  <a:srgbClr val="0070C0"/>
                </a:solidFill>
              </a:rPr>
              <a:t>       </a:t>
            </a:r>
            <a:r>
              <a:rPr lang="cs-CZ" sz="4300" dirty="0" smtClean="0">
                <a:solidFill>
                  <a:srgbClr val="0070C0"/>
                </a:solidFill>
              </a:rPr>
              <a:t> </a:t>
            </a:r>
            <a:r>
              <a:rPr lang="cs-CZ" sz="4300" b="1" dirty="0" smtClean="0">
                <a:solidFill>
                  <a:srgbClr val="FF0000"/>
                </a:solidFill>
              </a:rPr>
              <a:t>90</a:t>
            </a:r>
            <a:r>
              <a:rPr lang="cs-CZ" sz="4300" dirty="0" smtClean="0">
                <a:solidFill>
                  <a:srgbClr val="0070C0"/>
                </a:solidFill>
              </a:rPr>
              <a:t>       </a:t>
            </a:r>
            <a:r>
              <a:rPr lang="cs-CZ" sz="4000" b="1" dirty="0" smtClean="0">
                <a:solidFill>
                  <a:srgbClr val="0070C0"/>
                </a:solidFill>
              </a:rPr>
              <a:t>NINETY</a:t>
            </a:r>
          </a:p>
          <a:p>
            <a:pPr marL="0" indent="0">
              <a:buNone/>
            </a:pP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" name="Šestiúhelník 3"/>
          <p:cNvSpPr/>
          <p:nvPr/>
        </p:nvSpPr>
        <p:spPr>
          <a:xfrm>
            <a:off x="549913" y="1916832"/>
            <a:ext cx="1060704" cy="91440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estiúhelník 6"/>
          <p:cNvSpPr/>
          <p:nvPr/>
        </p:nvSpPr>
        <p:spPr>
          <a:xfrm>
            <a:off x="516731" y="3429000"/>
            <a:ext cx="1060704" cy="91440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539552" y="4932235"/>
            <a:ext cx="1060704" cy="91440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>
            <a:off x="4536295" y="1902256"/>
            <a:ext cx="1060704" cy="91440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estiúhelník 9"/>
          <p:cNvSpPr/>
          <p:nvPr/>
        </p:nvSpPr>
        <p:spPr>
          <a:xfrm>
            <a:off x="4536295" y="3429000"/>
            <a:ext cx="1060704" cy="91440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estiúhelník 10"/>
          <p:cNvSpPr/>
          <p:nvPr/>
        </p:nvSpPr>
        <p:spPr>
          <a:xfrm>
            <a:off x="4525855" y="4938320"/>
            <a:ext cx="1060704" cy="91440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39552" y="5041577"/>
            <a:ext cx="71507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  </a:t>
            </a:r>
            <a:r>
              <a:rPr lang="cs-CZ" sz="4000" b="1" dirty="0" smtClean="0">
                <a:solidFill>
                  <a:srgbClr val="FF0000"/>
                </a:solidFill>
              </a:rPr>
              <a:t>70</a:t>
            </a:r>
            <a:r>
              <a:rPr lang="cs-CZ" sz="4000" b="1" dirty="0" smtClean="0">
                <a:solidFill>
                  <a:srgbClr val="0070C0"/>
                </a:solidFill>
              </a:rPr>
              <a:t>     SEVENTY</a:t>
            </a:r>
            <a:r>
              <a:rPr lang="cs-CZ" sz="4000" dirty="0" smtClean="0">
                <a:solidFill>
                  <a:srgbClr val="0070C0"/>
                </a:solidFill>
              </a:rPr>
              <a:t>        </a:t>
            </a:r>
            <a:r>
              <a:rPr lang="cs-CZ" sz="4000" b="1" dirty="0" smtClean="0">
                <a:solidFill>
                  <a:srgbClr val="FF0000"/>
                </a:solidFill>
              </a:rPr>
              <a:t>50</a:t>
            </a:r>
            <a:r>
              <a:rPr lang="cs-CZ" sz="4000" dirty="0" smtClean="0">
                <a:solidFill>
                  <a:srgbClr val="0070C0"/>
                </a:solidFill>
              </a:rPr>
              <a:t>        </a:t>
            </a:r>
            <a:r>
              <a:rPr lang="cs-CZ" sz="4000" b="1" dirty="0" smtClean="0">
                <a:solidFill>
                  <a:srgbClr val="0070C0"/>
                </a:solidFill>
              </a:rPr>
              <a:t>FIFTY </a:t>
            </a:r>
            <a:endParaRPr lang="cs-CZ" sz="4000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Renata\AppData\Local\Microsoft\Windows\Temporary Internet Files\Content.IE5\2LFR4DTE\MC900430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343" y="87722"/>
            <a:ext cx="187007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7261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Doplň chybějící písmena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rgbClr val="0070C0"/>
                </a:solidFill>
              </a:rPr>
              <a:t>  80   </a:t>
            </a:r>
            <a:r>
              <a:rPr lang="cs-CZ" sz="4400" b="1" dirty="0" smtClean="0">
                <a:solidFill>
                  <a:srgbClr val="FF0000"/>
                </a:solidFill>
              </a:rPr>
              <a:t> SI_TY  </a:t>
            </a:r>
            <a:r>
              <a:rPr lang="cs-CZ" sz="4400" b="1" dirty="0" smtClean="0">
                <a:solidFill>
                  <a:srgbClr val="0070C0"/>
                </a:solidFill>
              </a:rPr>
              <a:t>             </a:t>
            </a:r>
            <a:r>
              <a:rPr lang="cs-CZ" sz="4400" b="1" dirty="0">
                <a:solidFill>
                  <a:srgbClr val="0070C0"/>
                </a:solidFill>
              </a:rPr>
              <a:t>40  </a:t>
            </a:r>
            <a:r>
              <a:rPr lang="cs-CZ" sz="4400" b="1" dirty="0" smtClean="0">
                <a:solidFill>
                  <a:srgbClr val="FF0000"/>
                </a:solidFill>
              </a:rPr>
              <a:t>FOU_TY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70C0"/>
                </a:solidFill>
              </a:rPr>
              <a:t>  50    </a:t>
            </a:r>
            <a:r>
              <a:rPr lang="cs-CZ" sz="4400" b="1" dirty="0" smtClean="0">
                <a:solidFill>
                  <a:srgbClr val="FF0000"/>
                </a:solidFill>
              </a:rPr>
              <a:t>FIFT_               </a:t>
            </a:r>
            <a:r>
              <a:rPr lang="cs-CZ" sz="4400" b="1" dirty="0" smtClean="0">
                <a:solidFill>
                  <a:srgbClr val="0070C0"/>
                </a:solidFill>
              </a:rPr>
              <a:t>70  </a:t>
            </a:r>
            <a:r>
              <a:rPr lang="cs-CZ" sz="4400" b="1" dirty="0" smtClean="0">
                <a:solidFill>
                  <a:srgbClr val="FF0000"/>
                </a:solidFill>
              </a:rPr>
              <a:t>SEV_NTY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70C0"/>
                </a:solidFill>
              </a:rPr>
              <a:t>  30    </a:t>
            </a:r>
            <a:r>
              <a:rPr lang="cs-CZ" sz="4400" b="1" dirty="0" smtClean="0">
                <a:solidFill>
                  <a:srgbClr val="FF0000"/>
                </a:solidFill>
              </a:rPr>
              <a:t>THI_TY            </a:t>
            </a:r>
            <a:r>
              <a:rPr lang="cs-CZ" sz="4400" b="1" dirty="0" smtClean="0">
                <a:solidFill>
                  <a:srgbClr val="0070C0"/>
                </a:solidFill>
              </a:rPr>
              <a:t>90  </a:t>
            </a:r>
            <a:r>
              <a:rPr lang="cs-CZ" sz="4400" b="1" dirty="0" smtClean="0">
                <a:solidFill>
                  <a:srgbClr val="FF0000"/>
                </a:solidFill>
              </a:rPr>
              <a:t>N_NETY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70C0"/>
                </a:solidFill>
              </a:rPr>
              <a:t>100  </a:t>
            </a:r>
            <a:r>
              <a:rPr lang="cs-CZ" sz="4400" b="1" dirty="0" smtClean="0">
                <a:solidFill>
                  <a:srgbClr val="FF0000"/>
                </a:solidFill>
              </a:rPr>
              <a:t>A HU_DRED     </a:t>
            </a:r>
            <a:r>
              <a:rPr lang="cs-CZ" sz="4400" b="1" dirty="0" smtClean="0">
                <a:solidFill>
                  <a:srgbClr val="0070C0"/>
                </a:solidFill>
              </a:rPr>
              <a:t>60</a:t>
            </a:r>
            <a:r>
              <a:rPr lang="cs-CZ" sz="4400" b="1" dirty="0" smtClean="0">
                <a:solidFill>
                  <a:srgbClr val="FF0000"/>
                </a:solidFill>
              </a:rPr>
              <a:t>  SIX_Y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Renata\AppData\Local\Microsoft\Windows\Temporary Internet Files\Content.IE5\TYGVTDZX\MC9004321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517232"/>
            <a:ext cx="1841500" cy="11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236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Spoj název číslice s obrázkem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Renata\AppData\Local\Microsoft\Windows\Temporary Internet Files\Content.IE5\RSVJ87EY\MC90041314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67" y="1570768"/>
            <a:ext cx="1599553" cy="150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enata\AppData\Local\Microsoft\Windows\Temporary Internet Files\Content.IE5\RSVJ87EY\MC9003450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731" y="3222952"/>
            <a:ext cx="1790395" cy="110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enata\AppData\Local\Microsoft\Windows\Temporary Internet Files\Content.IE5\M4416X4Q\MC9004301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124" y="4620630"/>
            <a:ext cx="1828800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Renata\AppData\Local\Microsoft\Windows\Temporary Internet Files\Content.IE5\TTCZF1HL\MC9004319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620630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enata\AppData\Local\Microsoft\Windows\Temporary Internet Files\Content.IE5\84QG0RG0\MC9004301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676" y="1601456"/>
            <a:ext cx="1822450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Renata\AppData\Local\Microsoft\Windows\Temporary Internet Files\Content.IE5\M4416X4Q\MC9003450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470" y="3395596"/>
            <a:ext cx="1772107" cy="853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872" y="2130907"/>
            <a:ext cx="331236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99"/>
                </a:solidFill>
              </a:rPr>
              <a:t>FIFTY</a:t>
            </a:r>
          </a:p>
          <a:p>
            <a:r>
              <a:rPr lang="cs-CZ" sz="4000" b="1" dirty="0" smtClean="0">
                <a:solidFill>
                  <a:srgbClr val="990099"/>
                </a:solidFill>
              </a:rPr>
              <a:t>THIRTY</a:t>
            </a:r>
          </a:p>
          <a:p>
            <a:r>
              <a:rPr lang="cs-CZ" sz="4000" b="1" dirty="0" smtClean="0">
                <a:solidFill>
                  <a:srgbClr val="990099"/>
                </a:solidFill>
              </a:rPr>
              <a:t>NINETY</a:t>
            </a:r>
          </a:p>
          <a:p>
            <a:r>
              <a:rPr lang="cs-CZ" sz="4000" b="1" dirty="0" smtClean="0">
                <a:solidFill>
                  <a:srgbClr val="990099"/>
                </a:solidFill>
              </a:rPr>
              <a:t>SIXTY</a:t>
            </a:r>
          </a:p>
          <a:p>
            <a:r>
              <a:rPr lang="cs-CZ" sz="4000" b="1" dirty="0" smtClean="0">
                <a:solidFill>
                  <a:srgbClr val="990099"/>
                </a:solidFill>
              </a:rPr>
              <a:t>A HUNDRED</a:t>
            </a:r>
          </a:p>
          <a:p>
            <a:r>
              <a:rPr lang="cs-CZ" sz="4000" b="1" dirty="0" smtClean="0">
                <a:solidFill>
                  <a:srgbClr val="990099"/>
                </a:solidFill>
              </a:rPr>
              <a:t>SEVENTY</a:t>
            </a:r>
            <a:endParaRPr lang="cs-CZ" sz="4000" b="1" dirty="0">
              <a:solidFill>
                <a:srgbClr val="99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5473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 jen správné názvy číslic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  <a:endParaRPr lang="cs-CZ" b="1" dirty="0" smtClean="0">
              <a:solidFill>
                <a:srgbClr val="990099"/>
              </a:solidFill>
            </a:endParaRPr>
          </a:p>
          <a:p>
            <a:pPr marL="0" indent="0">
              <a:buNone/>
            </a:pPr>
            <a:r>
              <a:rPr lang="cs-CZ" sz="3600" b="1" dirty="0">
                <a:solidFill>
                  <a:srgbClr val="990099"/>
                </a:solidFill>
              </a:rPr>
              <a:t> </a:t>
            </a:r>
            <a:r>
              <a:rPr lang="cs-CZ" sz="3600" b="1" dirty="0" smtClean="0">
                <a:solidFill>
                  <a:srgbClr val="990099"/>
                </a:solidFill>
              </a:rPr>
              <a:t>    TVENTY         EIGHTY         A HUNDED</a:t>
            </a:r>
          </a:p>
          <a:p>
            <a:pPr marL="0" indent="0">
              <a:buNone/>
            </a:pPr>
            <a:endParaRPr lang="cs-CZ" sz="3600" b="1" dirty="0">
              <a:solidFill>
                <a:srgbClr val="990099"/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990099"/>
                </a:solidFill>
              </a:rPr>
              <a:t>    FOURTEEN      SEVENTY        NANETY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990099"/>
                </a:solidFill>
              </a:rPr>
              <a:t> </a:t>
            </a:r>
            <a:endParaRPr lang="cs-CZ" sz="3600" b="1" dirty="0" smtClean="0">
              <a:solidFill>
                <a:srgbClr val="990099"/>
              </a:solidFill>
            </a:endParaRPr>
          </a:p>
          <a:p>
            <a:pPr marL="0" indent="0">
              <a:buNone/>
            </a:pPr>
            <a:r>
              <a:rPr lang="cs-CZ" sz="3600" b="1" dirty="0">
                <a:solidFill>
                  <a:srgbClr val="990099"/>
                </a:solidFill>
              </a:rPr>
              <a:t> </a:t>
            </a:r>
            <a:r>
              <a:rPr lang="cs-CZ" sz="3600" b="1" dirty="0" smtClean="0">
                <a:solidFill>
                  <a:srgbClr val="990099"/>
                </a:solidFill>
              </a:rPr>
              <a:t>     SIXTY           THIRTTEN         ELEVEN </a:t>
            </a:r>
            <a:endParaRPr lang="cs-CZ" sz="3600" b="1" dirty="0">
              <a:solidFill>
                <a:srgbClr val="990099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67544" y="1628800"/>
            <a:ext cx="8208912" cy="4392488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76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34076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b="1" dirty="0">
              <a:solidFill>
                <a:srgbClr val="990099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990099"/>
                </a:solidFill>
              </a:rPr>
              <a:t>     </a:t>
            </a:r>
            <a:r>
              <a:rPr lang="cs-CZ" b="1" dirty="0" smtClean="0">
                <a:solidFill>
                  <a:srgbClr val="990099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W</a:t>
            </a:r>
            <a:r>
              <a:rPr lang="cs-CZ" b="1" dirty="0" smtClean="0">
                <a:solidFill>
                  <a:srgbClr val="990099"/>
                </a:solidFill>
              </a:rPr>
              <a:t>ENTY         </a:t>
            </a:r>
            <a:r>
              <a:rPr lang="cs-CZ" b="1" u="sng" dirty="0">
                <a:solidFill>
                  <a:srgbClr val="990099"/>
                </a:solidFill>
              </a:rPr>
              <a:t>EIGHTY</a:t>
            </a:r>
            <a:r>
              <a:rPr lang="cs-CZ" b="1" dirty="0">
                <a:solidFill>
                  <a:srgbClr val="990099"/>
                </a:solidFill>
              </a:rPr>
              <a:t>         A </a:t>
            </a:r>
            <a:r>
              <a:rPr lang="cs-CZ" b="1" dirty="0" smtClean="0">
                <a:solidFill>
                  <a:srgbClr val="990099"/>
                </a:solidFill>
              </a:rPr>
              <a:t>HUND</a:t>
            </a:r>
            <a:r>
              <a:rPr lang="cs-CZ" b="1" dirty="0" smtClean="0">
                <a:solidFill>
                  <a:srgbClr val="FF0000"/>
                </a:solidFill>
              </a:rPr>
              <a:t>R</a:t>
            </a:r>
            <a:r>
              <a:rPr lang="cs-CZ" b="1" dirty="0" smtClean="0">
                <a:solidFill>
                  <a:srgbClr val="990099"/>
                </a:solidFill>
              </a:rPr>
              <a:t>ED</a:t>
            </a:r>
            <a:endParaRPr lang="cs-CZ" b="1" dirty="0">
              <a:solidFill>
                <a:srgbClr val="990099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990099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990099"/>
                </a:solidFill>
              </a:rPr>
              <a:t>    </a:t>
            </a:r>
            <a:r>
              <a:rPr lang="cs-CZ" b="1" u="sng" dirty="0">
                <a:solidFill>
                  <a:srgbClr val="990099"/>
                </a:solidFill>
              </a:rPr>
              <a:t>FOURTEEN</a:t>
            </a:r>
            <a:r>
              <a:rPr lang="cs-CZ" b="1" dirty="0">
                <a:solidFill>
                  <a:srgbClr val="990099"/>
                </a:solidFill>
              </a:rPr>
              <a:t>      </a:t>
            </a:r>
            <a:r>
              <a:rPr lang="cs-CZ" b="1" u="sng" dirty="0">
                <a:solidFill>
                  <a:srgbClr val="990099"/>
                </a:solidFill>
              </a:rPr>
              <a:t>SEVENTY</a:t>
            </a:r>
            <a:r>
              <a:rPr lang="cs-CZ" b="1" dirty="0">
                <a:solidFill>
                  <a:srgbClr val="990099"/>
                </a:solidFill>
              </a:rPr>
              <a:t>        </a:t>
            </a:r>
            <a:r>
              <a:rPr lang="cs-CZ" b="1" dirty="0" smtClean="0">
                <a:solidFill>
                  <a:srgbClr val="990099"/>
                </a:solidFill>
              </a:rPr>
              <a:t>N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rgbClr val="990099"/>
                </a:solidFill>
              </a:rPr>
              <a:t>NETY</a:t>
            </a:r>
            <a:endParaRPr lang="cs-CZ" b="1" dirty="0">
              <a:solidFill>
                <a:srgbClr val="990099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990099"/>
                </a:solidFill>
              </a:rPr>
              <a:t>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990099"/>
                </a:solidFill>
              </a:rPr>
              <a:t>      </a:t>
            </a:r>
            <a:r>
              <a:rPr lang="cs-CZ" b="1" u="sng" dirty="0">
                <a:solidFill>
                  <a:srgbClr val="990099"/>
                </a:solidFill>
              </a:rPr>
              <a:t>SIXTY</a:t>
            </a:r>
            <a:r>
              <a:rPr lang="cs-CZ" b="1" dirty="0">
                <a:solidFill>
                  <a:srgbClr val="990099"/>
                </a:solidFill>
              </a:rPr>
              <a:t>           </a:t>
            </a:r>
            <a:r>
              <a:rPr lang="cs-CZ" b="1" dirty="0" smtClean="0">
                <a:solidFill>
                  <a:srgbClr val="990099"/>
                </a:solidFill>
              </a:rPr>
              <a:t>THIRT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rgbClr val="990099"/>
                </a:solidFill>
              </a:rPr>
              <a:t>EN         </a:t>
            </a:r>
            <a:r>
              <a:rPr lang="cs-CZ" b="1" u="sng" dirty="0" smtClean="0">
                <a:solidFill>
                  <a:srgbClr val="990099"/>
                </a:solidFill>
              </a:rPr>
              <a:t>ELEVEN </a:t>
            </a:r>
            <a:endParaRPr lang="cs-CZ" b="1" u="sng" dirty="0">
              <a:solidFill>
                <a:srgbClr val="990099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1628800"/>
            <a:ext cx="7848872" cy="460851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Renata\AppData\Local\Microsoft\Windows\Temporary Internet Files\Content.IE5\SWR9AXXI\MC9004301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822450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2003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52736"/>
            <a:ext cx="3334801" cy="1140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6293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262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NUMBERS --  ČÍSLICE</vt:lpstr>
      <vt:lpstr>NUMBERS      30 - 100</vt:lpstr>
      <vt:lpstr>Doplň k názvům číslice </vt:lpstr>
      <vt:lpstr>ŘEŠENÍ </vt:lpstr>
      <vt:lpstr>Doplň chybějící písmena</vt:lpstr>
      <vt:lpstr>Spoj název číslice s obrázkem</vt:lpstr>
      <vt:lpstr>Podtrhni jen správné názvy číslic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</dc:creator>
  <cp:lastModifiedBy>Renata</cp:lastModifiedBy>
  <cp:revision>37</cp:revision>
  <dcterms:created xsi:type="dcterms:W3CDTF">2013-02-09T07:40:49Z</dcterms:created>
  <dcterms:modified xsi:type="dcterms:W3CDTF">2013-05-15T16:45:06Z</dcterms:modified>
</cp:coreProperties>
</file>