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34615" autoAdjust="0"/>
    <p:restoredTop sz="99394" autoAdjust="0"/>
  </p:normalViewPr>
  <p:slideViewPr>
    <p:cSldViewPr>
      <p:cViewPr varScale="1">
        <p:scale>
          <a:sx n="70" d="100"/>
          <a:sy n="70" d="100"/>
        </p:scale>
        <p:origin x="-18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nb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6962511"/>
              </p:ext>
            </p:extLst>
          </p:nvPr>
        </p:nvGraphicFramePr>
        <p:xfrm>
          <a:off x="918437" y="1988840"/>
          <a:ext cx="7344816" cy="43891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27122"/>
                <a:gridCol w="5917694"/>
              </a:tblGrid>
              <a:tr h="22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VY_42_INOVACE_MA_7B_32A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       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2288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Škola: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Základní škola Nové Město nad Metují, Školní 1000, okres </a:t>
                      </a:r>
                      <a:r>
                        <a:rPr lang="cs-CZ" sz="1200" dirty="0" smtClean="0">
                          <a:effectLst/>
                        </a:rPr>
                        <a:t>Náchod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2034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Helena </a:t>
                      </a:r>
                      <a:r>
                        <a:rPr lang="cs-CZ" sz="1200" dirty="0" smtClean="0">
                          <a:effectLst/>
                        </a:rPr>
                        <a:t>Židová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71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7.r. </a:t>
                      </a:r>
                      <a:endParaRPr lang="cs-CZ" sz="12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 informační a komunikační technologie </a:t>
                      </a:r>
                      <a:r>
                        <a:rPr lang="cs-CZ" sz="1200" dirty="0" smtClean="0">
                          <a:effectLst/>
                        </a:rPr>
                        <a:t> (</a:t>
                      </a:r>
                      <a:r>
                        <a:rPr lang="cs-CZ" sz="1200" dirty="0">
                          <a:effectLst/>
                        </a:rPr>
                        <a:t>PC</a:t>
                      </a:r>
                      <a:r>
                        <a:rPr lang="cs-CZ" sz="1200">
                          <a:effectLst/>
                        </a:rPr>
                        <a:t>, </a:t>
                      </a:r>
                      <a:r>
                        <a:rPr lang="cs-CZ" sz="1200" smtClean="0">
                          <a:effectLst/>
                        </a:rPr>
                        <a:t>dataprojektor</a:t>
                      </a:r>
                      <a:r>
                        <a:rPr lang="cs-CZ" sz="1200" dirty="0" smtClean="0">
                          <a:effectLst/>
                        </a:rPr>
                        <a:t>)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Matematika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08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Finanční gramotnost – PENÍZE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CZ.1.07/1.4.00/21.2336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879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12.10.2012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Anotace: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</a:rPr>
                        <a:t>Úvodní seznámení s cílem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Times New Roman"/>
                        </a:rPr>
                        <a:t> a záměrem státu při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</a:rPr>
                        <a:t> vzdělávání žáků k finanční gramotnosti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</a:rPr>
                        <a:t>Historie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Times New Roman"/>
                        </a:rPr>
                        <a:t> a vývoj peněz (platidla), virtuální návštěva ČNB a ochranné prvky bankovek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</a:rPr>
                        <a:t>Hra na směnný obchod;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</a:rPr>
                        <a:t> výčetka tržby v pokladně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</a:rPr>
                        <a:t>Zdroje:  VÚP – Praha, MŠMT, ČNB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058" y="188640"/>
            <a:ext cx="574357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55428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1512167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Finanční gramotnost - PENÍZE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72816"/>
            <a:ext cx="7776864" cy="4680520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od r.2010 -  </a:t>
            </a:r>
            <a:r>
              <a:rPr lang="cs-CZ" sz="2800" dirty="0" smtClean="0">
                <a:solidFill>
                  <a:srgbClr val="0070C0"/>
                </a:solidFill>
              </a:rPr>
              <a:t>„Národní strategie finančního vzdělávání“</a:t>
            </a:r>
          </a:p>
          <a:p>
            <a:pPr algn="l"/>
            <a:r>
              <a:rPr lang="cs-CZ" sz="1600" dirty="0">
                <a:solidFill>
                  <a:srgbClr val="00B050"/>
                </a:solidFill>
              </a:rPr>
              <a:t>	</a:t>
            </a:r>
            <a:r>
              <a:rPr lang="cs-CZ" sz="1600" dirty="0" smtClean="0">
                <a:solidFill>
                  <a:srgbClr val="00B050"/>
                </a:solidFill>
              </a:rPr>
              <a:t>	</a:t>
            </a:r>
            <a:r>
              <a:rPr lang="cs-CZ" sz="1600" dirty="0" smtClean="0">
                <a:solidFill>
                  <a:schemeClr val="tx1"/>
                </a:solidFill>
              </a:rPr>
              <a:t>( shoda MŠMT, MF, ČNB  - v obsahu a požadavcích )    </a:t>
            </a:r>
          </a:p>
          <a:p>
            <a:pPr algn="l"/>
            <a:endParaRPr lang="cs-CZ" sz="1600" dirty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FG</a:t>
            </a:r>
            <a:r>
              <a:rPr lang="cs-CZ" sz="1600" dirty="0" smtClean="0">
                <a:solidFill>
                  <a:schemeClr val="tx1"/>
                </a:solidFill>
              </a:rPr>
              <a:t>  =  soubor znalostí, dovedností a postojů občana nutných k tomu, aby finančně zabezpečil sebe i rodinu</a:t>
            </a:r>
          </a:p>
          <a:p>
            <a:endParaRPr lang="cs-CZ" sz="1600" dirty="0">
              <a:solidFill>
                <a:schemeClr val="tx1"/>
              </a:solidFill>
            </a:endParaRPr>
          </a:p>
          <a:p>
            <a:pPr marL="342900" indent="-342900" algn="l">
              <a:buAutoNum type="alphaLcParenR"/>
            </a:pPr>
            <a:r>
              <a:rPr lang="cs-CZ" sz="2400" b="1" i="1" dirty="0" smtClean="0">
                <a:solidFill>
                  <a:srgbClr val="00B050"/>
                </a:solidFill>
              </a:rPr>
              <a:t>Peněžní gramotnost </a:t>
            </a:r>
            <a:r>
              <a:rPr lang="cs-CZ" sz="1600" dirty="0" smtClean="0">
                <a:solidFill>
                  <a:schemeClr val="tx1"/>
                </a:solidFill>
              </a:rPr>
              <a:t>– správa a užívání peněz, platební nástroje a možnosti</a:t>
            </a:r>
          </a:p>
          <a:p>
            <a:pPr marL="342900" indent="-342900" algn="l">
              <a:buAutoNum type="alphaLcParenR"/>
            </a:pPr>
            <a:endParaRPr lang="cs-CZ" sz="1600" dirty="0">
              <a:solidFill>
                <a:schemeClr val="tx1"/>
              </a:solidFill>
            </a:endParaRPr>
          </a:p>
          <a:p>
            <a:pPr marL="342900" indent="-342900" algn="l">
              <a:buAutoNum type="alphaLcParenR"/>
            </a:pPr>
            <a:r>
              <a:rPr lang="cs-CZ" sz="2400" b="1" i="1" dirty="0" smtClean="0">
                <a:solidFill>
                  <a:srgbClr val="00B050"/>
                </a:solidFill>
              </a:rPr>
              <a:t>Cenová gramotnost </a:t>
            </a:r>
            <a:r>
              <a:rPr lang="cs-CZ" sz="1600" dirty="0" smtClean="0">
                <a:solidFill>
                  <a:schemeClr val="tx1"/>
                </a:solidFill>
              </a:rPr>
              <a:t>– porozumění cenovým mechanismům a inflaci</a:t>
            </a:r>
          </a:p>
          <a:p>
            <a:pPr marL="342900" indent="-342900" algn="l">
              <a:buAutoNum type="alphaLcParenR"/>
            </a:pPr>
            <a:endParaRPr lang="cs-CZ" sz="1600" dirty="0">
              <a:solidFill>
                <a:schemeClr val="tx1"/>
              </a:solidFill>
            </a:endParaRPr>
          </a:p>
          <a:p>
            <a:pPr marL="342900" indent="-342900" algn="l">
              <a:buAutoNum type="alphaLcParenR"/>
            </a:pPr>
            <a:r>
              <a:rPr lang="cs-CZ" sz="2400" b="1" i="1" dirty="0" smtClean="0">
                <a:solidFill>
                  <a:srgbClr val="00B050"/>
                </a:solidFill>
              </a:rPr>
              <a:t>Rozpočtová gramotnost </a:t>
            </a:r>
            <a:r>
              <a:rPr lang="cs-CZ" sz="1600" dirty="0" smtClean="0">
                <a:solidFill>
                  <a:schemeClr val="tx1"/>
                </a:solidFill>
              </a:rPr>
              <a:t>– stanovení finančních cílů, materiální priority, 			zvládání životních situací, rozpočet domácnosti, rozpočet státu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072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877672" cy="648072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Směnný obchod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8598"/>
            <a:ext cx="8229600" cy="53247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Na papírovou kartu </a:t>
            </a:r>
          </a:p>
          <a:p>
            <a:pPr marL="0" indent="0">
              <a:buNone/>
            </a:pPr>
            <a:r>
              <a:rPr lang="cs-CZ" sz="2000" dirty="0" smtClean="0"/>
              <a:t>	         napiš předmět, </a:t>
            </a:r>
            <a:r>
              <a:rPr lang="cs-CZ" sz="2000" u="sng" dirty="0" smtClean="0"/>
              <a:t>který si moc přeješ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</a:t>
            </a:r>
            <a:r>
              <a:rPr lang="cs-CZ" sz="2000" dirty="0"/>
              <a:t>	</a:t>
            </a:r>
            <a:r>
              <a:rPr lang="cs-CZ" sz="2000" dirty="0" smtClean="0"/>
              <a:t>(velkým, výrazným a čitelným písmem)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A na tuto kartu </a:t>
            </a:r>
          </a:p>
          <a:p>
            <a:pPr marL="0" indent="0">
              <a:buNone/>
            </a:pPr>
            <a:r>
              <a:rPr lang="cs-CZ" sz="2000" dirty="0" smtClean="0"/>
              <a:t>			napiš </a:t>
            </a:r>
            <a:r>
              <a:rPr lang="cs-CZ" sz="2000" dirty="0"/>
              <a:t>předmět, </a:t>
            </a:r>
            <a:r>
              <a:rPr lang="cs-CZ" sz="2000" u="sng" dirty="0"/>
              <a:t>který nepotřebuješ </a:t>
            </a:r>
            <a:r>
              <a:rPr lang="cs-CZ" sz="2000" dirty="0"/>
              <a:t>a nabízíš ho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	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 algn="ctr">
              <a:buNone/>
            </a:pPr>
            <a:r>
              <a:rPr lang="cs-CZ" sz="2000" dirty="0" smtClean="0"/>
              <a:t>V následujících pěti minutách zkus vyměnit 	nabízenou věc za tu, kterou potřebuješ. </a:t>
            </a:r>
          </a:p>
          <a:p>
            <a:pPr marL="0" indent="0" algn="ctr">
              <a:buNone/>
            </a:pPr>
            <a:r>
              <a:rPr lang="cs-CZ" sz="3600" dirty="0" smtClean="0"/>
              <a:t>Podaří se ?</a:t>
            </a:r>
            <a:r>
              <a:rPr lang="cs-CZ" sz="2000" dirty="0" smtClean="0"/>
              <a:t>	 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6012160" y="1196752"/>
            <a:ext cx="194421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7" name="Pravoúhlý trojúhelník 6"/>
          <p:cNvSpPr/>
          <p:nvPr/>
        </p:nvSpPr>
        <p:spPr>
          <a:xfrm>
            <a:off x="2660441" y="2818954"/>
            <a:ext cx="1800200" cy="607500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909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Peněžní obchod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Peníze</a:t>
            </a:r>
            <a:r>
              <a:rPr lang="cs-CZ" dirty="0" smtClean="0"/>
              <a:t> </a:t>
            </a:r>
            <a:r>
              <a:rPr lang="cs-CZ" sz="2400" dirty="0" smtClean="0"/>
              <a:t>= platidlo - prostředek směny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Měna</a:t>
            </a:r>
            <a:r>
              <a:rPr lang="cs-CZ" dirty="0" smtClean="0"/>
              <a:t> </a:t>
            </a:r>
            <a:r>
              <a:rPr lang="cs-CZ" sz="2400" dirty="0" smtClean="0"/>
              <a:t>= konkrétní peněžní jednotka daného státu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	Podoba peněz: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B050"/>
                </a:solidFill>
              </a:rPr>
              <a:t>	</a:t>
            </a:r>
            <a:r>
              <a:rPr lang="cs-CZ" sz="2400" dirty="0" smtClean="0">
                <a:solidFill>
                  <a:srgbClr val="00B050"/>
                </a:solidFill>
              </a:rPr>
              <a:t>	</a:t>
            </a:r>
            <a:r>
              <a:rPr lang="cs-CZ" sz="2400" i="1" u="sng" dirty="0" smtClean="0">
                <a:solidFill>
                  <a:srgbClr val="00B050"/>
                </a:solidFill>
              </a:rPr>
              <a:t>Bankovky a mince</a:t>
            </a:r>
            <a:r>
              <a:rPr lang="cs-CZ" sz="2400" dirty="0" smtClean="0">
                <a:solidFill>
                  <a:srgbClr val="00B050"/>
                </a:solidFill>
              </a:rPr>
              <a:t>:</a:t>
            </a:r>
            <a:r>
              <a:rPr lang="cs-CZ" sz="2400" dirty="0" smtClean="0"/>
              <a:t>	</a:t>
            </a:r>
          </a:p>
          <a:p>
            <a:pPr marL="0" indent="0">
              <a:buNone/>
            </a:pPr>
            <a:endParaRPr lang="cs-CZ" sz="2400" i="1" u="sng" dirty="0" smtClean="0"/>
          </a:p>
          <a:p>
            <a:pPr marL="0" indent="0">
              <a:buNone/>
            </a:pPr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     </a:t>
            </a:r>
            <a:r>
              <a:rPr lang="cs-CZ" sz="2400" i="1" u="sng" dirty="0" smtClean="0">
                <a:solidFill>
                  <a:srgbClr val="00B050"/>
                </a:solidFill>
              </a:rPr>
              <a:t>Účty (bezhotovostní převody):</a:t>
            </a:r>
          </a:p>
          <a:p>
            <a:pPr marL="0" indent="0">
              <a:buNone/>
            </a:pPr>
            <a:endParaRPr lang="cs-CZ" sz="2400" i="1" u="sng" dirty="0" smtClean="0"/>
          </a:p>
          <a:p>
            <a:pPr marL="0" indent="0">
              <a:buNone/>
            </a:pPr>
            <a:r>
              <a:rPr lang="cs-CZ" sz="2400" i="1" u="sng" dirty="0" smtClean="0">
                <a:solidFill>
                  <a:srgbClr val="00B050"/>
                </a:solidFill>
              </a:rPr>
              <a:t>Cenné papíry:</a:t>
            </a:r>
            <a:r>
              <a:rPr lang="cs-CZ" sz="2400" dirty="0" smtClean="0">
                <a:solidFill>
                  <a:srgbClr val="00B050"/>
                </a:solidFill>
              </a:rPr>
              <a:t>       </a:t>
            </a:r>
            <a:endParaRPr lang="cs-CZ" sz="2400" i="1" u="sng" dirty="0">
              <a:solidFill>
                <a:srgbClr val="00B05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2366716"/>
            <a:ext cx="2592287" cy="2151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D:\Dokumenty\Stažené soubory\nbcs_akci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653136"/>
            <a:ext cx="3025255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4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Návštěva České národní banky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hlinkClick r:id="rId2"/>
              </a:rPr>
              <a:t>http://www.cnb.cz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Ukázka bankovek a mincí, ochranné prvky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Virtuální prohlídka budovy ČNB v Praze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7778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Tržba v pokladně </a:t>
            </a:r>
            <a:r>
              <a:rPr lang="cs-CZ" dirty="0" smtClean="0"/>
              <a:t>– </a:t>
            </a:r>
            <a:r>
              <a:rPr lang="cs-CZ" sz="2800" dirty="0" smtClean="0"/>
              <a:t>výčetka: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Doplň zvolený počet jednotlivých druhů peněz a vypočítej celkovou tržbu v pokladně:	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		</a:t>
            </a:r>
            <a:endParaRPr lang="cs-CZ" sz="16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653533"/>
              </p:ext>
            </p:extLst>
          </p:nvPr>
        </p:nvGraphicFramePr>
        <p:xfrm>
          <a:off x="1115616" y="1700808"/>
          <a:ext cx="684076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7767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Hodnota platidla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kusů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Hodnota celková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r>
                        <a:rPr lang="cs-CZ" baseline="0" dirty="0" smtClean="0"/>
                        <a:t>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Celková tržba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7034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205</Words>
  <Application>Microsoft Office PowerPoint</Application>
  <PresentationFormat>Předvádění na obrazovce (4:3)</PresentationFormat>
  <Paragraphs>84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Finanční gramotnost - PENÍZE</vt:lpstr>
      <vt:lpstr>Směnný obchod</vt:lpstr>
      <vt:lpstr>Peněžní obchod</vt:lpstr>
      <vt:lpstr>Návštěva České národní banky</vt:lpstr>
      <vt:lpstr>Tržba v pokladně – výčetka: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Vackovi</dc:creator>
  <cp:lastModifiedBy>Správce</cp:lastModifiedBy>
  <cp:revision>22</cp:revision>
  <dcterms:modified xsi:type="dcterms:W3CDTF">2013-06-06T19:51:39Z</dcterms:modified>
</cp:coreProperties>
</file>