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39" autoAdjust="0"/>
  </p:normalViewPr>
  <p:slideViewPr>
    <p:cSldViewPr>
      <p:cViewPr varScale="1">
        <p:scale>
          <a:sx n="63" d="100"/>
          <a:sy n="63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13A98D-DF59-4540-B167-EC117B00D23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4B5909-648F-4AD9-8AE0-466379DF8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9149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1.emf"/><Relationship Id="rId4" Type="http://schemas.openxmlformats.org/officeDocument/2006/relationships/package" Target="../embeddings/Microsoft_Excel_Worksheet1.xls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2.emf"/><Relationship Id="rId4" Type="http://schemas.openxmlformats.org/officeDocument/2006/relationships/package" Target="../embeddings/Microsoft_Excel_Worksheet2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738314"/>
              </p:ext>
            </p:extLst>
          </p:nvPr>
        </p:nvGraphicFramePr>
        <p:xfrm>
          <a:off x="833688" y="1700808"/>
          <a:ext cx="7500990" cy="4218840"/>
        </p:xfrm>
        <a:graphic>
          <a:graphicData uri="http://schemas.openxmlformats.org/drawingml/2006/table">
            <a:tbl>
              <a:tblPr/>
              <a:tblGrid>
                <a:gridCol w="1458920"/>
                <a:gridCol w="6042070"/>
              </a:tblGrid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VY_42_INOVACE_MA_7B_1B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Times New Roman"/>
                          <a:ea typeface="Calibri"/>
                          <a:cs typeface="Times New Roman"/>
                        </a:rPr>
                        <a:t>7.r.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Využívání informační a komunikační </a:t>
                      </a: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technologie (PC, </a:t>
                      </a:r>
                      <a:r>
                        <a:rPr lang="cs-CZ" sz="1600" dirty="0" err="1" smtClean="0">
                          <a:latin typeface="Times New Roman"/>
                          <a:ea typeface="Calibri"/>
                          <a:cs typeface="Times New Roman"/>
                        </a:rPr>
                        <a:t>dataprojektor</a:t>
                      </a:r>
                      <a:r>
                        <a:rPr lang="cs-CZ" sz="1800" dirty="0" smtClean="0">
                          <a:latin typeface="Times New Roman"/>
                          <a:ea typeface="Calibri"/>
                          <a:cs typeface="Times New Roman"/>
                        </a:rPr>
                        <a:t>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Zábavné úlohy - </a:t>
                      </a:r>
                      <a:r>
                        <a:rPr lang="cs-CZ" sz="1800" dirty="0" smtClean="0">
                          <a:latin typeface="Times New Roman"/>
                          <a:ea typeface="Calibri"/>
                          <a:cs typeface="Times New Roman"/>
                        </a:rPr>
                        <a:t>v závěru 1.pololetí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1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23.1.2013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800" dirty="0" smtClean="0">
                          <a:latin typeface="Times New Roman"/>
                          <a:ea typeface="Calibri"/>
                          <a:cs typeface="Times New Roman"/>
                        </a:rPr>
                        <a:t>Soutěživá forma opakování s bodovým ziskem.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396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Které prvky v těchto řadách nemají být?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8; 16; 24; 32; 40; 49; 56; 64; 72; 80; 88; 96; </a:t>
            </a:r>
          </a:p>
          <a:p>
            <a:endParaRPr lang="cs-CZ" dirty="0" smtClean="0"/>
          </a:p>
          <a:p>
            <a:r>
              <a:rPr lang="cs-CZ" dirty="0" smtClean="0"/>
              <a:t>2;  - 4;  8;  -16;  32;  - 60;  128; </a:t>
            </a:r>
          </a:p>
          <a:p>
            <a:endParaRPr lang="cs-CZ" dirty="0" smtClean="0"/>
          </a:p>
          <a:p>
            <a:r>
              <a:rPr lang="cs-CZ" dirty="0" smtClean="0"/>
              <a:t>3,5 m;        </a:t>
            </a:r>
            <a:r>
              <a:rPr lang="cs-CZ" dirty="0" err="1" smtClean="0"/>
              <a:t>m</a:t>
            </a:r>
            <a:r>
              <a:rPr lang="cs-CZ" dirty="0" smtClean="0"/>
              <a:t>;    0,35 a;   3500 mm</a:t>
            </a:r>
          </a:p>
          <a:p>
            <a:endParaRPr lang="cs-CZ" dirty="0" smtClean="0"/>
          </a:p>
          <a:p>
            <a:r>
              <a:rPr lang="cs-CZ" dirty="0" smtClean="0"/>
              <a:t>M;  &lt;;  k;  ǁ;  };  g;  [;  ±;  </a:t>
            </a:r>
            <a:r>
              <a:rPr lang="el-GR" dirty="0" smtClean="0"/>
              <a:t>₤</a:t>
            </a:r>
            <a:r>
              <a:rPr lang="cs-CZ" dirty="0" smtClean="0"/>
              <a:t>;  Ʌ;  </a:t>
            </a:r>
            <a:r>
              <a:rPr lang="el-GR" dirty="0" smtClean="0"/>
              <a:t>α</a:t>
            </a:r>
            <a:r>
              <a:rPr lang="cs-CZ" dirty="0" smtClean="0"/>
              <a:t>;  </a:t>
            </a:r>
            <a:r>
              <a:rPr lang="el-GR" dirty="0" smtClean="0"/>
              <a:t>‒</a:t>
            </a:r>
            <a:r>
              <a:rPr lang="cs-CZ" dirty="0" smtClean="0"/>
              <a:t>;  </a:t>
            </a:r>
            <a:r>
              <a:rPr lang="el-GR" dirty="0" smtClean="0"/>
              <a:t>→</a:t>
            </a:r>
            <a:r>
              <a:rPr lang="cs-CZ" dirty="0" smtClean="0"/>
              <a:t>;  </a:t>
            </a:r>
            <a:r>
              <a:rPr lang="el-GR" dirty="0" smtClean="0"/>
              <a:t>≥</a:t>
            </a:r>
            <a:r>
              <a:rPr lang="cs-CZ" dirty="0" smtClean="0"/>
              <a:t>;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143108" y="3929066"/>
          <a:ext cx="428628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5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8" y="3929066"/>
                        <a:ext cx="428628" cy="5715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err="1" smtClean="0"/>
              <a:t>Kimova</a:t>
            </a:r>
            <a:r>
              <a:rPr lang="cs-CZ" dirty="0" smtClean="0"/>
              <a:t> hra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1142982"/>
          <a:ext cx="8229600" cy="48577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8232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232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232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232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232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413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4338" name="Picture 2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214423"/>
            <a:ext cx="928693" cy="785818"/>
          </a:xfrm>
          <a:prstGeom prst="rect">
            <a:avLst/>
          </a:prstGeom>
          <a:noFill/>
        </p:spPr>
      </p:pic>
      <p:pic>
        <p:nvPicPr>
          <p:cNvPr id="7" name="Picture 3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3643314"/>
            <a:ext cx="1105942" cy="785818"/>
          </a:xfrm>
          <a:prstGeom prst="rect">
            <a:avLst/>
          </a:prstGeom>
          <a:noFill/>
        </p:spPr>
      </p:pic>
      <p:pic>
        <p:nvPicPr>
          <p:cNvPr id="14341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0232" y="4429132"/>
            <a:ext cx="1251557" cy="785818"/>
          </a:xfrm>
          <a:prstGeom prst="rect">
            <a:avLst/>
          </a:prstGeom>
          <a:noFill/>
        </p:spPr>
      </p:pic>
      <p:pic>
        <p:nvPicPr>
          <p:cNvPr id="14342" name="Picture 6" descr="C:\Program Files\Microsoft Office\MEDIA\CAGCAT10\j0230876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1928802"/>
            <a:ext cx="851245" cy="857256"/>
          </a:xfrm>
          <a:prstGeom prst="rect">
            <a:avLst/>
          </a:prstGeom>
          <a:noFill/>
        </p:spPr>
      </p:pic>
      <p:pic>
        <p:nvPicPr>
          <p:cNvPr id="14343" name="Picture 7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43834" y="5214950"/>
            <a:ext cx="928694" cy="905130"/>
          </a:xfrm>
          <a:prstGeom prst="rect">
            <a:avLst/>
          </a:prstGeom>
          <a:noFill/>
        </p:spPr>
      </p:pic>
      <p:pic>
        <p:nvPicPr>
          <p:cNvPr id="14344" name="Picture 8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0" y="2786058"/>
            <a:ext cx="928694" cy="789719"/>
          </a:xfrm>
          <a:prstGeom prst="rect">
            <a:avLst/>
          </a:prstGeom>
          <a:noFill/>
        </p:spPr>
      </p:pic>
      <p:pic>
        <p:nvPicPr>
          <p:cNvPr id="14345" name="Picture 9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57224" y="3631320"/>
            <a:ext cx="857256" cy="825695"/>
          </a:xfrm>
          <a:prstGeom prst="rect">
            <a:avLst/>
          </a:prstGeom>
          <a:noFill/>
        </p:spPr>
      </p:pic>
      <p:pic>
        <p:nvPicPr>
          <p:cNvPr id="14346" name="Picture 10" descr="C:\Program Files\Microsoft Office\MEDIA\CAGCAT10\j0293238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4877" y="1142984"/>
            <a:ext cx="1143008" cy="8438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 tajence objevíš název veličiny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186254"/>
          </a:xfrm>
          <a:solidFill>
            <a:schemeClr val="accent1">
              <a:tint val="2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V hodině M se těšíme na</a:t>
            </a:r>
          </a:p>
          <a:p>
            <a:endParaRPr lang="cs-CZ" sz="2400" dirty="0" smtClean="0"/>
          </a:p>
          <a:p>
            <a:r>
              <a:rPr lang="cs-CZ" sz="2400" dirty="0" smtClean="0"/>
              <a:t>V zimě se těšíme  na</a:t>
            </a:r>
          </a:p>
          <a:p>
            <a:endParaRPr lang="cs-CZ" sz="2400" dirty="0" smtClean="0"/>
          </a:p>
          <a:p>
            <a:r>
              <a:rPr lang="cs-CZ" sz="2400" dirty="0" smtClean="0"/>
              <a:t>Známe a umíme narýsovat</a:t>
            </a:r>
          </a:p>
          <a:p>
            <a:endParaRPr lang="cs-CZ" sz="2400" dirty="0" smtClean="0"/>
          </a:p>
          <a:p>
            <a:r>
              <a:rPr lang="cs-CZ" sz="2400" dirty="0" smtClean="0"/>
              <a:t>Na náčrt je nejlepší </a:t>
            </a:r>
          </a:p>
          <a:p>
            <a:endParaRPr lang="cs-CZ" sz="2400" dirty="0" smtClean="0"/>
          </a:p>
          <a:p>
            <a:r>
              <a:rPr lang="cs-CZ" sz="2400" dirty="0" smtClean="0"/>
              <a:t>Berlička při neznalosti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 noChangeAspect="1"/>
          </p:cNvGraphicFramePr>
          <p:nvPr>
            <p:ph sz="half" idx="1"/>
          </p:nvPr>
        </p:nvGraphicFramePr>
        <p:xfrm>
          <a:off x="958850" y="1727200"/>
          <a:ext cx="2963863" cy="3829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9" name="List" r:id="rId4" imgW="1076220" imgH="1390740" progId="Excel.Sheet.12">
                  <p:embed/>
                </p:oleObj>
              </mc:Choice>
              <mc:Fallback>
                <p:oleObj name="List" r:id="rId4" imgW="1076220" imgH="1390740" progId="Excel.Sheet.12">
                  <p:embed/>
                  <p:pic>
                    <p:nvPicPr>
                      <p:cNvPr id="0" name="Zástupný symbol pro obsah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58850" y="1727200"/>
                        <a:ext cx="2963863" cy="3829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Řešení……..  </a:t>
            </a:r>
            <a:r>
              <a:rPr lang="cs-CZ" sz="3200" dirty="0" smtClean="0">
                <a:solidFill>
                  <a:srgbClr val="FF0000"/>
                </a:solidFill>
              </a:rPr>
              <a:t>a popiš tuto veličinu, jednotky, kde …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600200"/>
            <a:ext cx="421008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 hodině M se těšíme na</a:t>
            </a:r>
          </a:p>
          <a:p>
            <a:endParaRPr lang="cs-CZ" dirty="0" smtClean="0"/>
          </a:p>
          <a:p>
            <a:r>
              <a:rPr lang="cs-CZ" dirty="0" smtClean="0"/>
              <a:t>V zimě se těšíme  na</a:t>
            </a:r>
          </a:p>
          <a:p>
            <a:endParaRPr lang="cs-CZ" dirty="0" smtClean="0"/>
          </a:p>
          <a:p>
            <a:r>
              <a:rPr lang="cs-CZ" dirty="0" smtClean="0"/>
              <a:t>Známe a umíme narýsovat</a:t>
            </a:r>
          </a:p>
          <a:p>
            <a:endParaRPr lang="cs-CZ" dirty="0" smtClean="0"/>
          </a:p>
          <a:p>
            <a:r>
              <a:rPr lang="cs-CZ" dirty="0" smtClean="0"/>
              <a:t>Na náčrt je nejlepší </a:t>
            </a:r>
          </a:p>
          <a:p>
            <a:endParaRPr lang="cs-CZ" dirty="0" smtClean="0"/>
          </a:p>
          <a:p>
            <a:r>
              <a:rPr lang="cs-CZ" dirty="0" smtClean="0"/>
              <a:t>Berlička při neznalosti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							</a:t>
            </a:r>
          </a:p>
          <a:p>
            <a:pPr>
              <a:buNone/>
            </a:pPr>
            <a:r>
              <a:rPr lang="cs-CZ" dirty="0" smtClean="0"/>
              <a:t>								</a:t>
            </a:r>
          </a:p>
          <a:p>
            <a:pPr>
              <a:buNone/>
            </a:pPr>
            <a:r>
              <a:rPr lang="cs-CZ" dirty="0" smtClean="0"/>
              <a:t>								</a:t>
            </a:r>
          </a:p>
          <a:p>
            <a:pPr>
              <a:buNone/>
            </a:pPr>
            <a:r>
              <a:rPr lang="cs-CZ" dirty="0" smtClean="0"/>
              <a:t>								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792663" y="1577975"/>
          <a:ext cx="3436937" cy="436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8" name="List" r:id="rId4" imgW="1990710" imgH="2533740" progId="Excel.Sheet.12">
                  <p:embed/>
                </p:oleObj>
              </mc:Choice>
              <mc:Fallback>
                <p:oleObj name="List" r:id="rId4" imgW="1990710" imgH="2533740" progId="Excel.Shee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2663" y="1577975"/>
                        <a:ext cx="3436937" cy="4365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212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Rovnice</vt:lpstr>
      <vt:lpstr>List</vt:lpstr>
      <vt:lpstr>Prezentace aplikace PowerPoint</vt:lpstr>
      <vt:lpstr>Které prvky v těchto řadách nemají být?</vt:lpstr>
      <vt:lpstr>Kimova hra </vt:lpstr>
      <vt:lpstr>V tajence objevíš název veličiny</vt:lpstr>
      <vt:lpstr>Řešení……..  a popiš tuto veličinu, jednotky, kde 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Správce</cp:lastModifiedBy>
  <cp:revision>28</cp:revision>
  <cp:lastPrinted>2013-01-28T09:17:34Z</cp:lastPrinted>
  <dcterms:created xsi:type="dcterms:W3CDTF">2013-01-21T17:14:45Z</dcterms:created>
  <dcterms:modified xsi:type="dcterms:W3CDTF">2013-06-06T19:50:10Z</dcterms:modified>
</cp:coreProperties>
</file>