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image" Target="../media/image110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2412902"/>
              </p:ext>
            </p:extLst>
          </p:nvPr>
        </p:nvGraphicFramePr>
        <p:xfrm>
          <a:off x="179512" y="1599913"/>
          <a:ext cx="8784976" cy="505847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06950"/>
                <a:gridCol w="7078026"/>
              </a:tblGrid>
              <a:tr h="5120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Název: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smtClean="0">
                          <a:effectLst/>
                        </a:rPr>
                        <a:t>VY_42_INOVACE_MA_7B_3B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5120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Škola: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Základní škola Nové Město nad Metují,  Školní 1000,  okres Náchod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5120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Autor: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Mgr. Helena Židová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5120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Ročník: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7.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74286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Tematický okruh, předmět: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Matematika a její aplikace 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Matematika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5120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Téma: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Kontrolní samostatné opakování – sčítání zlomků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5120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Číslo projektu: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CZ.1.07/1.4.00/21.2336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5120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Datum: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/>
                          <a:ea typeface="Times New Roman"/>
                        </a:rPr>
                        <a:t>4.2.2013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55861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Anotace: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Samostatná práce žáků, společná oprava a diskuze nad způsoby </a:t>
                      </a:r>
                      <a:r>
                        <a:rPr lang="cs-CZ" sz="1600" dirty="0" smtClean="0">
                          <a:effectLst/>
                        </a:rPr>
                        <a:t>řešení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effectLst/>
                          <a:latin typeface="Times New Roman"/>
                          <a:ea typeface="Times New Roman"/>
                        </a:rPr>
                        <a:t>Užití </a:t>
                      </a:r>
                      <a:r>
                        <a:rPr lang="cs-CZ" sz="1600" dirty="0" smtClean="0">
                          <a:effectLst/>
                        </a:rPr>
                        <a:t>PC, data projektoru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0212" y="188640"/>
            <a:ext cx="5743575" cy="125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04529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Kontrolní opakování – sčítání zlomků</a:t>
            </a:r>
            <a:endParaRPr lang="cs-CZ" sz="2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764705"/>
            <a:ext cx="4040188" cy="432048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u="sng" dirty="0" err="1" smtClean="0">
                <a:solidFill>
                  <a:schemeClr val="accent3">
                    <a:lumMod val="75000"/>
                  </a:schemeClr>
                </a:solidFill>
              </a:rPr>
              <a:t>sk</a:t>
            </a:r>
            <a:r>
              <a:rPr lang="cs-CZ" u="sng" dirty="0" smtClean="0">
                <a:solidFill>
                  <a:schemeClr val="accent3">
                    <a:lumMod val="75000"/>
                  </a:schemeClr>
                </a:solidFill>
              </a:rPr>
              <a:t>. A</a:t>
            </a:r>
            <a:endParaRPr lang="cs-CZ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57200" y="1268760"/>
                <a:ext cx="4040188" cy="5040560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b="1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b="1" dirty="0" smtClean="0"/>
                  <a:t> </a:t>
                </a:r>
                <a:r>
                  <a:rPr lang="cs-CZ" dirty="0" smtClean="0"/>
                  <a:t>= 		     	    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r>
                  <a:rPr lang="cs-CZ" b="1" dirty="0" smtClean="0"/>
                  <a:t> + (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𝟕</m:t>
                        </m:r>
                        <m:r>
                          <a:rPr lang="cs-CZ" b="1" i="1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b="1" dirty="0" smtClean="0"/>
                  <a:t> ) </a:t>
                </a:r>
                <a:r>
                  <a:rPr lang="cs-CZ" dirty="0" smtClean="0"/>
                  <a:t>= 	        	</a:t>
                </a:r>
              </a:p>
              <a:p>
                <a:pPr marL="0" indent="0">
                  <a:buNone/>
                </a:pPr>
                <a:endParaRPr lang="cs-CZ" b="1" dirty="0"/>
              </a:p>
              <a:p>
                <a:pPr marL="0" indent="0">
                  <a:buNone/>
                </a:pPr>
                <a:r>
                  <a:rPr lang="cs-CZ" b="1" dirty="0" smtClean="0"/>
                  <a:t>2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 smtClean="0"/>
                  <a:t> + 5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 smtClean="0"/>
                  <a:t> = 			</a:t>
                </a:r>
              </a:p>
              <a:p>
                <a:pPr marL="0" indent="0">
                  <a:buNone/>
                </a:pPr>
                <a:endParaRPr lang="cs-CZ" b="1" dirty="0"/>
              </a:p>
              <a:p>
                <a:pPr marL="0" indent="0">
                  <a:buNone/>
                </a:pPr>
                <a:r>
                  <a:rPr lang="cs-CZ" b="1" dirty="0" smtClean="0"/>
                  <a:t>0,75 + 5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b="1" dirty="0" smtClean="0"/>
                  <a:t> = 	          		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			</a:t>
                </a:r>
                <a:endParaRPr lang="cs-CZ" b="1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57200" y="1268760"/>
                <a:ext cx="4040188" cy="5040560"/>
              </a:xfrm>
              <a:blipFill rotWithShape="1">
                <a:blip r:embed="rId2"/>
                <a:stretch>
                  <a:fillRect l="-22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5025" y="836713"/>
            <a:ext cx="4041775" cy="432048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u="sng" dirty="0" err="1" smtClean="0">
                <a:solidFill>
                  <a:schemeClr val="accent6">
                    <a:lumMod val="75000"/>
                  </a:schemeClr>
                </a:solidFill>
              </a:rPr>
              <a:t>sk</a:t>
            </a: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. B</a:t>
            </a:r>
            <a:endParaRPr lang="cs-CZ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4747356" y="1340768"/>
                <a:ext cx="4041775" cy="5112568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𝟗</m:t>
                        </m:r>
                        <m:r>
                          <a:rPr lang="cs-CZ" b="1" i="1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b="1" dirty="0" smtClean="0"/>
                  <a:t> + (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b="1" dirty="0" smtClean="0"/>
                  <a:t> ) </a:t>
                </a:r>
                <a:r>
                  <a:rPr lang="cs-CZ" dirty="0" smtClean="0"/>
                  <a:t>= 	         		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</a:rPr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</a:rPr>
                  <a:t> = 		   	 	</a:t>
                </a:r>
              </a:p>
              <a:p>
                <a:pPr marL="0" indent="0">
                  <a:buNone/>
                </a:pPr>
                <a:endParaRPr lang="cs-CZ" b="1" dirty="0"/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3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+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𝟐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</a:rPr>
                  <a:t> = 	         		</a:t>
                </a:r>
              </a:p>
              <a:p>
                <a:pPr marL="0" indent="0">
                  <a:buNone/>
                </a:pPr>
                <a:endParaRPr lang="cs-CZ" b="1" dirty="0"/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4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</a:rPr>
                  <a:t> + 0,50 = 	            		</a:t>
                </a:r>
              </a:p>
              <a:p>
                <a:pPr marL="0" indent="0">
                  <a:buNone/>
                </a:pPr>
                <a:endParaRPr lang="cs-CZ" b="1" dirty="0"/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			</a:t>
                </a:r>
                <a:endParaRPr lang="cs-CZ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4747356" y="1340768"/>
                <a:ext cx="4041775" cy="5112568"/>
              </a:xfrm>
              <a:blipFill rotWithShape="1">
                <a:blip r:embed="rId3"/>
                <a:stretch>
                  <a:fillRect l="-24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1475656" y="1340768"/>
                <a:ext cx="1152128" cy="64807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14+15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18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= </a:t>
                </a:r>
                <a:endParaRPr lang="cs-CZ" sz="2400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1340768"/>
                <a:ext cx="1152128" cy="648072"/>
              </a:xfrm>
              <a:prstGeom prst="rect">
                <a:avLst/>
              </a:prstGeom>
              <a:blipFill rotWithShape="1">
                <a:blip r:embed="rId4"/>
                <a:stretch>
                  <a:fillRect r="-3704" b="-377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2843808" y="1340768"/>
                <a:ext cx="648072" cy="64807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29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18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1340768"/>
                <a:ext cx="648072" cy="64807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3635896" y="1340768"/>
                <a:ext cx="720080" cy="648072"/>
              </a:xfrm>
              <a:prstGeom prst="rect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b="1" dirty="0" smtClean="0">
                    <a:solidFill>
                      <a:srgbClr val="C00000"/>
                    </a:solidFill>
                  </a:rPr>
                  <a:t>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𝟏𝟏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𝟏𝟖</m:t>
                        </m:r>
                      </m:den>
                    </m:f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5896" y="1340768"/>
                <a:ext cx="720080" cy="648072"/>
              </a:xfrm>
              <a:prstGeom prst="rect">
                <a:avLst/>
              </a:prstGeom>
              <a:blipFill rotWithShape="1">
                <a:blip r:embed="rId6"/>
                <a:stretch>
                  <a:fillRect l="-7317" b="-54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1979712" y="2348880"/>
                <a:ext cx="864096" cy="72008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6 −3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9712" y="2348880"/>
                <a:ext cx="864096" cy="72008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2987824" y="2348880"/>
                <a:ext cx="648072" cy="720080"/>
              </a:xfrm>
              <a:prstGeom prst="rect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4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7824" y="2348880"/>
                <a:ext cx="648072" cy="72008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1979712" y="3429000"/>
                <a:ext cx="1080120" cy="72008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>
                    <a:solidFill>
                      <a:schemeClr val="tx1"/>
                    </a:solidFill>
                  </a:rPr>
                  <a:t>7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10+9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9712" y="3429000"/>
                <a:ext cx="1080120" cy="72008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3311860" y="3429000"/>
                <a:ext cx="684076" cy="720080"/>
              </a:xfrm>
              <a:prstGeom prst="rect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b="1" dirty="0" smtClean="0">
                    <a:solidFill>
                      <a:srgbClr val="C00000"/>
                    </a:solidFill>
                  </a:rPr>
                  <a:t>8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𝟏𝟓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1860" y="3429000"/>
                <a:ext cx="684076" cy="720080"/>
              </a:xfrm>
              <a:prstGeom prst="rect">
                <a:avLst/>
              </a:prstGeom>
              <a:blipFill rotWithShape="1">
                <a:blip r:embed="rId10"/>
                <a:stretch>
                  <a:fillRect l="-102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2051720" y="4509120"/>
                <a:ext cx="936104" cy="64807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+ 5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1720" y="4509120"/>
                <a:ext cx="936104" cy="648072"/>
              </a:xfrm>
              <a:prstGeom prst="rect">
                <a:avLst/>
              </a:prstGeom>
              <a:blipFill rotWithShape="1">
                <a:blip r:embed="rId11"/>
                <a:stretch>
                  <a:fillRect r="-522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3059832" y="4509120"/>
                <a:ext cx="936104" cy="64807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dirty="0" smtClean="0">
                    <a:solidFill>
                      <a:schemeClr val="tx1"/>
                    </a:solidFill>
                  </a:rPr>
                  <a:t>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9+2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4509120"/>
                <a:ext cx="936104" cy="648072"/>
              </a:xfrm>
              <a:prstGeom prst="rect">
                <a:avLst/>
              </a:prstGeom>
              <a:blipFill rotWithShape="1">
                <a:blip r:embed="rId12"/>
                <a:stretch>
                  <a:fillRect l="-584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3419872" y="5301208"/>
                <a:ext cx="792088" cy="792088"/>
              </a:xfrm>
              <a:prstGeom prst="rect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b="1" dirty="0" smtClean="0">
                    <a:solidFill>
                      <a:srgbClr val="C00000"/>
                    </a:solidFill>
                  </a:rPr>
                  <a:t>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𝟏𝟏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5301208"/>
                <a:ext cx="792088" cy="792088"/>
              </a:xfrm>
              <a:prstGeom prst="rect">
                <a:avLst/>
              </a:prstGeom>
              <a:blipFill rotWithShape="1">
                <a:blip r:embed="rId13"/>
                <a:stretch>
                  <a:fillRect l="-22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6228184" y="1412776"/>
                <a:ext cx="864096" cy="57606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5 −4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8184" y="1412776"/>
                <a:ext cx="864096" cy="576064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7308304" y="1340768"/>
                <a:ext cx="576064" cy="864096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8304" y="1340768"/>
                <a:ext cx="576064" cy="86409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5724128" y="2492896"/>
                <a:ext cx="864096" cy="57606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20+9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24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128" y="2492896"/>
                <a:ext cx="864096" cy="576064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6768244" y="2492896"/>
                <a:ext cx="648072" cy="57606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29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24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68244" y="2492896"/>
                <a:ext cx="648072" cy="576064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7668344" y="2492896"/>
                <a:ext cx="720080" cy="648072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b="1" dirty="0" smtClean="0">
                    <a:solidFill>
                      <a:srgbClr val="C00000"/>
                    </a:solidFill>
                  </a:rPr>
                  <a:t>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𝟐𝟒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68344" y="2492896"/>
                <a:ext cx="720080" cy="648072"/>
              </a:xfrm>
              <a:prstGeom prst="rect">
                <a:avLst/>
              </a:prstGeom>
              <a:blipFill rotWithShape="1">
                <a:blip r:embed="rId18"/>
                <a:stretch>
                  <a:fillRect l="-8197" b="-63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Obdélník 25"/>
              <p:cNvSpPr/>
              <p:nvPr/>
            </p:nvSpPr>
            <p:spPr>
              <a:xfrm>
                <a:off x="6444208" y="3429000"/>
                <a:ext cx="864096" cy="728141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>
                    <a:solidFill>
                      <a:schemeClr val="tx1"/>
                    </a:solidFill>
                  </a:rPr>
                  <a:t>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3+8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6" name="Obdélník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4208" y="3429000"/>
                <a:ext cx="864096" cy="728141"/>
              </a:xfrm>
              <a:prstGeom prst="rect">
                <a:avLst/>
              </a:prstGeom>
              <a:blipFill rotWithShape="1">
                <a:blip r:embed="rId19"/>
                <a:stretch>
                  <a:fillRect l="-4225" r="-422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7548254" y="3429000"/>
                <a:ext cx="792088" cy="728141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b="1" dirty="0" smtClean="0">
                    <a:solidFill>
                      <a:srgbClr val="C00000"/>
                    </a:solidFill>
                  </a:rPr>
                  <a:t>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𝟏𝟏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endParaRPr lang="cs-CZ" sz="24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8254" y="3429000"/>
                <a:ext cx="792088" cy="728141"/>
              </a:xfrm>
              <a:prstGeom prst="rect">
                <a:avLst/>
              </a:prstGeom>
              <a:blipFill rotWithShape="1">
                <a:blip r:embed="rId20"/>
                <a:stretch>
                  <a:fillRect l="-22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Obdélník 27"/>
              <p:cNvSpPr/>
              <p:nvPr/>
            </p:nvSpPr>
            <p:spPr>
              <a:xfrm>
                <a:off x="6300192" y="4653136"/>
                <a:ext cx="936104" cy="64807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>
                    <a:solidFill>
                      <a:schemeClr val="tx1"/>
                    </a:solidFill>
                  </a:rPr>
                  <a:t>4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 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8" name="Obdélník 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4653136"/>
                <a:ext cx="936104" cy="648072"/>
              </a:xfrm>
              <a:prstGeom prst="rect">
                <a:avLst/>
              </a:prstGeom>
              <a:blipFill rotWithShape="1">
                <a:blip r:embed="rId21"/>
                <a:stretch>
                  <a:fillRect l="-5195" r="-1039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Obdélník 28"/>
              <p:cNvSpPr/>
              <p:nvPr/>
            </p:nvSpPr>
            <p:spPr>
              <a:xfrm>
                <a:off x="7416316" y="4653136"/>
                <a:ext cx="900100" cy="64807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>
                    <a:solidFill>
                      <a:schemeClr val="tx1"/>
                    </a:solidFill>
                  </a:rPr>
                  <a:t>4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8+9 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18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 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9" name="Obdélník 2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16316" y="4653136"/>
                <a:ext cx="900100" cy="648072"/>
              </a:xfrm>
              <a:prstGeom prst="rect">
                <a:avLst/>
              </a:prstGeom>
              <a:blipFill rotWithShape="1">
                <a:blip r:embed="rId22"/>
                <a:stretch>
                  <a:fillRect l="-4082" r="-1020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Obdélník 29"/>
              <p:cNvSpPr/>
              <p:nvPr/>
            </p:nvSpPr>
            <p:spPr>
              <a:xfrm>
                <a:off x="7736625" y="5445224"/>
                <a:ext cx="864096" cy="792088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b="1" dirty="0" smtClean="0">
                    <a:solidFill>
                      <a:srgbClr val="C00000"/>
                    </a:solidFill>
                  </a:rPr>
                  <a:t>4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𝟏𝟕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𝟏𝟖</m:t>
                        </m:r>
                      </m:den>
                    </m:f>
                  </m:oMath>
                </a14:m>
                <a:endParaRPr lang="cs-CZ" sz="24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30" name="Obdélník 2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36625" y="5445224"/>
                <a:ext cx="864096" cy="792088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56705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/>
      <p:bldP spid="13" grpId="0" animBg="1"/>
      <p:bldP spid="14" grpId="0"/>
      <p:bldP spid="15" grpId="0" animBg="1"/>
      <p:bldP spid="16" grpId="0"/>
      <p:bldP spid="17" grpId="0"/>
      <p:bldP spid="19" grpId="0" animBg="1"/>
      <p:bldP spid="21" grpId="0"/>
      <p:bldP spid="22" grpId="0" animBg="1"/>
      <p:bldP spid="23" grpId="0"/>
      <p:bldP spid="24" grpId="0"/>
      <p:bldP spid="25" grpId="0" animBg="1"/>
      <p:bldP spid="26" grpId="0"/>
      <p:bldP spid="27" grpId="0" animBg="1"/>
      <p:bldP spid="28" grpId="0"/>
      <p:bldP spid="29" grpId="0"/>
      <p:bldP spid="30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248</Words>
  <Application>Microsoft Office PowerPoint</Application>
  <PresentationFormat>Předvádění na obrazovce (4:3)</PresentationFormat>
  <Paragraphs>60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Prezentace aplikace PowerPoint</vt:lpstr>
      <vt:lpstr>Kontrolní opakování – sčítání zlomků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Vynásob dané zlomky a výsledky uveď v základním tvaru</dc:title>
  <dc:creator>Vackovi</dc:creator>
  <cp:lastModifiedBy>Správce</cp:lastModifiedBy>
  <cp:revision>29</cp:revision>
  <dcterms:modified xsi:type="dcterms:W3CDTF">2013-06-06T19:50:36Z</dcterms:modified>
</cp:coreProperties>
</file>