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2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image" Target="../media/image110.png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0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168391"/>
              </p:ext>
            </p:extLst>
          </p:nvPr>
        </p:nvGraphicFramePr>
        <p:xfrm>
          <a:off x="179512" y="1844825"/>
          <a:ext cx="8280920" cy="46805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09011"/>
                <a:gridCol w="6671909"/>
              </a:tblGrid>
              <a:tr h="622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Název: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VY_42_INOVACE_MA_7B_5B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732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Škola: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Základní škola Nové Město nad Metují,  Školní 1000,  okres Náchod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932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Autor: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Mgr. Helena Židová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3836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Ročník: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7.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6028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Tematický okruh, předmět: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Matematika a její aplikace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Matematika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932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Téma: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Kontrolní samostatné opakování – dělení zlomků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932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Číslo projektu: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CZ.1.07/1.4.00/21.2336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4384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Datum: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/>
                          <a:ea typeface="Times New Roman"/>
                        </a:rPr>
                        <a:t>7.2.2013</a:t>
                      </a:r>
                      <a:endParaRPr lang="cs-CZ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6796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Anotace: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Samostatná práce žáků, společná oprava a </a:t>
                      </a:r>
                      <a:r>
                        <a:rPr lang="cs-CZ" sz="1400" dirty="0" smtClean="0">
                          <a:effectLst/>
                        </a:rPr>
                        <a:t>rozbor případných chyb.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/>
                          <a:ea typeface="Times New Roman"/>
                        </a:rPr>
                        <a:t>Užití </a:t>
                      </a:r>
                      <a:r>
                        <a:rPr lang="cs-CZ" sz="1400" dirty="0" smtClean="0">
                          <a:effectLst/>
                        </a:rPr>
                        <a:t>PC, data projektoru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12" y="188640"/>
            <a:ext cx="5743575" cy="1257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681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778098"/>
          </a:xfrm>
        </p:spPr>
        <p:txBody>
          <a:bodyPr>
            <a:normAutofit/>
          </a:bodyPr>
          <a:lstStyle/>
          <a:p>
            <a:r>
              <a:rPr lang="cs-CZ" sz="2400" dirty="0"/>
              <a:t>Kontrolní opakování – </a:t>
            </a:r>
            <a:r>
              <a:rPr lang="cs-CZ" sz="2400" b="1" dirty="0" smtClean="0"/>
              <a:t>dělení </a:t>
            </a:r>
            <a:r>
              <a:rPr lang="cs-CZ" sz="2400" b="1" dirty="0"/>
              <a:t>zlomků </a:t>
            </a:r>
            <a:r>
              <a:rPr lang="cs-CZ" sz="2400" b="1" dirty="0" smtClean="0"/>
              <a:t> </a:t>
            </a:r>
            <a:r>
              <a:rPr lang="cs-CZ" sz="2400" dirty="0" smtClean="0"/>
              <a:t>(</a:t>
            </a:r>
            <a:r>
              <a:rPr lang="cs-CZ" sz="2400" dirty="0"/>
              <a:t>výsledky uveď v zákl. tvaru)</a:t>
            </a:r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457200" y="980729"/>
            <a:ext cx="4040188" cy="432047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u="sng" dirty="0" err="1">
                <a:solidFill>
                  <a:schemeClr val="accent3">
                    <a:lumMod val="75000"/>
                  </a:schemeClr>
                </a:solidFill>
              </a:rPr>
              <a:t>sk</a:t>
            </a:r>
            <a:r>
              <a:rPr lang="cs-CZ" u="sng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cs-CZ" u="sng" dirty="0" smtClean="0">
                <a:solidFill>
                  <a:schemeClr val="accent3">
                    <a:lumMod val="75000"/>
                  </a:schemeClr>
                </a:solidFill>
              </a:rPr>
              <a:t>A</a:t>
            </a:r>
            <a:endParaRPr lang="cs-CZ" u="sng" dirty="0">
              <a:solidFill>
                <a:schemeClr val="accent3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7"/>
              <p:cNvSpPr>
                <a:spLocks noGrp="1"/>
              </p:cNvSpPr>
              <p:nvPr>
                <p:ph sz="half" idx="2"/>
              </p:nvPr>
            </p:nvSpPr>
            <p:spPr>
              <a:xfrm>
                <a:off x="251520" y="1556792"/>
                <a:ext cx="4245868" cy="4896544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𝟖</m:t>
                        </m:r>
                      </m:den>
                    </m:f>
                  </m:oMath>
                </a14:m>
                <a:r>
                  <a:rPr lang="cs-CZ" b="1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𝟗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b="1" dirty="0" smtClean="0"/>
                  <a:t> =				</a:t>
                </a:r>
              </a:p>
              <a:p>
                <a:pPr marL="0" indent="0">
                  <a:buNone/>
                </a:pPr>
                <a:endParaRPr lang="cs-CZ" b="1" dirty="0"/>
              </a:p>
              <a:p>
                <a:pPr marL="0" indent="0">
                  <a:buNone/>
                </a:pPr>
                <a:r>
                  <a:rPr lang="cs-CZ" b="1" dirty="0" smtClean="0"/>
                  <a:t>- 2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r>
                  <a:rPr lang="cs-CZ" b="1" dirty="0" smtClean="0"/>
                  <a:t>  : 2,4 = 				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𝟏𝟓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𝟑𝟓</m:t>
                        </m:r>
                      </m:den>
                    </m:f>
                  </m:oMath>
                </a14:m>
                <a:r>
                  <a:rPr lang="cs-CZ" b="1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𝟏𝟐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𝟐𝟏</m:t>
                        </m:r>
                      </m:den>
                    </m:f>
                  </m:oMath>
                </a14:m>
                <a:r>
                  <a:rPr lang="cs-CZ" b="1" dirty="0" smtClean="0"/>
                  <a:t> =				</a:t>
                </a:r>
              </a:p>
              <a:p>
                <a:pPr marL="0" indent="0">
                  <a:buNone/>
                </a:pPr>
                <a:r>
                  <a:rPr lang="cs-CZ" b="1" dirty="0" smtClean="0"/>
                  <a:t>6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𝟗</m:t>
                        </m:r>
                      </m:den>
                    </m:f>
                  </m:oMath>
                </a14:m>
                <a:r>
                  <a:rPr lang="cs-CZ" b="1" dirty="0" smtClean="0"/>
                  <a:t> :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𝟕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𝟐𝟕</m:t>
                        </m:r>
                      </m:den>
                    </m:f>
                  </m:oMath>
                </a14:m>
                <a:r>
                  <a:rPr lang="cs-CZ" b="1" dirty="0" smtClean="0"/>
                  <a:t> =  				</a:t>
                </a:r>
              </a:p>
              <a:p>
                <a:pPr marL="0" indent="0">
                  <a:buNone/>
                </a:pPr>
                <a:r>
                  <a:rPr lang="cs-CZ" b="1" dirty="0"/>
                  <a:t>	</a:t>
                </a:r>
                <a:r>
                  <a:rPr lang="cs-CZ" b="1" dirty="0" smtClean="0"/>
                  <a:t>	</a:t>
                </a:r>
                <a:endParaRPr lang="cs-CZ" b="1" dirty="0"/>
              </a:p>
            </p:txBody>
          </p:sp>
        </mc:Choice>
        <mc:Fallback xmlns="">
          <p:sp>
            <p:nvSpPr>
              <p:cNvPr id="8" name="Zástupný symbol pro obsah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251520" y="1556792"/>
                <a:ext cx="4245868" cy="4896544"/>
              </a:xfrm>
              <a:blipFill rotWithShape="1">
                <a:blip r:embed="rId2"/>
                <a:stretch>
                  <a:fillRect l="-2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645025" y="980729"/>
            <a:ext cx="4041775" cy="504056"/>
          </a:xfrm>
        </p:spPr>
        <p:txBody>
          <a:bodyPr>
            <a:normAutofit fontScale="25000" lnSpcReduction="20000"/>
          </a:bodyPr>
          <a:lstStyle/>
          <a:p>
            <a:endParaRPr lang="cs-CZ" b="0" u="sng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cs-CZ" sz="9600" u="sng" dirty="0" err="1" smtClean="0">
                <a:solidFill>
                  <a:schemeClr val="accent6">
                    <a:lumMod val="75000"/>
                  </a:schemeClr>
                </a:solidFill>
              </a:rPr>
              <a:t>sk.B</a:t>
            </a:r>
            <a:endParaRPr lang="cs-CZ" sz="9600" u="sng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ástupný symbol pro obsah 9"/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4645025" y="1556792"/>
                <a:ext cx="4319463" cy="4896544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cs-CZ" b="1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𝟏𝟎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b="1" dirty="0" smtClean="0"/>
                  <a:t> =					</a:t>
                </a:r>
              </a:p>
              <a:p>
                <a:pPr marL="0" indent="0">
                  <a:buNone/>
                </a:pPr>
                <a:r>
                  <a:rPr lang="cs-CZ" b="1" dirty="0" smtClean="0"/>
                  <a:t> - 2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r>
                  <a:rPr lang="cs-CZ" b="1" dirty="0" smtClean="0"/>
                  <a:t> : 2,6 =				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𝟐𝟓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𝟑𝟓</m:t>
                        </m:r>
                      </m:den>
                    </m:f>
                  </m:oMath>
                </a14:m>
                <a:r>
                  <a:rPr lang="cs-CZ" b="1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𝟏𝟓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𝟐𝟏</m:t>
                        </m:r>
                      </m:den>
                    </m:f>
                  </m:oMath>
                </a14:m>
                <a:r>
                  <a:rPr lang="cs-CZ" b="1" dirty="0" smtClean="0"/>
                  <a:t> = 				</a:t>
                </a:r>
              </a:p>
              <a:p>
                <a:pPr marL="0" indent="0">
                  <a:buNone/>
                </a:pPr>
                <a:r>
                  <a:rPr lang="cs-CZ" b="1" dirty="0" smtClean="0"/>
                  <a:t>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cs-CZ" b="1" dirty="0" smtClean="0"/>
                  <a:t>  :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𝟗</m:t>
                        </m:r>
                      </m:den>
                    </m:f>
                  </m:oMath>
                </a14:m>
                <a:r>
                  <a:rPr lang="cs-CZ" b="1" dirty="0" smtClean="0"/>
                  <a:t> = 				</a:t>
                </a:r>
              </a:p>
              <a:p>
                <a:pPr marL="0" indent="0">
                  <a:buNone/>
                </a:pPr>
                <a:r>
                  <a:rPr lang="cs-CZ" b="1" dirty="0"/>
                  <a:t>	</a:t>
                </a:r>
                <a:r>
                  <a:rPr lang="cs-CZ" b="1" dirty="0" smtClean="0"/>
                  <a:t>	</a:t>
                </a:r>
                <a:endParaRPr lang="cs-CZ" b="1" dirty="0"/>
              </a:p>
            </p:txBody>
          </p:sp>
        </mc:Choice>
        <mc:Fallback xmlns="">
          <p:sp>
            <p:nvSpPr>
              <p:cNvPr id="10" name="Zástupný symbol pro obsah 9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4645025" y="1556792"/>
                <a:ext cx="4319463" cy="4896544"/>
              </a:xfrm>
              <a:blipFill rotWithShape="1">
                <a:blip r:embed="rId3"/>
                <a:stretch>
                  <a:fillRect l="-22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1259632" y="1628800"/>
                <a:ext cx="792088" cy="64807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1628800"/>
                <a:ext cx="792088" cy="64807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2195736" y="1628800"/>
                <a:ext cx="648072" cy="64807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1 . 1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2 . 3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736" y="1628800"/>
                <a:ext cx="648072" cy="648072"/>
              </a:xfrm>
              <a:prstGeom prst="rect">
                <a:avLst/>
              </a:prstGeom>
              <a:blipFill rotWithShape="1">
                <a:blip r:embed="rId5"/>
                <a:stretch>
                  <a:fillRect r="-280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3059832" y="1628800"/>
                <a:ext cx="864096" cy="648072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0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b="1" i="0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1628800"/>
                <a:ext cx="864096" cy="64807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1835696" y="2636912"/>
                <a:ext cx="1080120" cy="72008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dirty="0" smtClean="0">
                    <a:solidFill>
                      <a:schemeClr val="tx1"/>
                    </a:solidFill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12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10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24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5696" y="2636912"/>
                <a:ext cx="1080120" cy="720080"/>
              </a:xfrm>
              <a:prstGeom prst="rect">
                <a:avLst/>
              </a:prstGeom>
              <a:blipFill rotWithShape="1">
                <a:blip r:embed="rId7"/>
                <a:stretch>
                  <a:fillRect l="-4520" r="-56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délník 12"/>
              <p:cNvSpPr/>
              <p:nvPr/>
            </p:nvSpPr>
            <p:spPr>
              <a:xfrm>
                <a:off x="3059832" y="2636912"/>
                <a:ext cx="864096" cy="72008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− 1 . 2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1 .  2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2636912"/>
                <a:ext cx="864096" cy="72008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bdélník 13"/>
          <p:cNvSpPr/>
          <p:nvPr/>
        </p:nvSpPr>
        <p:spPr>
          <a:xfrm>
            <a:off x="4067944" y="2636912"/>
            <a:ext cx="432048" cy="72008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rgbClr val="C00000"/>
                </a:solidFill>
              </a:rPr>
              <a:t>- 1</a:t>
            </a:r>
            <a:endParaRPr lang="cs-CZ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Obdélník 15"/>
              <p:cNvSpPr/>
              <p:nvPr/>
            </p:nvSpPr>
            <p:spPr>
              <a:xfrm>
                <a:off x="1475656" y="3725804"/>
                <a:ext cx="720080" cy="64807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Obdélní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3725804"/>
                <a:ext cx="720080" cy="648072"/>
              </a:xfrm>
              <a:prstGeom prst="rect">
                <a:avLst/>
              </a:prstGeom>
              <a:blipFill rotWithShape="1">
                <a:blip r:embed="rId9"/>
                <a:stretch>
                  <a:fillRect r="-678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Obdélník 16"/>
              <p:cNvSpPr/>
              <p:nvPr/>
            </p:nvSpPr>
            <p:spPr>
              <a:xfrm>
                <a:off x="2375756" y="3725804"/>
                <a:ext cx="828092" cy="64807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 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7" name="Obdélník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5756" y="3725804"/>
                <a:ext cx="828092" cy="64807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Obdélník 19"/>
              <p:cNvSpPr/>
              <p:nvPr/>
            </p:nvSpPr>
            <p:spPr>
              <a:xfrm>
                <a:off x="3491880" y="3725804"/>
                <a:ext cx="720080" cy="648072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880" y="3725804"/>
                <a:ext cx="720080" cy="64807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Obdélník 20"/>
              <p:cNvSpPr/>
              <p:nvPr/>
            </p:nvSpPr>
            <p:spPr>
              <a:xfrm>
                <a:off x="1835696" y="4739987"/>
                <a:ext cx="1008112" cy="64807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56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88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27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1" name="Obdélník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5696" y="4739987"/>
                <a:ext cx="1008112" cy="64807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Obdélník 21"/>
              <p:cNvSpPr/>
              <p:nvPr/>
            </p:nvSpPr>
            <p:spPr>
              <a:xfrm>
                <a:off x="2915816" y="4739987"/>
                <a:ext cx="936104" cy="64807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56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27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88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4739987"/>
                <a:ext cx="936104" cy="648072"/>
              </a:xfrm>
              <a:prstGeom prst="rect">
                <a:avLst/>
              </a:prstGeom>
              <a:blipFill rotWithShape="1">
                <a:blip r:embed="rId13"/>
                <a:stretch>
                  <a:fillRect r="-259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bdélník 22"/>
              <p:cNvSpPr/>
              <p:nvPr/>
            </p:nvSpPr>
            <p:spPr>
              <a:xfrm>
                <a:off x="1835696" y="5568968"/>
                <a:ext cx="1026527" cy="72008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dirty="0" smtClean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7 . 3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1 . 11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5696" y="5568968"/>
                <a:ext cx="1026527" cy="720080"/>
              </a:xfrm>
              <a:prstGeom prst="rect">
                <a:avLst/>
              </a:prstGeom>
              <a:blipFill rotWithShape="1">
                <a:blip r:embed="rId14"/>
                <a:stretch>
                  <a:fillRect l="-473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Obdélník 23"/>
              <p:cNvSpPr/>
              <p:nvPr/>
            </p:nvSpPr>
            <p:spPr>
              <a:xfrm>
                <a:off x="3023828" y="5568968"/>
                <a:ext cx="612068" cy="72008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21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11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4" name="Obdélník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3828" y="5568968"/>
                <a:ext cx="612068" cy="72008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Obdélník 25"/>
              <p:cNvSpPr/>
              <p:nvPr/>
            </p:nvSpPr>
            <p:spPr>
              <a:xfrm>
                <a:off x="3779912" y="5568968"/>
                <a:ext cx="720080" cy="720080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b="1" dirty="0" smtClean="0">
                    <a:solidFill>
                      <a:srgbClr val="C00000"/>
                    </a:solidFill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𝟏𝟎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𝟏𝟏</m:t>
                        </m:r>
                      </m:den>
                    </m:f>
                  </m:oMath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6" name="Obdélník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5568968"/>
                <a:ext cx="720080" cy="720080"/>
              </a:xfrm>
              <a:prstGeom prst="rect">
                <a:avLst/>
              </a:prstGeom>
              <a:blipFill rotWithShape="1">
                <a:blip r:embed="rId16"/>
                <a:stretch>
                  <a:fillRect l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5724128" y="1628800"/>
                <a:ext cx="864096" cy="64807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1628800"/>
                <a:ext cx="864096" cy="64807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 10"/>
              <p:cNvSpPr/>
              <p:nvPr/>
            </p:nvSpPr>
            <p:spPr>
              <a:xfrm>
                <a:off x="6732240" y="1628800"/>
                <a:ext cx="720080" cy="64807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1 . 1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2 . 2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240" y="1628800"/>
                <a:ext cx="720080" cy="64807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bdélník 14"/>
              <p:cNvSpPr/>
              <p:nvPr/>
            </p:nvSpPr>
            <p:spPr>
              <a:xfrm>
                <a:off x="7740352" y="1628800"/>
                <a:ext cx="792088" cy="648072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40352" y="1628800"/>
                <a:ext cx="792088" cy="648072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Obdélník 17"/>
              <p:cNvSpPr/>
              <p:nvPr/>
            </p:nvSpPr>
            <p:spPr>
              <a:xfrm>
                <a:off x="6228184" y="2636912"/>
                <a:ext cx="1080120" cy="72008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dirty="0" smtClean="0">
                    <a:solidFill>
                      <a:schemeClr val="tx1"/>
                    </a:solidFill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13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26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84" y="2636912"/>
                <a:ext cx="1080120" cy="720080"/>
              </a:xfrm>
              <a:prstGeom prst="rect">
                <a:avLst/>
              </a:prstGeom>
              <a:blipFill rotWithShape="1">
                <a:blip r:embed="rId20"/>
                <a:stretch>
                  <a:fillRect l="-508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Obdélník 18"/>
              <p:cNvSpPr/>
              <p:nvPr/>
            </p:nvSpPr>
            <p:spPr>
              <a:xfrm>
                <a:off x="7452320" y="2636912"/>
                <a:ext cx="1008112" cy="72008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− 13 . 10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5 . 26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2320" y="2636912"/>
                <a:ext cx="1008112" cy="720080"/>
              </a:xfrm>
              <a:prstGeom prst="rect">
                <a:avLst/>
              </a:prstGeom>
              <a:blipFill rotWithShape="1">
                <a:blip r:embed="rId21"/>
                <a:stretch>
                  <a:fillRect r="-120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Obdélník 24"/>
          <p:cNvSpPr/>
          <p:nvPr/>
        </p:nvSpPr>
        <p:spPr>
          <a:xfrm>
            <a:off x="8532440" y="2636912"/>
            <a:ext cx="432048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rgbClr val="C00000"/>
                </a:solidFill>
              </a:rPr>
              <a:t>- 1</a:t>
            </a:r>
            <a:endParaRPr lang="cs-CZ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Obdélník 26"/>
              <p:cNvSpPr/>
              <p:nvPr/>
            </p:nvSpPr>
            <p:spPr>
              <a:xfrm>
                <a:off x="5868144" y="3725804"/>
                <a:ext cx="1008112" cy="64807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25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35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21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15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7" name="Obdélník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3725804"/>
                <a:ext cx="1008112" cy="648072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Obdélník 28"/>
              <p:cNvSpPr/>
              <p:nvPr/>
            </p:nvSpPr>
            <p:spPr>
              <a:xfrm>
                <a:off x="7092280" y="3725804"/>
                <a:ext cx="648072" cy="64807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5 . 3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5 . 3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9" name="Obdélník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2280" y="3725804"/>
                <a:ext cx="648072" cy="648072"/>
              </a:xfrm>
              <a:prstGeom prst="rect">
                <a:avLst/>
              </a:prstGeom>
              <a:blipFill rotWithShape="1">
                <a:blip r:embed="rId23"/>
                <a:stretch>
                  <a:fillRect r="-280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Obdélník 29"/>
          <p:cNvSpPr/>
          <p:nvPr/>
        </p:nvSpPr>
        <p:spPr>
          <a:xfrm>
            <a:off x="7956376" y="3725804"/>
            <a:ext cx="432048" cy="64807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rgbClr val="C00000"/>
                </a:solidFill>
              </a:rPr>
              <a:t>1</a:t>
            </a:r>
            <a:endParaRPr lang="cs-CZ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Obdélník 30"/>
              <p:cNvSpPr/>
              <p:nvPr/>
            </p:nvSpPr>
            <p:spPr>
              <a:xfrm>
                <a:off x="6156176" y="4739987"/>
                <a:ext cx="936104" cy="56122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49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28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Obdélní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6176" y="4739987"/>
                <a:ext cx="936104" cy="561221"/>
              </a:xfrm>
              <a:prstGeom prst="rect">
                <a:avLst/>
              </a:prstGeom>
              <a:blipFill rotWithShape="1">
                <a:blip r:embed="rId24"/>
                <a:stretch>
                  <a:fillRect r="-196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Obdélník 31"/>
              <p:cNvSpPr/>
              <p:nvPr/>
            </p:nvSpPr>
            <p:spPr>
              <a:xfrm>
                <a:off x="7308304" y="4739987"/>
                <a:ext cx="1008112" cy="56122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49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28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2" name="Obdélník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8304" y="4739987"/>
                <a:ext cx="1008112" cy="561221"/>
              </a:xfrm>
              <a:prstGeom prst="rect">
                <a:avLst/>
              </a:prstGeom>
              <a:blipFill rotWithShape="1">
                <a:blip r:embed="rId2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Obdélník 32"/>
              <p:cNvSpPr/>
              <p:nvPr/>
            </p:nvSpPr>
            <p:spPr>
              <a:xfrm>
                <a:off x="6228184" y="5568968"/>
                <a:ext cx="1080120" cy="72008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dirty="0" smtClean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7 . 3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2 . 4</m:t>
                        </m:r>
                      </m:den>
                    </m:f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b="0" dirty="0" smtClean="0">
                    <a:solidFill>
                      <a:schemeClr val="tx1"/>
                    </a:solidFill>
                  </a:rPr>
                  <a:t> =</a:t>
                </a:r>
              </a:p>
            </p:txBody>
          </p:sp>
        </mc:Choice>
        <mc:Fallback xmlns="">
          <p:sp>
            <p:nvSpPr>
              <p:cNvPr id="33" name="Obdélník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84" y="5568968"/>
                <a:ext cx="1080120" cy="720080"/>
              </a:xfrm>
              <a:prstGeom prst="rect">
                <a:avLst/>
              </a:prstGeom>
              <a:blipFill rotWithShape="1">
                <a:blip r:embed="rId26"/>
                <a:stretch>
                  <a:fillRect l="-508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Obdélník 33"/>
              <p:cNvSpPr/>
              <p:nvPr/>
            </p:nvSpPr>
            <p:spPr>
              <a:xfrm>
                <a:off x="7452320" y="5568968"/>
                <a:ext cx="576064" cy="72008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21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=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4" name="Obdélník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2320" y="5568968"/>
                <a:ext cx="576064" cy="720080"/>
              </a:xfrm>
              <a:prstGeom prst="rect">
                <a:avLst/>
              </a:prstGeom>
              <a:blipFill rotWithShape="1">
                <a:blip r:embed="rId27"/>
                <a:stretch>
                  <a:fillRect r="-421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Obdélník 34"/>
              <p:cNvSpPr/>
              <p:nvPr/>
            </p:nvSpPr>
            <p:spPr>
              <a:xfrm>
                <a:off x="8172400" y="5568968"/>
                <a:ext cx="576064" cy="72008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b="1" dirty="0" smtClean="0">
                    <a:solidFill>
                      <a:srgbClr val="C00000"/>
                    </a:solidFill>
                  </a:rPr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𝟖</m:t>
                        </m:r>
                      </m:den>
                    </m:f>
                  </m:oMath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5" name="Obdélník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72400" y="5568968"/>
                <a:ext cx="576064" cy="720080"/>
              </a:xfrm>
              <a:prstGeom prst="rect">
                <a:avLst/>
              </a:prstGeom>
              <a:blipFill rotWithShape="1">
                <a:blip r:embed="rId28"/>
                <a:stretch>
                  <a:fillRect l="-71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0640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animBg="1"/>
      <p:bldP spid="12" grpId="0"/>
      <p:bldP spid="13" grpId="0"/>
      <p:bldP spid="14" grpId="0" animBg="1"/>
      <p:bldP spid="16" grpId="0"/>
      <p:bldP spid="17" grpId="0"/>
      <p:bldP spid="20" grpId="0" animBg="1"/>
      <p:bldP spid="21" grpId="0"/>
      <p:bldP spid="22" grpId="0"/>
      <p:bldP spid="23" grpId="0"/>
      <p:bldP spid="24" grpId="0"/>
      <p:bldP spid="26" grpId="0" animBg="1"/>
      <p:bldP spid="3" grpId="0"/>
      <p:bldP spid="11" grpId="0"/>
      <p:bldP spid="15" grpId="0" animBg="1"/>
      <p:bldP spid="18" grpId="0"/>
      <p:bldP spid="19" grpId="0"/>
      <p:bldP spid="25" grpId="0" animBg="1"/>
      <p:bldP spid="27" grpId="0"/>
      <p:bldP spid="29" grpId="0"/>
      <p:bldP spid="30" grpId="0" animBg="1"/>
      <p:bldP spid="31" grpId="0"/>
      <p:bldP spid="32" grpId="0"/>
      <p:bldP spid="33" grpId="0"/>
      <p:bldP spid="34" grpId="0"/>
      <p:bldP spid="35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363</Words>
  <Application>Microsoft Office PowerPoint</Application>
  <PresentationFormat>Předvádění na obrazovce (4:3)</PresentationFormat>
  <Paragraphs>63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sady Office</vt:lpstr>
      <vt:lpstr>Prezentace aplikace PowerPoint</vt:lpstr>
      <vt:lpstr>Kontrolní opakování – dělení zlomků  (výsledky uveď v zákl. tvaru)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Vackovi</dc:creator>
  <cp:lastModifiedBy>Správce</cp:lastModifiedBy>
  <cp:revision>17</cp:revision>
  <dcterms:modified xsi:type="dcterms:W3CDTF">2013-06-06T19:53:55Z</dcterms:modified>
</cp:coreProperties>
</file>