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6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572625"/>
              </p:ext>
            </p:extLst>
          </p:nvPr>
        </p:nvGraphicFramePr>
        <p:xfrm>
          <a:off x="81336" y="1700807"/>
          <a:ext cx="8667128" cy="496855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84052"/>
                <a:gridCol w="6983076"/>
              </a:tblGrid>
              <a:tr h="6612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VY_42_INOVACE_MA_7B_7B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023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Nové Město nad Metují,  Školní 1000,  okres Náchod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2361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Mgr. Helena Židová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072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Ročník: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7.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6399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Tematický okruh, předmět: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Matematika a její aplikace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Matematika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2361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Kontrolní samostatné opakování – úprava složeného zlomku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52361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CZ.1.07/1.4.00/21.2336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654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/>
                          <a:ea typeface="Times New Roman"/>
                        </a:rPr>
                        <a:t>13.2.2013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7214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Anotace: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Samostatná práce žáků, společná oprava a </a:t>
                      </a:r>
                      <a:r>
                        <a:rPr lang="cs-CZ" sz="1400" dirty="0" smtClean="0">
                          <a:effectLst/>
                        </a:rPr>
                        <a:t>rozbor případných chyb.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/>
                          <a:ea typeface="Times New Roman"/>
                        </a:rPr>
                        <a:t>Užití </a:t>
                      </a:r>
                      <a:r>
                        <a:rPr lang="cs-CZ" sz="1400" dirty="0" smtClean="0">
                          <a:effectLst/>
                        </a:rPr>
                        <a:t>PC, data projektoru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2" y="18864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914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400" i="1" u="sng" dirty="0" smtClean="0"/>
              <a:t>Vypočítej číselné výrazy se zlomky:</a:t>
            </a:r>
            <a:endParaRPr lang="cs-CZ" sz="2400" i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908721"/>
            <a:ext cx="4040188" cy="36004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/>
              <a:t>*       </a:t>
            </a:r>
            <a:r>
              <a:rPr lang="cs-CZ" dirty="0" err="1" smtClean="0"/>
              <a:t>sk.A</a:t>
            </a:r>
            <a:r>
              <a:rPr lang="cs-CZ" dirty="0" smtClean="0"/>
              <a:t> (těžší)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179512" y="1268760"/>
                <a:ext cx="4317876" cy="532859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box>
                          <m:box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sz="28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𝟐</m:t>
                                </m:r>
                              </m:num>
                              <m:den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𝟑</m:t>
                                </m:r>
                              </m:den>
                            </m:f>
                          </m:e>
                        </m:box>
                        <m:r>
                          <a:rPr lang="cs-CZ" sz="2800" b="1" i="1" smtClean="0"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</m:t>
                        </m:r>
                        <m:box>
                          <m:box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sz="28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𝟐</m:t>
                                </m:r>
                              </m:den>
                            </m:f>
                          </m:e>
                        </m:box>
                      </m:num>
                      <m:den>
                        <m:box>
                          <m:box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sz="28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𝟏𝟑</m:t>
                                </m:r>
                              </m:num>
                              <m:den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𝟏𝟖</m:t>
                                </m:r>
                              </m:den>
                            </m:f>
                          </m:e>
                        </m:box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box>
                          <m:box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28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𝟖</m:t>
                                </m:r>
                              </m:den>
                            </m:f>
                          </m:e>
                        </m:box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−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</m:t>
                        </m:r>
                        <m:box>
                          <m:box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28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2800" b="1" i="1" smtClean="0">
                                    <a:latin typeface="Cambria Math"/>
                                  </a:rPr>
                                  <m:t>𝟐</m:t>
                                </m:r>
                              </m:den>
                            </m:f>
                          </m:e>
                        </m:box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  <m:r>
                          <a:rPr lang="cs-CZ" sz="3200" b="1" i="1" smtClean="0">
                            <a:latin typeface="Cambria Math"/>
                          </a:rPr>
                          <m:t>,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𝟔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−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</m:t>
                        </m:r>
                        <m:box>
                          <m:boxPr>
                            <m:ctrlPr>
                              <a:rPr lang="cs-CZ" sz="32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𝟒</m:t>
                                </m:r>
                              </m:den>
                            </m:f>
                            <m:r>
                              <a:rPr lang="cs-CZ" sz="3200" b="1" i="1" smtClean="0">
                                <a:latin typeface="Cambria Math"/>
                              </a:rPr>
                              <m:t> </m:t>
                            </m:r>
                            <m:box>
                              <m:boxPr>
                                <m:ctrlPr>
                                  <a:rPr lang="cs-CZ" sz="3200" b="1" i="1" smtClean="0">
                                    <a:latin typeface="Cambria Math"/>
                                  </a:rPr>
                                </m:ctrlPr>
                              </m:boxPr>
                              <m:e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.  </m:t>
                                </m:r>
                                <m:f>
                                  <m:fPr>
                                    <m:ctrlPr>
                                      <a:rPr lang="cs-CZ" sz="3200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latin typeface="Cambria Math"/>
                                      </a:rPr>
                                      <m:t>𝟖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latin typeface="Cambria Math"/>
                                      </a:rPr>
                                      <m:t>𝟏𝟓</m:t>
                                    </m:r>
                                    <m:r>
                                      <a:rPr lang="cs-CZ" sz="3200" b="1" i="1" smtClean="0">
                                        <a:latin typeface="Cambria Math"/>
                                      </a:rPr>
                                      <m:t> </m:t>
                                    </m:r>
                                  </m:den>
                                </m:f>
                              </m:e>
                            </m:box>
                          </m:e>
                        </m:box>
                      </m:num>
                      <m:den>
                        <m:box>
                          <m:boxPr>
                            <m:ctrlPr>
                              <a:rPr lang="cs-CZ" sz="32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− </m:t>
                                </m:r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𝟐</m:t>
                                </m:r>
                              </m:den>
                            </m:f>
                          </m:e>
                        </m:box>
                        <m:r>
                          <a:rPr lang="cs-CZ" sz="3200" b="1" i="1" smtClean="0">
                            <a:latin typeface="Cambria Math"/>
                          </a:rPr>
                          <m:t> .   </m:t>
                        </m:r>
                        <m:box>
                          <m:boxPr>
                            <m:ctrlPr>
                              <a:rPr lang="cs-CZ" sz="32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 </m:t>
                                </m:r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𝟑</m:t>
                                </m:r>
                              </m:den>
                            </m:f>
                          </m:e>
                        </m:box>
                        <m:r>
                          <a:rPr lang="cs-CZ" sz="3200" b="1" i="1" smtClean="0">
                            <a:latin typeface="Cambria Math"/>
                          </a:rPr>
                          <m:t> +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</m:t>
                        </m:r>
                        <m:box>
                          <m:boxPr>
                            <m:ctrlPr>
                              <a:rPr lang="cs-CZ" sz="3200" b="1" i="1" smtClean="0">
                                <a:latin typeface="Cambria Math"/>
                              </a:rPr>
                            </m:ctrlPr>
                          </m:boxPr>
                          <m:e>
                            <m:f>
                              <m:fPr>
                                <m:ctrlPr>
                                  <a:rPr lang="cs-CZ" sz="32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200" b="1" i="1" smtClean="0">
                                    <a:latin typeface="Cambria Math"/>
                                  </a:rPr>
                                  <m:t>𝟑</m:t>
                                </m:r>
                              </m:den>
                            </m:f>
                          </m:e>
                        </m:box>
                      </m:den>
                    </m:f>
                  </m:oMath>
                </a14:m>
                <a:r>
                  <a:rPr lang="cs-CZ" sz="3200" b="1" dirty="0" smtClean="0"/>
                  <a:t> =						</a:t>
                </a:r>
              </a:p>
              <a:p>
                <a:pPr marL="0" indent="0">
                  <a:buNone/>
                </a:pPr>
                <a:endParaRPr lang="cs-CZ" sz="3200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79512" y="1268760"/>
                <a:ext cx="4317876" cy="532859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08721"/>
            <a:ext cx="4041775" cy="36004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err="1" smtClean="0"/>
              <a:t>sk.B</a:t>
            </a:r>
            <a:r>
              <a:rPr lang="cs-CZ" dirty="0" smtClean="0"/>
              <a:t>  (lehčí)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259632" y="1340768"/>
                <a:ext cx="1296144" cy="93610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4+3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340768"/>
                <a:ext cx="1296144" cy="936104"/>
              </a:xfrm>
              <a:prstGeom prst="rect">
                <a:avLst/>
              </a:prstGeom>
              <a:blipFill rotWithShape="1">
                <a:blip r:embed="rId3"/>
                <a:stretch>
                  <a:fillRect l="-4245" r="-47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771800" y="1340768"/>
                <a:ext cx="936104" cy="93610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1340768"/>
                <a:ext cx="936104" cy="936104"/>
              </a:xfrm>
              <a:prstGeom prst="rect">
                <a:avLst/>
              </a:prstGeom>
              <a:blipFill rotWithShape="1">
                <a:blip r:embed="rId4"/>
                <a:stretch>
                  <a:fillRect r="-261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714744" y="1357298"/>
            <a:ext cx="576064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1613005" y="2546524"/>
                <a:ext cx="1014779" cy="93610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box>
                          <m:boxPr>
                            <m:ctrlPr>
                              <a:rPr lang="cs-CZ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8</m:t>
                                </m:r>
                              </m:den>
                            </m:f>
                          </m:e>
                        </m:box>
                      </m:num>
                      <m:den>
                        <m:r>
                          <a:rPr lang="cs-CZ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2,5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−2,5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=</a:t>
                </a:r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3005" y="2546524"/>
                <a:ext cx="1014779" cy="936104"/>
              </a:xfrm>
              <a:prstGeom prst="rect">
                <a:avLst/>
              </a:prstGeom>
              <a:blipFill rotWithShape="1">
                <a:blip r:embed="rId5"/>
                <a:stretch>
                  <a:fillRect r="-60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2627784" y="2690540"/>
                <a:ext cx="1224136" cy="79208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8 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: nula =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690540"/>
                <a:ext cx="1224136" cy="79208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3714744" y="2643182"/>
            <a:ext cx="648072" cy="95381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!!!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NE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2267744" y="4077072"/>
                <a:ext cx="1224136" cy="115212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box>
                          <m:boxPr>
                            <m:ctrlPr>
                              <a:rPr lang="cs-CZ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36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10</m:t>
                                </m:r>
                              </m:den>
                            </m:f>
                          </m:e>
                        </m:box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 </m:t>
                        </m:r>
                        <m:box>
                          <m:box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den>
                            </m:f>
                          </m:e>
                        </m:box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box>
                          <m:box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8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15</m:t>
                                </m:r>
                              </m:den>
                            </m:f>
                          </m:e>
                        </m:box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box>
                          <m:boxPr>
                            <m:ctrlPr>
                              <a:rPr lang="cs-CZ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− 15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6</m:t>
                                </m:r>
                              </m:den>
                            </m:f>
                          </m:e>
                        </m:box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 </m:t>
                        </m:r>
                        <m:box>
                          <m:box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13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den>
                            </m:f>
                          </m:e>
                        </m:box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4077072"/>
                <a:ext cx="1224136" cy="115212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1115616" y="5517232"/>
                <a:ext cx="2124236" cy="86409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108 −20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− 15+26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5517232"/>
                <a:ext cx="2124236" cy="864096"/>
              </a:xfrm>
              <a:prstGeom prst="rect">
                <a:avLst/>
              </a:prstGeom>
              <a:blipFill rotWithShape="1">
                <a:blip r:embed="rId8"/>
                <a:stretch>
                  <a:fillRect l="-229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491880" y="5517232"/>
                <a:ext cx="792088" cy="864096"/>
              </a:xfrm>
              <a:prstGeom prst="rect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rgbClr val="C00000"/>
                    </a:solidFill>
                  </a:rPr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5517232"/>
                <a:ext cx="792088" cy="864096"/>
              </a:xfrm>
              <a:prstGeom prst="rect">
                <a:avLst/>
              </a:prstGeom>
              <a:blipFill rotWithShape="1">
                <a:blip r:embed="rId9"/>
                <a:stretch>
                  <a:fillRect l="-141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ovací čára 18"/>
          <p:cNvCxnSpPr/>
          <p:nvPr/>
        </p:nvCxnSpPr>
        <p:spPr>
          <a:xfrm rot="5400000">
            <a:off x="1822431" y="3963991"/>
            <a:ext cx="53578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5025" y="1285860"/>
                <a:ext cx="4041775" cy="484030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box>
                          <m:box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cs-CZ" b="1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b="1" i="1" smtClean="0">
                                    <a:latin typeface="Cambria Math"/>
                                  </a:rPr>
                                  <m:t>𝟓</m:t>
                                </m:r>
                              </m:den>
                            </m:f>
                          </m:e>
                        </m:box>
                      </m:num>
                      <m:den>
                        <m:box>
                          <m:box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r>
                              <m:rPr>
                                <m:brk m:alnAt="63"/>
                              </m:rP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,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e>
                        </m:box>
                      </m:den>
                    </m:f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= 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5 −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12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−6 .  1 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4,5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endParaRPr lang="cs-CZ" dirty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5025" y="1285860"/>
                <a:ext cx="4041775" cy="4840303"/>
              </a:xfr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5349208" y="1556792"/>
                <a:ext cx="1008112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208" y="1556792"/>
                <a:ext cx="1008112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6516216" y="1556792"/>
                <a:ext cx="936104" cy="57606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1556792"/>
                <a:ext cx="936104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7596336" y="1357298"/>
                <a:ext cx="792088" cy="919574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1357298"/>
                <a:ext cx="792088" cy="91957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5580112" y="3007418"/>
                <a:ext cx="849216" cy="102899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f>
                          <m:fPr>
                            <m:ctrlP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12</m:t>
                            </m:r>
                          </m:den>
                        </m:f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 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007418"/>
                <a:ext cx="849216" cy="102899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6516216" y="3120090"/>
                <a:ext cx="1080120" cy="84469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 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3120090"/>
                <a:ext cx="1080120" cy="844695"/>
              </a:xfrm>
              <a:prstGeom prst="rect">
                <a:avLst/>
              </a:prstGeom>
              <a:blipFill rotWithShape="1">
                <a:blip r:embed="rId15"/>
                <a:stretch>
                  <a:fillRect r="-565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7812360" y="3120090"/>
            <a:ext cx="576064" cy="8446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8</a:t>
            </a:r>
            <a:endParaRPr lang="cs-CZ" sz="28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5724128" y="5013176"/>
                <a:ext cx="1008112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− 9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4,5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013176"/>
                <a:ext cx="1008112" cy="72008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6984268" y="5013176"/>
            <a:ext cx="828092" cy="7200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- 2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58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20" grpId="0"/>
      <p:bldP spid="22" grpId="0"/>
      <p:bldP spid="23" grpId="0" animBg="1"/>
      <p:bldP spid="24" grpId="0"/>
      <p:bldP spid="25" grpId="0"/>
      <p:bldP spid="26" grpId="0" animBg="1"/>
      <p:bldP spid="28" grpId="0"/>
      <p:bldP spid="2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348</Words>
  <Application>Microsoft Office PowerPoint</Application>
  <PresentationFormat>Předvádění na obrazovce (4:3)</PresentationFormat>
  <Paragraphs>52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Vypočítej číselné výrazy se zlomky: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Vackovi</dc:creator>
  <cp:lastModifiedBy>Správce</cp:lastModifiedBy>
  <cp:revision>17</cp:revision>
  <dcterms:modified xsi:type="dcterms:W3CDTF">2013-06-06T19:53:27Z</dcterms:modified>
</cp:coreProperties>
</file>