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8" r:id="rId3"/>
    <p:sldId id="259" r:id="rId4"/>
    <p:sldId id="257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33FB23-0A73-466B-B3E5-F89699B8AA1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A93CD7-EC0B-47C0-B150-241F982D0CD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3239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A93CD7-EC0B-47C0-B150-241F982D0CD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3789785"/>
              </p:ext>
            </p:extLst>
          </p:nvPr>
        </p:nvGraphicFramePr>
        <p:xfrm>
          <a:off x="285720" y="2120911"/>
          <a:ext cx="8501122" cy="4451360"/>
        </p:xfrm>
        <a:graphic>
          <a:graphicData uri="http://schemas.openxmlformats.org/drawingml/2006/table">
            <a:tbl>
              <a:tblPr/>
              <a:tblGrid>
                <a:gridCol w="1653443"/>
                <a:gridCol w="6847679"/>
              </a:tblGrid>
              <a:tr h="4591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VY_42_INOVACE_MA_7B</a:t>
                      </a: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_ </a:t>
                      </a:r>
                      <a:r>
                        <a:rPr lang="cs-CZ" sz="1400" smtClean="0">
                          <a:latin typeface="Times New Roman"/>
                          <a:ea typeface="Calibri"/>
                          <a:cs typeface="Times New Roman"/>
                        </a:rPr>
                        <a:t>8B                 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1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Škola: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Základní škola Nové Město nad Metují,  Školní 1000,  okres Náchod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1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Mgr. Helena Židová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1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61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Tematický okruh, předmět: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Matematika a její aplikace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Matematika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1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Výpočet obsahu a obvodu rovnoběžníku – kontr.práce</a:t>
                      </a:r>
                      <a:endParaRPr lang="cs-CZ" sz="14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1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CZ.1.07/1.4.00/21.2336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1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Datum: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20.2.2013</a:t>
                      </a:r>
                      <a:endParaRPr lang="cs-CZ" sz="14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91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Žáci v samostatné práci převádějí délkové i obsahové jednotky a prokazují svou dovednost při dosazování do vzorců.</a:t>
                      </a:r>
                      <a:endParaRPr lang="cs-CZ" sz="14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5633" marR="656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996" y="332656"/>
            <a:ext cx="5743575" cy="12573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/>
          </a:bodyPr>
          <a:lstStyle/>
          <a:p>
            <a:r>
              <a:rPr lang="cs-CZ" sz="1800" dirty="0" smtClean="0"/>
              <a:t>1.příklad  - vypočítej </a:t>
            </a:r>
            <a:r>
              <a:rPr lang="cs-CZ" sz="1800" b="1" u="sng" dirty="0" smtClean="0"/>
              <a:t>obsah a obvod útvaru </a:t>
            </a:r>
            <a:r>
              <a:rPr lang="cs-CZ" sz="1800" dirty="0" smtClean="0"/>
              <a:t>(proveď náčrt a uveď použitý vzorec)</a:t>
            </a:r>
            <a:endParaRPr lang="cs-CZ" sz="1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857232"/>
            <a:ext cx="4040188" cy="428628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 err="1" smtClean="0">
                <a:solidFill>
                  <a:schemeClr val="accent3"/>
                </a:solidFill>
              </a:rPr>
              <a:t>sk.A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0" y="1428736"/>
            <a:ext cx="4354544" cy="5072098"/>
          </a:xfrm>
        </p:spPr>
        <p:txBody>
          <a:bodyPr/>
          <a:lstStyle/>
          <a:p>
            <a:pPr>
              <a:buNone/>
            </a:pPr>
            <a:r>
              <a:rPr lang="cs-CZ" u="sng" dirty="0" smtClean="0"/>
              <a:t>Kosočtverec ABCD</a:t>
            </a:r>
            <a:r>
              <a:rPr lang="cs-CZ" dirty="0" smtClean="0"/>
              <a:t>:  	a = 5,3 cm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dirty="0" smtClean="0">
                <a:cs typeface="Calibri"/>
              </a:rPr>
              <a:t>|AB;CD|= 30 mm</a:t>
            </a:r>
          </a:p>
          <a:p>
            <a:pPr>
              <a:buNone/>
            </a:pPr>
            <a:endParaRPr lang="cs-CZ" dirty="0" smtClean="0">
              <a:cs typeface="Calibri"/>
            </a:endParaRPr>
          </a:p>
          <a:p>
            <a:pPr>
              <a:buNone/>
            </a:pPr>
            <a:r>
              <a:rPr lang="cs-CZ" dirty="0" smtClean="0">
                <a:cs typeface="Calibri"/>
              </a:rPr>
              <a:t>		</a:t>
            </a:r>
          </a:p>
          <a:p>
            <a:pPr>
              <a:buNone/>
            </a:pPr>
            <a:r>
              <a:rPr lang="cs-CZ" dirty="0" smtClean="0">
                <a:cs typeface="Calibri"/>
              </a:rPr>
              <a:t>		náčrt, o = ?, S = ? (vzorce)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857233"/>
            <a:ext cx="4041775" cy="500065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chemeClr val="accent6"/>
                </a:solidFill>
              </a:rPr>
              <a:t>sk.B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28736"/>
            <a:ext cx="4284693" cy="5072098"/>
          </a:xfrm>
        </p:spPr>
        <p:txBody>
          <a:bodyPr/>
          <a:lstStyle/>
          <a:p>
            <a:pPr>
              <a:buNone/>
            </a:pPr>
            <a:r>
              <a:rPr lang="cs-CZ" u="sng" dirty="0" smtClean="0"/>
              <a:t>Rovnoběžník:</a:t>
            </a:r>
            <a:r>
              <a:rPr lang="cs-CZ" dirty="0" smtClean="0"/>
              <a:t>  	a = 8 cm</a:t>
            </a:r>
          </a:p>
          <a:p>
            <a:pPr>
              <a:buNone/>
            </a:pPr>
            <a:r>
              <a:rPr lang="cs-CZ" dirty="0" smtClean="0"/>
              <a:t>			b = 52 mm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r>
              <a:rPr lang="cs-CZ" dirty="0" smtClean="0"/>
              <a:t> = 40 mm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cs typeface="Calibri"/>
              </a:rPr>
              <a:t>náčrt, o = ?, S = ? (vzorce)</a:t>
            </a:r>
            <a:endParaRPr lang="cs-CZ" dirty="0"/>
          </a:p>
        </p:txBody>
      </p:sp>
      <p:cxnSp>
        <p:nvCxnSpPr>
          <p:cNvPr id="10" name="Přímá spojovací čára 9"/>
          <p:cNvCxnSpPr/>
          <p:nvPr/>
        </p:nvCxnSpPr>
        <p:spPr>
          <a:xfrm rot="5400000">
            <a:off x="1893869" y="3963991"/>
            <a:ext cx="507209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1965307" y="3963991"/>
            <a:ext cx="507209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</p:spPr>
        <p:txBody>
          <a:bodyPr>
            <a:normAutofit/>
          </a:bodyPr>
          <a:lstStyle/>
          <a:p>
            <a:r>
              <a:rPr lang="cs-CZ" sz="1800" dirty="0" smtClean="0"/>
              <a:t>2.příklad  - vypočítej </a:t>
            </a:r>
            <a:r>
              <a:rPr lang="cs-CZ" sz="1800" b="1" u="sng" dirty="0" smtClean="0"/>
              <a:t>obsah a obvod útvaru </a:t>
            </a:r>
            <a:r>
              <a:rPr lang="cs-CZ" sz="1800" dirty="0" smtClean="0"/>
              <a:t>(proveď náčrt a uveď použitý vzorec)</a:t>
            </a:r>
            <a:endParaRPr lang="cs-CZ" sz="18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85720" y="857232"/>
            <a:ext cx="4211668" cy="500066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chemeClr val="accent3"/>
                </a:solidFill>
              </a:rPr>
              <a:t>sk.A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14282" y="1428736"/>
            <a:ext cx="4283106" cy="5143536"/>
          </a:xfrm>
        </p:spPr>
        <p:txBody>
          <a:bodyPr/>
          <a:lstStyle/>
          <a:p>
            <a:pPr>
              <a:buNone/>
            </a:pPr>
            <a:r>
              <a:rPr lang="cs-CZ" u="sng" dirty="0" smtClean="0"/>
              <a:t>Rovnoběžník</a:t>
            </a:r>
            <a:r>
              <a:rPr lang="cs-CZ" dirty="0" smtClean="0"/>
              <a:t>:	a = 82 mm</a:t>
            </a:r>
          </a:p>
          <a:p>
            <a:pPr>
              <a:buNone/>
            </a:pPr>
            <a:r>
              <a:rPr lang="cs-CZ" dirty="0" smtClean="0"/>
              <a:t>			b = 4 cm</a:t>
            </a:r>
          </a:p>
          <a:p>
            <a:pPr>
              <a:buNone/>
            </a:pPr>
            <a:r>
              <a:rPr lang="cs-CZ" dirty="0" smtClean="0"/>
              <a:t>			</a:t>
            </a:r>
            <a:r>
              <a:rPr lang="cs-CZ" dirty="0" err="1" smtClean="0"/>
              <a:t>v</a:t>
            </a:r>
            <a:r>
              <a:rPr lang="cs-CZ" baseline="-25000" dirty="0" err="1" smtClean="0"/>
              <a:t>b</a:t>
            </a:r>
            <a:r>
              <a:rPr lang="cs-CZ" dirty="0" smtClean="0"/>
              <a:t> = 36 mm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cs typeface="Calibri"/>
              </a:rPr>
              <a:t> náčrt, o = ?, S = ? (vzorce)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857233"/>
            <a:ext cx="4041775" cy="500065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chemeClr val="accent6"/>
                </a:solidFill>
              </a:rPr>
              <a:t>sk.B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28736"/>
            <a:ext cx="4284693" cy="5143536"/>
          </a:xfrm>
        </p:spPr>
        <p:txBody>
          <a:bodyPr/>
          <a:lstStyle/>
          <a:p>
            <a:pPr>
              <a:buNone/>
            </a:pPr>
            <a:r>
              <a:rPr lang="cs-CZ" u="sng" dirty="0" smtClean="0"/>
              <a:t>Kosočtverec:</a:t>
            </a:r>
            <a:r>
              <a:rPr lang="cs-CZ" dirty="0" smtClean="0"/>
              <a:t>	a = 80 mm</a:t>
            </a:r>
          </a:p>
          <a:p>
            <a:pPr>
              <a:buNone/>
            </a:pPr>
            <a:r>
              <a:rPr lang="cs-CZ" dirty="0" smtClean="0"/>
              <a:t>			v = 3,8 cm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smtClean="0">
                <a:cs typeface="Calibri"/>
              </a:rPr>
              <a:t>náčrt, o = ?, S = ? (vzorce)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 rot="5400000">
            <a:off x="1786712" y="3999710"/>
            <a:ext cx="514353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1929588" y="3928272"/>
            <a:ext cx="514353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/>
          </a:bodyPr>
          <a:lstStyle/>
          <a:p>
            <a:r>
              <a:rPr lang="cs-CZ" sz="2400" b="1" i="1" dirty="0" smtClean="0"/>
              <a:t>1.příklad  - řešení</a:t>
            </a:r>
            <a:endParaRPr lang="cs-CZ" sz="2400" b="1" i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785795"/>
            <a:ext cx="4040188" cy="428628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 err="1" smtClean="0">
                <a:solidFill>
                  <a:schemeClr val="accent3"/>
                </a:solidFill>
              </a:rPr>
              <a:t>sk</a:t>
            </a:r>
            <a:r>
              <a:rPr lang="cs-CZ" dirty="0" smtClean="0">
                <a:solidFill>
                  <a:schemeClr val="accent3"/>
                </a:solidFill>
              </a:rPr>
              <a:t>. A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14282" y="1428736"/>
            <a:ext cx="4354544" cy="51435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u="sng" dirty="0" smtClean="0"/>
              <a:t>Kosočtverec ABCD</a:t>
            </a:r>
            <a:r>
              <a:rPr lang="cs-CZ" sz="2000" dirty="0" smtClean="0"/>
              <a:t>:  a = 5,3 cm</a:t>
            </a:r>
          </a:p>
          <a:p>
            <a:pPr>
              <a:buNone/>
            </a:pPr>
            <a:r>
              <a:rPr lang="cs-CZ" sz="2000" dirty="0" smtClean="0"/>
              <a:t>			</a:t>
            </a:r>
            <a:r>
              <a:rPr lang="cs-CZ" sz="2000" dirty="0" smtClean="0">
                <a:latin typeface="Calibri"/>
                <a:cs typeface="Calibri"/>
              </a:rPr>
              <a:t>|AB;CD|= 30 mm</a:t>
            </a:r>
          </a:p>
          <a:p>
            <a:pPr>
              <a:buNone/>
            </a:pPr>
            <a:endParaRPr lang="cs-CZ" sz="1600" dirty="0" smtClean="0">
              <a:latin typeface="Calibri"/>
              <a:cs typeface="Calibri"/>
            </a:endParaRPr>
          </a:p>
          <a:p>
            <a:pPr>
              <a:buNone/>
            </a:pPr>
            <a:endParaRPr lang="cs-CZ" sz="1600" dirty="0" smtClean="0">
              <a:latin typeface="Calibri"/>
              <a:cs typeface="Calibri"/>
            </a:endParaRPr>
          </a:p>
          <a:p>
            <a:pPr>
              <a:buNone/>
            </a:pPr>
            <a:endParaRPr lang="cs-CZ" sz="1600" dirty="0" smtClean="0">
              <a:latin typeface="Calibri"/>
              <a:cs typeface="Calibri"/>
            </a:endParaRPr>
          </a:p>
          <a:p>
            <a:pPr>
              <a:buNone/>
            </a:pPr>
            <a:endParaRPr lang="cs-CZ" sz="1600" dirty="0" smtClean="0">
              <a:latin typeface="Calibri"/>
              <a:cs typeface="Calibri"/>
            </a:endParaRPr>
          </a:p>
          <a:p>
            <a:pPr>
              <a:buNone/>
            </a:pPr>
            <a:endParaRPr lang="cs-CZ" sz="1600" dirty="0" smtClean="0">
              <a:latin typeface="Calibri"/>
              <a:cs typeface="Calibri"/>
            </a:endParaRPr>
          </a:p>
          <a:p>
            <a:pPr>
              <a:buNone/>
            </a:pPr>
            <a:endParaRPr lang="cs-CZ" sz="1600" dirty="0" smtClean="0">
              <a:latin typeface="Calibri"/>
              <a:cs typeface="Calibri"/>
            </a:endParaRPr>
          </a:p>
          <a:p>
            <a:pPr>
              <a:buNone/>
            </a:pPr>
            <a:endParaRPr lang="cs-CZ" sz="1600" dirty="0" smtClean="0">
              <a:latin typeface="Calibri"/>
              <a:cs typeface="Calibri"/>
            </a:endParaRPr>
          </a:p>
          <a:p>
            <a:pPr>
              <a:buNone/>
            </a:pPr>
            <a:endParaRPr lang="cs-CZ" sz="1600" dirty="0" smtClean="0">
              <a:latin typeface="Calibri"/>
              <a:cs typeface="Calibri"/>
            </a:endParaRPr>
          </a:p>
          <a:p>
            <a:pPr>
              <a:buNone/>
            </a:pPr>
            <a:r>
              <a:rPr lang="cs-CZ" sz="1600" dirty="0" smtClean="0">
                <a:latin typeface="Calibri"/>
                <a:cs typeface="Calibri"/>
              </a:rPr>
              <a:t>	</a:t>
            </a:r>
          </a:p>
          <a:p>
            <a:pPr>
              <a:buNone/>
            </a:pPr>
            <a:r>
              <a:rPr lang="cs-CZ" sz="1600" dirty="0" smtClean="0">
                <a:latin typeface="Calibri"/>
                <a:cs typeface="Calibri"/>
              </a:rPr>
              <a:t>	</a:t>
            </a:r>
          </a:p>
          <a:p>
            <a:pPr>
              <a:buNone/>
            </a:pPr>
            <a:endParaRPr lang="cs-CZ" sz="1600" dirty="0" smtClean="0">
              <a:latin typeface="Calibri"/>
              <a:cs typeface="Calibri"/>
            </a:endParaRPr>
          </a:p>
          <a:p>
            <a:pPr>
              <a:buNone/>
            </a:pPr>
            <a:endParaRPr lang="cs-CZ" dirty="0" smtClean="0">
              <a:latin typeface="Calibri"/>
              <a:cs typeface="Calibri"/>
            </a:endParaRPr>
          </a:p>
          <a:p>
            <a:pPr>
              <a:buNone/>
            </a:pPr>
            <a:r>
              <a:rPr lang="cs-CZ" dirty="0" smtClean="0">
                <a:latin typeface="Calibri"/>
                <a:cs typeface="Calibri"/>
              </a:rPr>
              <a:t>			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785795"/>
            <a:ext cx="4041775" cy="428628"/>
          </a:xfrm>
        </p:spPr>
        <p:txBody>
          <a:bodyPr>
            <a:normAutofit fontScale="25000" lnSpcReduction="20000"/>
          </a:bodyPr>
          <a:lstStyle/>
          <a:p>
            <a:pPr algn="ctr"/>
            <a:endParaRPr lang="cs-CZ" dirty="0" smtClean="0">
              <a:solidFill>
                <a:schemeClr val="accent3"/>
              </a:solidFill>
            </a:endParaRPr>
          </a:p>
          <a:p>
            <a:pPr algn="ctr"/>
            <a:r>
              <a:rPr lang="cs-CZ" sz="9600" dirty="0" err="1" smtClean="0">
                <a:solidFill>
                  <a:schemeClr val="accent6"/>
                </a:solidFill>
              </a:rPr>
              <a:t>sk</a:t>
            </a:r>
            <a:r>
              <a:rPr lang="cs-CZ" sz="9600" dirty="0" smtClean="0">
                <a:solidFill>
                  <a:schemeClr val="accent6"/>
                </a:solidFill>
              </a:rPr>
              <a:t>. B</a:t>
            </a:r>
            <a:endParaRPr lang="cs-CZ" sz="9600" dirty="0">
              <a:solidFill>
                <a:schemeClr val="accent6"/>
              </a:solidFill>
            </a:endParaRPr>
          </a:p>
        </p:txBody>
      </p:sp>
      <p:sp>
        <p:nvSpPr>
          <p:cNvPr id="7" name="Kosoúhelník 6"/>
          <p:cNvSpPr/>
          <p:nvPr/>
        </p:nvSpPr>
        <p:spPr>
          <a:xfrm>
            <a:off x="428596" y="2428868"/>
            <a:ext cx="1214446" cy="857256"/>
          </a:xfrm>
          <a:prstGeom prst="parallelogram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85720" y="3357562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57290" y="3357562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43042" y="2071678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7158" y="2071678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57158" y="3857628"/>
            <a:ext cx="1643074" cy="4286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 = 4 . 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71736" y="3857628"/>
            <a:ext cx="1785950" cy="4286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 = a . </a:t>
            </a:r>
            <a:r>
              <a:rPr lang="cs-CZ" sz="2000" b="1" dirty="0" err="1" smtClean="0">
                <a:solidFill>
                  <a:schemeClr val="tx1"/>
                </a:solidFill>
              </a:rPr>
              <a:t>v</a:t>
            </a:r>
            <a:r>
              <a:rPr lang="cs-CZ" sz="2000" b="1" baseline="-25000" dirty="0" err="1" smtClean="0">
                <a:solidFill>
                  <a:schemeClr val="tx1"/>
                </a:solidFill>
              </a:rPr>
              <a:t>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57158" y="4429132"/>
            <a:ext cx="1643074" cy="428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 = 4 . 5,3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57158" y="5143512"/>
            <a:ext cx="1643074" cy="5715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o = 21,2 cm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71736" y="4429132"/>
            <a:ext cx="1785950" cy="428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 = 5,3 . 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571736" y="5143512"/>
            <a:ext cx="1785950" cy="5715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S = 15,9 cm</a:t>
            </a:r>
            <a:r>
              <a:rPr lang="cs-CZ" sz="2000" b="1" u="sng" baseline="30000" dirty="0" smtClean="0">
                <a:solidFill>
                  <a:schemeClr val="tx1"/>
                </a:solidFill>
              </a:rPr>
              <a:t>2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  <p:sp>
        <p:nvSpPr>
          <p:cNvPr id="22" name="Zástupný symbol pro obsah 21"/>
          <p:cNvSpPr>
            <a:spLocks noGrp="1"/>
          </p:cNvSpPr>
          <p:nvPr>
            <p:ph sz="quarter" idx="4"/>
          </p:nvPr>
        </p:nvSpPr>
        <p:spPr>
          <a:xfrm>
            <a:off x="4645025" y="1285860"/>
            <a:ext cx="4041775" cy="5214974"/>
          </a:xfrm>
        </p:spPr>
        <p:txBody>
          <a:bodyPr/>
          <a:lstStyle/>
          <a:p>
            <a:pPr>
              <a:buNone/>
            </a:pPr>
            <a:r>
              <a:rPr lang="cs-CZ" sz="2000" u="sng" dirty="0" smtClean="0"/>
              <a:t>Rovnoběžník:</a:t>
            </a:r>
            <a:r>
              <a:rPr lang="cs-CZ" sz="2000" dirty="0" smtClean="0"/>
              <a:t>  	a = 8 cm</a:t>
            </a:r>
          </a:p>
          <a:p>
            <a:pPr>
              <a:buNone/>
            </a:pPr>
            <a:r>
              <a:rPr lang="cs-CZ" sz="2000" dirty="0" smtClean="0"/>
              <a:t>(cm) 		b = 52 mm</a:t>
            </a:r>
          </a:p>
          <a:p>
            <a:pPr>
              <a:buNone/>
            </a:pPr>
            <a:r>
              <a:rPr lang="cs-CZ" sz="2000" dirty="0" smtClean="0"/>
              <a:t>			</a:t>
            </a:r>
            <a:r>
              <a:rPr lang="cs-CZ" sz="2000" dirty="0" err="1" smtClean="0"/>
              <a:t>v</a:t>
            </a:r>
            <a:r>
              <a:rPr lang="cs-CZ" sz="2000" baseline="-25000" dirty="0" err="1" smtClean="0"/>
              <a:t>a</a:t>
            </a:r>
            <a:r>
              <a:rPr lang="cs-CZ" sz="2000" dirty="0" smtClean="0"/>
              <a:t> = 40 mm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23" name="Obdélník 22"/>
          <p:cNvSpPr/>
          <p:nvPr/>
        </p:nvSpPr>
        <p:spPr>
          <a:xfrm>
            <a:off x="642910" y="3286124"/>
            <a:ext cx="571504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5,3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5" name="Přímá spojovací čára 24"/>
          <p:cNvCxnSpPr>
            <a:endCxn id="7" idx="3"/>
          </p:cNvCxnSpPr>
          <p:nvPr/>
        </p:nvCxnSpPr>
        <p:spPr>
          <a:xfrm rot="5400000">
            <a:off x="500034" y="2857496"/>
            <a:ext cx="85725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bdélník 29"/>
          <p:cNvSpPr/>
          <p:nvPr/>
        </p:nvSpPr>
        <p:spPr>
          <a:xfrm>
            <a:off x="1500166" y="2643182"/>
            <a:ext cx="500066" cy="357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5,3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928662" y="2571744"/>
            <a:ext cx="357190" cy="428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57158" y="1785926"/>
            <a:ext cx="785818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(cm)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142844" y="2571744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5,3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928662" y="2000240"/>
            <a:ext cx="571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5,3</a:t>
            </a:r>
            <a:endParaRPr lang="cs-CZ" dirty="0"/>
          </a:p>
        </p:txBody>
      </p:sp>
      <p:sp>
        <p:nvSpPr>
          <p:cNvPr id="28" name="Kosoúhelník 27"/>
          <p:cNvSpPr/>
          <p:nvPr/>
        </p:nvSpPr>
        <p:spPr>
          <a:xfrm>
            <a:off x="4643438" y="2285992"/>
            <a:ext cx="1500198" cy="857256"/>
          </a:xfrm>
          <a:prstGeom prst="parallelogram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286380" y="3214686"/>
            <a:ext cx="428628" cy="357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6000760" y="2643182"/>
            <a:ext cx="571504" cy="428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5,2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34" name="Přímá spojovací čára 33"/>
          <p:cNvCxnSpPr>
            <a:stCxn id="28" idx="0"/>
            <a:endCxn id="28" idx="4"/>
          </p:cNvCxnSpPr>
          <p:nvPr/>
        </p:nvCxnSpPr>
        <p:spPr>
          <a:xfrm rot="16200000" flipH="1">
            <a:off x="4964909" y="2714620"/>
            <a:ext cx="85725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/>
          <p:nvPr/>
        </p:nvSpPr>
        <p:spPr>
          <a:xfrm>
            <a:off x="5429256" y="2428868"/>
            <a:ext cx="285752" cy="357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40" name="Přímá spojovací čára 39"/>
          <p:cNvCxnSpPr/>
          <p:nvPr/>
        </p:nvCxnSpPr>
        <p:spPr>
          <a:xfrm rot="5400000">
            <a:off x="1929588" y="3928272"/>
            <a:ext cx="528641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rot="5400000">
            <a:off x="1929588" y="4071148"/>
            <a:ext cx="514353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bdélník 42"/>
          <p:cNvSpPr/>
          <p:nvPr/>
        </p:nvSpPr>
        <p:spPr>
          <a:xfrm>
            <a:off x="4786314" y="3857628"/>
            <a:ext cx="1643074" cy="4286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o = 2 . (a + b)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6786578" y="3857628"/>
            <a:ext cx="1785950" cy="4286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 = a . </a:t>
            </a:r>
            <a:r>
              <a:rPr lang="cs-CZ" sz="2000" b="1" dirty="0" err="1" smtClean="0">
                <a:solidFill>
                  <a:schemeClr val="tx1"/>
                </a:solidFill>
              </a:rPr>
              <a:t>v</a:t>
            </a:r>
            <a:r>
              <a:rPr lang="cs-CZ" sz="2000" b="1" baseline="-25000" dirty="0" err="1" smtClean="0">
                <a:solidFill>
                  <a:schemeClr val="tx1"/>
                </a:solidFill>
              </a:rPr>
              <a:t>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4857752" y="4500570"/>
            <a:ext cx="1714512" cy="428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o = 2 . (8 + 5,2)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6786578" y="4500570"/>
            <a:ext cx="1785950" cy="428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 = 8 . 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4929190" y="5214950"/>
            <a:ext cx="1643074" cy="5715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o = 26,4 cm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929454" y="5286388"/>
            <a:ext cx="1643074" cy="428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S = 32 cm</a:t>
            </a:r>
            <a:r>
              <a:rPr lang="cs-CZ" sz="2000" b="1" u="sng" baseline="30000" dirty="0" smtClean="0">
                <a:solidFill>
                  <a:schemeClr val="tx1"/>
                </a:solidFill>
              </a:rPr>
              <a:t>2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/>
          </a:bodyPr>
          <a:lstStyle/>
          <a:p>
            <a:r>
              <a:rPr lang="cs-CZ" sz="2400" b="1" i="1" dirty="0" smtClean="0"/>
              <a:t>2.příklad  - řešení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857233"/>
            <a:ext cx="4040188" cy="500066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chemeClr val="accent3"/>
                </a:solidFill>
              </a:rPr>
              <a:t>sk.A</a:t>
            </a:r>
            <a:endParaRPr lang="cs-CZ" dirty="0">
              <a:solidFill>
                <a:schemeClr val="accent3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14282" y="1428736"/>
            <a:ext cx="4283106" cy="5143536"/>
          </a:xfrm>
        </p:spPr>
        <p:txBody>
          <a:bodyPr/>
          <a:lstStyle/>
          <a:p>
            <a:pPr>
              <a:buNone/>
            </a:pPr>
            <a:r>
              <a:rPr lang="cs-CZ" sz="1800" u="sng" dirty="0" smtClean="0"/>
              <a:t>Rovnoběžník</a:t>
            </a:r>
            <a:r>
              <a:rPr lang="cs-CZ" sz="1800" dirty="0" smtClean="0"/>
              <a:t>:	a = 82 mm</a:t>
            </a:r>
          </a:p>
          <a:p>
            <a:pPr>
              <a:buNone/>
            </a:pPr>
            <a:r>
              <a:rPr lang="cs-CZ" sz="1800" dirty="0" smtClean="0"/>
              <a:t>	(cm)		b = 4 cm</a:t>
            </a:r>
          </a:p>
          <a:p>
            <a:pPr>
              <a:buNone/>
            </a:pPr>
            <a:r>
              <a:rPr lang="cs-CZ" sz="1800" dirty="0" smtClean="0"/>
              <a:t>			</a:t>
            </a:r>
            <a:r>
              <a:rPr lang="cs-CZ" sz="1800" dirty="0" err="1" smtClean="0"/>
              <a:t>v</a:t>
            </a:r>
            <a:r>
              <a:rPr lang="cs-CZ" sz="1800" baseline="-25000" dirty="0" err="1" smtClean="0"/>
              <a:t>b</a:t>
            </a:r>
            <a:r>
              <a:rPr lang="cs-CZ" sz="1800" dirty="0" smtClean="0"/>
              <a:t> = 36 mm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857233"/>
            <a:ext cx="4041775" cy="500066"/>
          </a:xfrm>
        </p:spPr>
        <p:txBody>
          <a:bodyPr/>
          <a:lstStyle/>
          <a:p>
            <a:pPr algn="ctr"/>
            <a:r>
              <a:rPr lang="cs-CZ" dirty="0" err="1" smtClean="0">
                <a:solidFill>
                  <a:schemeClr val="accent6"/>
                </a:solidFill>
              </a:rPr>
              <a:t>sk.B</a:t>
            </a:r>
            <a:endParaRPr lang="cs-CZ" dirty="0">
              <a:solidFill>
                <a:schemeClr val="accent6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28736"/>
            <a:ext cx="4356131" cy="5143536"/>
          </a:xfrm>
        </p:spPr>
        <p:txBody>
          <a:bodyPr/>
          <a:lstStyle/>
          <a:p>
            <a:pPr>
              <a:buNone/>
            </a:pPr>
            <a:r>
              <a:rPr lang="cs-CZ" sz="1800" u="sng" dirty="0" smtClean="0"/>
              <a:t>Kosočtverec:</a:t>
            </a:r>
            <a:r>
              <a:rPr lang="cs-CZ" sz="1800" dirty="0" smtClean="0"/>
              <a:t>	a = 80 mm</a:t>
            </a:r>
          </a:p>
          <a:p>
            <a:pPr>
              <a:buNone/>
            </a:pPr>
            <a:r>
              <a:rPr lang="cs-CZ" sz="1800" dirty="0" smtClean="0"/>
              <a:t>	(cm)		v = 3,8 cm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 rot="5400000">
            <a:off x="2001026" y="3999710"/>
            <a:ext cx="514353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1928794" y="4000504"/>
            <a:ext cx="514353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Kosoúhelník 12"/>
          <p:cNvSpPr/>
          <p:nvPr/>
        </p:nvSpPr>
        <p:spPr>
          <a:xfrm>
            <a:off x="428596" y="2357430"/>
            <a:ext cx="1571636" cy="785818"/>
          </a:xfrm>
          <a:prstGeom prst="parallelogram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785786" y="3214686"/>
            <a:ext cx="642942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8,2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857356" y="2643182"/>
            <a:ext cx="500066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5" name="Přímá spojovací čára 24"/>
          <p:cNvCxnSpPr>
            <a:endCxn id="13" idx="2"/>
          </p:cNvCxnSpPr>
          <p:nvPr/>
        </p:nvCxnSpPr>
        <p:spPr>
          <a:xfrm>
            <a:off x="571472" y="2500306"/>
            <a:ext cx="1330533" cy="25003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Obdélník 25"/>
          <p:cNvSpPr/>
          <p:nvPr/>
        </p:nvSpPr>
        <p:spPr>
          <a:xfrm>
            <a:off x="642910" y="2500306"/>
            <a:ext cx="500066" cy="357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3,6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00034" y="3786190"/>
            <a:ext cx="1928826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 = 2 . (a + b)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43174" y="3786190"/>
            <a:ext cx="1643074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  = b . </a:t>
            </a:r>
            <a:r>
              <a:rPr lang="cs-CZ" sz="2000" b="1" dirty="0" err="1" smtClean="0">
                <a:solidFill>
                  <a:schemeClr val="tx1"/>
                </a:solidFill>
              </a:rPr>
              <a:t>v</a:t>
            </a:r>
            <a:r>
              <a:rPr lang="cs-CZ" sz="2000" b="1" baseline="-25000" dirty="0" err="1" smtClean="0">
                <a:solidFill>
                  <a:schemeClr val="tx1"/>
                </a:solidFill>
              </a:rPr>
              <a:t>b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500034" y="4500570"/>
            <a:ext cx="1928826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 = 2 . (8,2 + 4)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2714612" y="4500570"/>
            <a:ext cx="1500198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 = 4 . 3,6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642910" y="5214950"/>
            <a:ext cx="1785950" cy="5715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o = 24,4 cm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2643174" y="5214950"/>
            <a:ext cx="1643074" cy="5715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S = 14,4 cm</a:t>
            </a:r>
            <a:r>
              <a:rPr lang="cs-CZ" sz="2000" b="1" u="sng" baseline="30000" dirty="0" smtClean="0">
                <a:solidFill>
                  <a:schemeClr val="tx1"/>
                </a:solidFill>
              </a:rPr>
              <a:t>2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  <p:sp>
        <p:nvSpPr>
          <p:cNvPr id="33" name="Kosoúhelník 32"/>
          <p:cNvSpPr/>
          <p:nvPr/>
        </p:nvSpPr>
        <p:spPr>
          <a:xfrm>
            <a:off x="5072066" y="2357430"/>
            <a:ext cx="1357322" cy="928694"/>
          </a:xfrm>
          <a:prstGeom prst="parallelogram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357818" y="3357562"/>
            <a:ext cx="500066" cy="28575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6286512" y="2571744"/>
            <a:ext cx="357190" cy="3571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37" name="Přímá spojovací čára 36"/>
          <p:cNvCxnSpPr>
            <a:endCxn id="33" idx="3"/>
          </p:cNvCxnSpPr>
          <p:nvPr/>
        </p:nvCxnSpPr>
        <p:spPr>
          <a:xfrm rot="16200000" flipH="1">
            <a:off x="5139039" y="2790523"/>
            <a:ext cx="928694" cy="625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5572132" y="2571744"/>
            <a:ext cx="500066" cy="42862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3,8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4929190" y="3786190"/>
            <a:ext cx="1500198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 = 4 . 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6858016" y="3786190"/>
            <a:ext cx="1857388" cy="57150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 = a . </a:t>
            </a:r>
            <a:r>
              <a:rPr lang="cs-CZ" sz="2000" b="1" dirty="0" err="1" smtClean="0">
                <a:solidFill>
                  <a:schemeClr val="tx1"/>
                </a:solidFill>
              </a:rPr>
              <a:t>v</a:t>
            </a:r>
            <a:r>
              <a:rPr lang="cs-CZ" sz="2000" b="1" baseline="-25000" dirty="0" err="1" smtClean="0">
                <a:solidFill>
                  <a:schemeClr val="tx1"/>
                </a:solidFill>
              </a:rPr>
              <a:t>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4929190" y="4500570"/>
            <a:ext cx="1643074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 = 4 . 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5000628" y="5214950"/>
            <a:ext cx="1500198" cy="5715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o = 32 cm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6929454" y="4572008"/>
            <a:ext cx="1714512" cy="50006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 = 8 . 3,8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929454" y="5286388"/>
            <a:ext cx="1785950" cy="5715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u="sng" dirty="0" smtClean="0">
                <a:solidFill>
                  <a:schemeClr val="tx1"/>
                </a:solidFill>
              </a:rPr>
              <a:t>S = 30,4 cm</a:t>
            </a:r>
            <a:r>
              <a:rPr lang="cs-CZ" sz="2000" b="1" u="sng" baseline="30000" dirty="0" smtClean="0">
                <a:solidFill>
                  <a:schemeClr val="tx1"/>
                </a:solidFill>
              </a:rPr>
              <a:t>2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295</Words>
  <Application>Microsoft Office PowerPoint</Application>
  <PresentationFormat>Předvádění na obrazovce (4:3)</PresentationFormat>
  <Paragraphs>127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1.příklad  - vypočítej obsah a obvod útvaru (proveď náčrt a uveď použitý vzorec)</vt:lpstr>
      <vt:lpstr>2.příklad  - vypočítej obsah a obvod útvaru (proveď náčrt a uveď použitý vzorec)</vt:lpstr>
      <vt:lpstr>1.příklad  - řešení</vt:lpstr>
      <vt:lpstr>2.příklad  - 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haha</dc:creator>
  <cp:lastModifiedBy>Správce</cp:lastModifiedBy>
  <cp:revision>23</cp:revision>
  <dcterms:created xsi:type="dcterms:W3CDTF">2013-02-24T12:54:01Z</dcterms:created>
  <dcterms:modified xsi:type="dcterms:W3CDTF">2013-06-06T19:52:59Z</dcterms:modified>
</cp:coreProperties>
</file>