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60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14608-D5CA-4152-A2C4-392AA3C0A1A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97884-63B7-4057-B962-FF5C00484A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1042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14608-D5CA-4152-A2C4-392AA3C0A1A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97884-63B7-4057-B962-FF5C00484A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6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14608-D5CA-4152-A2C4-392AA3C0A1A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97884-63B7-4057-B962-FF5C00484A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5277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14608-D5CA-4152-A2C4-392AA3C0A1A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97884-63B7-4057-B962-FF5C00484A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154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14608-D5CA-4152-A2C4-392AA3C0A1A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97884-63B7-4057-B962-FF5C00484A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8743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14608-D5CA-4152-A2C4-392AA3C0A1A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97884-63B7-4057-B962-FF5C00484A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3992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14608-D5CA-4152-A2C4-392AA3C0A1A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97884-63B7-4057-B962-FF5C00484A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242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14608-D5CA-4152-A2C4-392AA3C0A1A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97884-63B7-4057-B962-FF5C00484A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2906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14608-D5CA-4152-A2C4-392AA3C0A1A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97884-63B7-4057-B962-FF5C00484A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96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14608-D5CA-4152-A2C4-392AA3C0A1A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97884-63B7-4057-B962-FF5C00484A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1434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14608-D5CA-4152-A2C4-392AA3C0A1A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97884-63B7-4057-B962-FF5C00484A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3259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14608-D5CA-4152-A2C4-392AA3C0A1A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97884-63B7-4057-B962-FF5C00484A9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31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657516"/>
              </p:ext>
            </p:extLst>
          </p:nvPr>
        </p:nvGraphicFramePr>
        <p:xfrm>
          <a:off x="611561" y="1763278"/>
          <a:ext cx="7145282" cy="49066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89736"/>
                <a:gridCol w="5755546"/>
              </a:tblGrid>
              <a:tr h="3652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Název: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VY_42_INOVACE_MA_7B</a:t>
                      </a: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_  </a:t>
                      </a:r>
                      <a:r>
                        <a:rPr lang="cs-CZ" sz="1800" smtClean="0">
                          <a:solidFill>
                            <a:schemeClr val="tx1"/>
                          </a:solidFill>
                          <a:effectLst/>
                        </a:rPr>
                        <a:t>36 B                 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5675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Škola:</a:t>
                      </a:r>
                      <a:endParaRPr lang="cs-CZ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Základní škola Nové Město nad Metují,  Školní 1000,  okres Náchod</a:t>
                      </a:r>
                      <a:endParaRPr lang="cs-CZ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3652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  <a:endParaRPr lang="cs-CZ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Mgr. Helena Židová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3652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Ročník:</a:t>
                      </a:r>
                      <a:endParaRPr lang="cs-CZ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7.</a:t>
                      </a:r>
                      <a:endParaRPr lang="cs-CZ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8599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Tematický okruh, předmět:</a:t>
                      </a:r>
                      <a:endParaRPr lang="cs-CZ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Matematika a její aplikace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Matematika</a:t>
                      </a:r>
                      <a:endParaRPr lang="cs-CZ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3652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Téma:</a:t>
                      </a:r>
                      <a:endParaRPr lang="cs-CZ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Úměra – kontrolní práce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5675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Číslo projektu:</a:t>
                      </a:r>
                      <a:endParaRPr lang="cs-CZ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CZ.1.07/1.4.00/21.2336</a:t>
                      </a:r>
                      <a:endParaRPr lang="cs-CZ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3652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Datum:</a:t>
                      </a:r>
                      <a:endParaRPr lang="cs-CZ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12.4.2013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8599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solidFill>
                            <a:schemeClr val="tx1"/>
                          </a:solidFill>
                          <a:effectLst/>
                        </a:rPr>
                        <a:t>Anotace:</a:t>
                      </a:r>
                      <a:endParaRPr lang="cs-CZ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01295" algn="l"/>
                        </a:tabLs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Žáci řeší samostatně úlohy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</a:rPr>
                        <a:t> na výpočet neznámé v úměře.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01295" algn="l"/>
                        </a:tabLs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</a:rPr>
                        <a:t>Následuje společná oprava a zopakování postupu řešení.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081" y="404664"/>
            <a:ext cx="5743575" cy="1257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087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0"/>
          </a:xfrm>
        </p:spPr>
        <p:txBody>
          <a:bodyPr>
            <a:normAutofit fontScale="90000"/>
          </a:bodyPr>
          <a:lstStyle/>
          <a:p>
            <a:pPr algn="l"/>
            <a:r>
              <a:rPr lang="cs-CZ" sz="4000" b="1" dirty="0" smtClean="0">
                <a:solidFill>
                  <a:srgbClr val="FF0000"/>
                </a:solidFill>
              </a:rPr>
              <a:t>	Úměra</a:t>
            </a:r>
            <a:r>
              <a:rPr lang="cs-CZ" dirty="0" smtClean="0"/>
              <a:t> – </a:t>
            </a:r>
            <a:r>
              <a:rPr lang="cs-CZ" sz="2800" dirty="0" smtClean="0"/>
              <a:t>výpočet neznámé</a:t>
            </a:r>
            <a:endParaRPr lang="cs-CZ" sz="2800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457200" y="908721"/>
            <a:ext cx="4040188" cy="360039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cs-CZ" dirty="0" err="1" smtClean="0">
                <a:solidFill>
                  <a:schemeClr val="accent3"/>
                </a:solidFill>
              </a:rPr>
              <a:t>sk</a:t>
            </a:r>
            <a:r>
              <a:rPr lang="cs-CZ" dirty="0" smtClean="0">
                <a:solidFill>
                  <a:schemeClr val="accent3"/>
                </a:solidFill>
              </a:rPr>
              <a:t>. A</a:t>
            </a:r>
            <a:endParaRPr lang="cs-CZ" dirty="0">
              <a:solidFill>
                <a:schemeClr val="accent3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8"/>
              <p:cNvSpPr>
                <a:spLocks noGrp="1"/>
              </p:cNvSpPr>
              <p:nvPr>
                <p:ph sz="half" idx="2"/>
              </p:nvPr>
            </p:nvSpPr>
            <p:spPr>
              <a:xfrm>
                <a:off x="179512" y="1268760"/>
                <a:ext cx="4317876" cy="5400600"/>
              </a:xfrm>
            </p:spPr>
            <p:txBody>
              <a:bodyPr/>
              <a:lstStyle/>
              <a:p>
                <a:pPr>
                  <a:buFont typeface="Wingdings" pitchFamily="2" charset="2"/>
                  <a:buChar char="v"/>
                </a:pPr>
                <a:r>
                  <a:rPr lang="cs-CZ" b="1" dirty="0" smtClean="0">
                    <a:solidFill>
                      <a:schemeClr val="tx2"/>
                    </a:solidFill>
                  </a:rPr>
                  <a:t>        2  :  3  =  x  :  27</a:t>
                </a:r>
              </a:p>
              <a:p>
                <a:pPr>
                  <a:buFont typeface="Wingdings" pitchFamily="2" charset="2"/>
                  <a:buChar char="v"/>
                </a:pPr>
                <a:endParaRPr lang="cs-CZ" dirty="0"/>
              </a:p>
              <a:p>
                <a:pPr marL="0" indent="0">
                  <a:buNone/>
                </a:pPr>
                <a:endParaRPr lang="cs-CZ" dirty="0"/>
              </a:p>
              <a:p>
                <a:pPr>
                  <a:buFont typeface="Wingdings" pitchFamily="2" charset="2"/>
                  <a:buChar char="v"/>
                </a:pPr>
                <a:r>
                  <a:rPr lang="cs-CZ" b="1" dirty="0" smtClean="0">
                    <a:solidFill>
                      <a:schemeClr val="tx2"/>
                    </a:solidFill>
                  </a:rPr>
                  <a:t>    1,6  :  x  =  4,8 : 2,4</a:t>
                </a:r>
              </a:p>
              <a:p>
                <a:pPr>
                  <a:buFont typeface="Wingdings" pitchFamily="2" charset="2"/>
                  <a:buChar char="v"/>
                </a:pPr>
                <a:endParaRPr lang="cs-CZ" dirty="0"/>
              </a:p>
              <a:p>
                <a:pPr>
                  <a:buFont typeface="Wingdings" pitchFamily="2" charset="2"/>
                  <a:buChar char="v"/>
                </a:pPr>
                <a:endParaRPr lang="cs-CZ" dirty="0" smtClean="0"/>
              </a:p>
              <a:p>
                <a:pPr>
                  <a:buFont typeface="Wingdings" pitchFamily="2" charset="2"/>
                  <a:buChar char="v"/>
                </a:pPr>
                <a:endParaRPr lang="cs-CZ" dirty="0"/>
              </a:p>
              <a:p>
                <a:pPr>
                  <a:buFont typeface="Wingdings" pitchFamily="2" charset="2"/>
                  <a:buChar char="v"/>
                </a:pPr>
                <a:r>
                  <a:rPr lang="cs-CZ" b="1" smtClean="0">
                    <a:solidFill>
                      <a:schemeClr val="tx2"/>
                    </a:solidFill>
                  </a:rPr>
                  <a:t>    x  </a:t>
                </a:r>
                <a:r>
                  <a:rPr lang="cs-CZ" b="1" dirty="0" smtClean="0">
                    <a:solidFill>
                      <a:schemeClr val="tx2"/>
                    </a:solidFill>
                  </a:rPr>
                  <a:t>: 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b="1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chemeClr val="tx2"/>
                    </a:solidFill>
                  </a:rPr>
                  <a:t>  = 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chemeClr val="tx2"/>
                    </a:solidFill>
                  </a:rPr>
                  <a:t>  :  7</a:t>
                </a:r>
                <a:endParaRPr lang="cs-CZ" b="1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9" name="Zástupný symbol pro obsah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179512" y="1268760"/>
                <a:ext cx="4317876" cy="5400600"/>
              </a:xfrm>
              <a:blipFill rotWithShape="1">
                <a:blip r:embed="rId2"/>
                <a:stretch>
                  <a:fillRect l="-1834" t="-9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ástupný symbol pro text 9"/>
          <p:cNvSpPr>
            <a:spLocks noGrp="1"/>
          </p:cNvSpPr>
          <p:nvPr>
            <p:ph type="body" sz="quarter" idx="3"/>
          </p:nvPr>
        </p:nvSpPr>
        <p:spPr>
          <a:xfrm>
            <a:off x="4645025" y="764705"/>
            <a:ext cx="4041775" cy="504055"/>
          </a:xfrm>
        </p:spPr>
        <p:txBody>
          <a:bodyPr>
            <a:normAutofit/>
          </a:bodyPr>
          <a:lstStyle/>
          <a:p>
            <a:pPr algn="ctr"/>
            <a:r>
              <a:rPr lang="cs-CZ" dirty="0" err="1" smtClean="0">
                <a:solidFill>
                  <a:schemeClr val="accent6"/>
                </a:solidFill>
              </a:rPr>
              <a:t>sk</a:t>
            </a:r>
            <a:r>
              <a:rPr lang="cs-CZ" dirty="0" smtClean="0">
                <a:solidFill>
                  <a:schemeClr val="accent6"/>
                </a:solidFill>
              </a:rPr>
              <a:t>. B</a:t>
            </a:r>
            <a:endParaRPr lang="cs-CZ" dirty="0">
              <a:solidFill>
                <a:schemeClr val="accent6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10"/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4645025" y="1268760"/>
                <a:ext cx="4319463" cy="5400600"/>
              </a:xfrm>
            </p:spPr>
            <p:txBody>
              <a:bodyPr/>
              <a:lstStyle/>
              <a:p>
                <a:pPr lvl="1">
                  <a:buFont typeface="Wingdings" pitchFamily="2" charset="2"/>
                  <a:buChar char="v"/>
                </a:pPr>
                <a:r>
                  <a:rPr lang="cs-CZ" sz="2400" b="1" dirty="0" smtClean="0">
                    <a:solidFill>
                      <a:schemeClr val="tx2"/>
                    </a:solidFill>
                  </a:rPr>
                  <a:t>   3  :  5  =  x  :  40</a:t>
                </a:r>
              </a:p>
              <a:p>
                <a:pPr lvl="1">
                  <a:buFont typeface="Wingdings" pitchFamily="2" charset="2"/>
                  <a:buChar char="v"/>
                </a:pPr>
                <a:endParaRPr lang="cs-CZ" dirty="0"/>
              </a:p>
              <a:p>
                <a:pPr lvl="1">
                  <a:buFont typeface="Wingdings" pitchFamily="2" charset="2"/>
                  <a:buChar char="v"/>
                </a:pPr>
                <a:endParaRPr lang="cs-CZ" dirty="0" smtClean="0"/>
              </a:p>
              <a:p>
                <a:pPr lvl="1">
                  <a:buFont typeface="Wingdings" pitchFamily="2" charset="2"/>
                  <a:buChar char="v"/>
                </a:pPr>
                <a:endParaRPr lang="cs-CZ" dirty="0"/>
              </a:p>
              <a:p>
                <a:pPr lvl="1">
                  <a:buFont typeface="Wingdings" pitchFamily="2" charset="2"/>
                  <a:buChar char="v"/>
                </a:pPr>
                <a:r>
                  <a:rPr lang="cs-CZ" sz="2400" b="1" dirty="0" smtClean="0">
                    <a:solidFill>
                      <a:schemeClr val="tx2"/>
                    </a:solidFill>
                  </a:rPr>
                  <a:t>   1,4  :  x  =  5,6  :  2,4</a:t>
                </a:r>
              </a:p>
              <a:p>
                <a:pPr lvl="1">
                  <a:buFont typeface="Wingdings" pitchFamily="2" charset="2"/>
                  <a:buChar char="v"/>
                </a:pPr>
                <a:endParaRPr lang="cs-CZ" dirty="0"/>
              </a:p>
              <a:p>
                <a:pPr lvl="1">
                  <a:buFont typeface="Wingdings" pitchFamily="2" charset="2"/>
                  <a:buChar char="v"/>
                </a:pPr>
                <a:endParaRPr lang="cs-CZ" dirty="0" smtClean="0"/>
              </a:p>
              <a:p>
                <a:pPr lvl="1">
                  <a:buFont typeface="Wingdings" pitchFamily="2" charset="2"/>
                  <a:buChar char="v"/>
                </a:pPr>
                <a:endParaRPr lang="cs-CZ" dirty="0"/>
              </a:p>
              <a:p>
                <a:pPr lvl="1">
                  <a:buFont typeface="Wingdings" pitchFamily="2" charset="2"/>
                  <a:buChar char="v"/>
                </a:pPr>
                <a:endParaRPr lang="cs-CZ" dirty="0" smtClean="0"/>
              </a:p>
              <a:p>
                <a:pPr lvl="1">
                  <a:buFont typeface="Wingdings" pitchFamily="2" charset="2"/>
                  <a:buChar char="v"/>
                </a:pPr>
                <a:r>
                  <a:rPr lang="cs-CZ" sz="2400" b="1" dirty="0" smtClean="0">
                    <a:solidFill>
                      <a:schemeClr val="tx2"/>
                    </a:solidFill>
                  </a:rPr>
                  <a:t>    x  :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𝟒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r>
                  <a:rPr lang="cs-CZ" sz="2400" b="1" dirty="0" smtClean="0">
                    <a:solidFill>
                      <a:schemeClr val="tx2"/>
                    </a:solidFill>
                  </a:rPr>
                  <a:t>	 =  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2400" b="1" dirty="0" smtClean="0">
                    <a:solidFill>
                      <a:schemeClr val="tx2"/>
                    </a:solidFill>
                  </a:rPr>
                  <a:t>   :  4</a:t>
                </a:r>
                <a:endParaRPr lang="cs-CZ" dirty="0"/>
              </a:p>
            </p:txBody>
          </p:sp>
        </mc:Choice>
        <mc:Fallback xmlns="">
          <p:sp>
            <p:nvSpPr>
              <p:cNvPr id="11" name="Zástupný symbol pro obsah 10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4645025" y="1268760"/>
                <a:ext cx="4319463" cy="5400600"/>
              </a:xfrm>
              <a:blipFill rotWithShape="1">
                <a:blip r:embed="rId3"/>
                <a:stretch>
                  <a:fillRect t="-9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bdélník 11"/>
          <p:cNvSpPr/>
          <p:nvPr/>
        </p:nvSpPr>
        <p:spPr>
          <a:xfrm>
            <a:off x="970882" y="1700808"/>
            <a:ext cx="2016224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   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       3 . x = 2 . 27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   3 x  =   54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           </a:t>
            </a:r>
            <a:r>
              <a:rPr lang="cs-CZ" sz="2000" b="1" u="sng" dirty="0" smtClean="0">
                <a:solidFill>
                  <a:schemeClr val="tx1"/>
                </a:solidFill>
              </a:rPr>
              <a:t>x  = 18</a:t>
            </a:r>
          </a:p>
          <a:p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970882" y="3068960"/>
            <a:ext cx="2376264" cy="12241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600" dirty="0" smtClean="0">
                <a:solidFill>
                  <a:schemeClr val="tx1"/>
                </a:solidFill>
              </a:rPr>
              <a:t>        4,8 . X = 1,6 . 2,4</a:t>
            </a:r>
          </a:p>
          <a:p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        4,8x   =  3,84</a:t>
            </a:r>
          </a:p>
          <a:p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              x   =  3,84 : 4,8</a:t>
            </a:r>
          </a:p>
          <a:p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             </a:t>
            </a:r>
            <a:r>
              <a:rPr lang="cs-CZ" sz="2000" b="1" u="sng" dirty="0" smtClean="0">
                <a:solidFill>
                  <a:schemeClr val="tx1"/>
                </a:solidFill>
              </a:rPr>
              <a:t>x   =   0,8 </a:t>
            </a:r>
            <a:endParaRPr lang="cs-CZ" sz="2000" b="1" u="sng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187624" y="5085184"/>
            <a:ext cx="2592288" cy="12961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  7 . X   =  1,4 . 2,5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7x =  3,5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  </a:t>
            </a:r>
            <a:r>
              <a:rPr lang="cs-CZ" sz="2000" b="1" u="sng" dirty="0" smtClean="0">
                <a:solidFill>
                  <a:schemeClr val="tx1"/>
                </a:solidFill>
              </a:rPr>
              <a:t>x =  0,5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</a:p>
        </p:txBody>
      </p:sp>
      <p:cxnSp>
        <p:nvCxnSpPr>
          <p:cNvPr id="16" name="Přímá spojnice 15"/>
          <p:cNvCxnSpPr/>
          <p:nvPr/>
        </p:nvCxnSpPr>
        <p:spPr>
          <a:xfrm>
            <a:off x="4644008" y="1268760"/>
            <a:ext cx="0" cy="540060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délník 17"/>
          <p:cNvSpPr/>
          <p:nvPr/>
        </p:nvSpPr>
        <p:spPr>
          <a:xfrm>
            <a:off x="5940152" y="1700808"/>
            <a:ext cx="1872208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5 . X  =  3 . 40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5x   =  120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</a:t>
            </a:r>
            <a:r>
              <a:rPr lang="cs-CZ" sz="2000" b="1" u="sng" dirty="0" smtClean="0">
                <a:solidFill>
                  <a:schemeClr val="tx1"/>
                </a:solidFill>
              </a:rPr>
              <a:t>x   =  24</a:t>
            </a:r>
            <a:endParaRPr lang="cs-CZ" sz="2000" b="1" u="sng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724128" y="3284984"/>
            <a:ext cx="2664296" cy="1368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     5,6 . X  =  1,4 . 2,4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5,6 x  = 3,36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        x = 3,36 : 5,6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        </a:t>
            </a:r>
            <a:r>
              <a:rPr lang="cs-CZ" sz="2000" b="1" u="sng" dirty="0" smtClean="0">
                <a:solidFill>
                  <a:schemeClr val="tx1"/>
                </a:solidFill>
              </a:rPr>
              <a:t>x = 0,6</a:t>
            </a:r>
            <a:endParaRPr lang="cs-CZ" sz="2000" b="1" u="sng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724128" y="5445224"/>
            <a:ext cx="2808312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       4 . X  =  0,8 . 3,5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  4 x  =  2,8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     </a:t>
            </a:r>
            <a:r>
              <a:rPr lang="cs-CZ" sz="2000" b="1" u="sng" dirty="0" smtClean="0">
                <a:solidFill>
                  <a:schemeClr val="tx1"/>
                </a:solidFill>
              </a:rPr>
              <a:t>x  =  0,7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284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l"/>
            <a:r>
              <a:rPr lang="cs-CZ" sz="5300" dirty="0" smtClean="0">
                <a:solidFill>
                  <a:srgbClr val="FF0000"/>
                </a:solidFill>
              </a:rPr>
              <a:t>*</a:t>
            </a:r>
            <a:r>
              <a:rPr lang="cs-CZ" dirty="0" smtClean="0"/>
              <a:t>   </a:t>
            </a:r>
            <a:r>
              <a:rPr lang="cs-CZ" sz="2800" dirty="0" smtClean="0"/>
              <a:t>dobrovolné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573216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         </a:t>
            </a:r>
            <a:r>
              <a:rPr lang="cs-CZ" b="1" dirty="0" smtClean="0">
                <a:solidFill>
                  <a:schemeClr val="tx2"/>
                </a:solidFill>
              </a:rPr>
              <a:t>3,8 km  :  450 m  =  7 600 m  :  x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         </a:t>
            </a:r>
            <a:r>
              <a:rPr lang="cs-CZ" b="1" dirty="0" smtClean="0">
                <a:solidFill>
                  <a:schemeClr val="tx2"/>
                </a:solidFill>
              </a:rPr>
              <a:t>x  :  0,8 hl  =  540 cl  :  24  l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627784" y="1844824"/>
            <a:ext cx="4968552" cy="1800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[ km ]       3,8  :  0,45  =  7,6  :  x</a:t>
            </a:r>
          </a:p>
          <a:p>
            <a:r>
              <a:rPr lang="cs-CZ" dirty="0">
                <a:solidFill>
                  <a:schemeClr val="tx1"/>
                </a:solidFill>
              </a:rPr>
              <a:t>	 </a:t>
            </a:r>
            <a:r>
              <a:rPr lang="cs-CZ" dirty="0" smtClean="0">
                <a:solidFill>
                  <a:schemeClr val="tx1"/>
                </a:solidFill>
              </a:rPr>
              <a:t>          3,8 x =  0,45 . 7,6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	          3,8 x  =  3,42</a:t>
            </a:r>
          </a:p>
          <a:p>
            <a:r>
              <a:rPr lang="cs-CZ" dirty="0">
                <a:solidFill>
                  <a:schemeClr val="tx1"/>
                </a:solidFill>
              </a:rPr>
              <a:t>	</a:t>
            </a:r>
            <a:r>
              <a:rPr lang="cs-CZ" dirty="0" smtClean="0">
                <a:solidFill>
                  <a:schemeClr val="tx1"/>
                </a:solidFill>
              </a:rPr>
              <a:t>                 x =  3,42 : 3,8</a:t>
            </a:r>
          </a:p>
          <a:p>
            <a:r>
              <a:rPr lang="cs-CZ" dirty="0">
                <a:solidFill>
                  <a:schemeClr val="tx1"/>
                </a:solidFill>
              </a:rPr>
              <a:t>	</a:t>
            </a:r>
            <a:r>
              <a:rPr lang="cs-CZ" dirty="0" smtClean="0">
                <a:solidFill>
                  <a:schemeClr val="tx1"/>
                </a:solidFill>
              </a:rPr>
              <a:t>                 </a:t>
            </a:r>
            <a:r>
              <a:rPr lang="cs-CZ" sz="2000" b="1" u="sng" dirty="0" smtClean="0">
                <a:solidFill>
                  <a:schemeClr val="tx1"/>
                </a:solidFill>
              </a:rPr>
              <a:t>x =  0,9  km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051720" y="4042867"/>
            <a:ext cx="4032448" cy="165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[ l ]	x  :  80  =  5,4  :  24</a:t>
            </a:r>
          </a:p>
          <a:p>
            <a:r>
              <a:rPr lang="cs-CZ" dirty="0">
                <a:solidFill>
                  <a:schemeClr val="tx1"/>
                </a:solidFill>
              </a:rPr>
              <a:t>	</a:t>
            </a:r>
            <a:r>
              <a:rPr lang="cs-CZ" dirty="0" smtClean="0">
                <a:solidFill>
                  <a:schemeClr val="tx1"/>
                </a:solidFill>
              </a:rPr>
              <a:t>   24 x   =  432</a:t>
            </a:r>
          </a:p>
          <a:p>
            <a:r>
              <a:rPr lang="cs-CZ" dirty="0">
                <a:solidFill>
                  <a:schemeClr val="tx1"/>
                </a:solidFill>
              </a:rPr>
              <a:t>	</a:t>
            </a:r>
            <a:r>
              <a:rPr lang="cs-CZ" dirty="0" smtClean="0">
                <a:solidFill>
                  <a:schemeClr val="tx1"/>
                </a:solidFill>
              </a:rPr>
              <a:t>        x    =  432 : 24</a:t>
            </a:r>
          </a:p>
          <a:p>
            <a:r>
              <a:rPr lang="cs-CZ" dirty="0">
                <a:solidFill>
                  <a:schemeClr val="tx1"/>
                </a:solidFill>
              </a:rPr>
              <a:t>	</a:t>
            </a:r>
            <a:r>
              <a:rPr lang="cs-CZ" dirty="0" smtClean="0">
                <a:solidFill>
                  <a:schemeClr val="tx1"/>
                </a:solidFill>
              </a:rPr>
              <a:t>        </a:t>
            </a:r>
            <a:r>
              <a:rPr lang="cs-CZ" sz="2000" b="1" u="sng" dirty="0" smtClean="0">
                <a:solidFill>
                  <a:schemeClr val="tx1"/>
                </a:solidFill>
              </a:rPr>
              <a:t>x    =   18  l</a:t>
            </a:r>
            <a:endParaRPr lang="cs-CZ" sz="20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8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288</Words>
  <Application>Microsoft Office PowerPoint</Application>
  <PresentationFormat>Předvádění na obrazovce (4:3)</PresentationFormat>
  <Paragraphs>79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Prezentace aplikace PowerPoint</vt:lpstr>
      <vt:lpstr> Úměra – výpočet neznámé</vt:lpstr>
      <vt:lpstr>*   dobrovolné úlohy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Úměra – výpočet neznámé</dc:title>
  <dc:creator>ZŠ</dc:creator>
  <cp:lastModifiedBy>Správce</cp:lastModifiedBy>
  <cp:revision>14</cp:revision>
  <dcterms:created xsi:type="dcterms:W3CDTF">2013-04-20T14:33:47Z</dcterms:created>
  <dcterms:modified xsi:type="dcterms:W3CDTF">2013-06-06T19:51:21Z</dcterms:modified>
</cp:coreProperties>
</file>