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5" r:id="rId13"/>
    <p:sldId id="26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VY_32_INOVACE_06_ČJ_SPISOVATELÉ </a:t>
          </a:r>
          <a:r>
            <a:rPr lang="cs-CZ" sz="2000" baseline="0" dirty="0" smtClean="0"/>
            <a:t>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Bohumil Říha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51FB9F-2297-47D6-9205-D8FC1C2CB885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A54782-DA99-419C-8631-88B21B93E3D0}" type="presOf" srcId="{B651F6E3-6281-48DB-9319-2AEAFDAE7572}" destId="{619D679B-A015-4ECF-8348-D1034C574F40}" srcOrd="0" destOrd="0" presId="urn:microsoft.com/office/officeart/2005/8/layout/target3"/>
    <dgm:cxn modelId="{B42C2463-7E6A-49F5-9AFF-29CE9BDE9CED}" type="presOf" srcId="{D1D4F407-5343-4D3F-B5B9-D407B03CAEB4}" destId="{D005CE8C-CC26-4C3E-AC11-E15060ECD759}" srcOrd="0" destOrd="0" presId="urn:microsoft.com/office/officeart/2005/8/layout/target3"/>
    <dgm:cxn modelId="{F5BC8211-B443-4F91-8D6D-99C7ECB7384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B83847-A701-426E-9621-23E2362F93A8}" type="presOf" srcId="{757F3AB3-0718-4624-B441-E567A8F0AB56}" destId="{333A1088-737F-45CB-B68E-254E46348037}" srcOrd="0" destOrd="0" presId="urn:microsoft.com/office/officeart/2005/8/layout/target3"/>
    <dgm:cxn modelId="{441F0F4E-1AB7-434C-B782-260805F4713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9F4329-0E49-42DD-A6AE-EF9EA3AB67BE}" type="presOf" srcId="{D8197B8C-B260-4A16-BDF4-0947B075E274}" destId="{25B08C86-7E15-44DC-BE7F-FFB55DD49D12}" srcOrd="0" destOrd="0" presId="urn:microsoft.com/office/officeart/2005/8/layout/target3"/>
    <dgm:cxn modelId="{ECCF1209-D8E3-4521-89FF-4881B56572A7}" type="presOf" srcId="{D1D4F407-5343-4D3F-B5B9-D407B03CAEB4}" destId="{AED2198E-93D5-4001-81B4-73124B309672}" srcOrd="1" destOrd="0" presId="urn:microsoft.com/office/officeart/2005/8/layout/target3"/>
    <dgm:cxn modelId="{FD333417-EEF3-43D5-9856-BF6981D3FAD5}" type="presOf" srcId="{D8197B8C-B260-4A16-BDF4-0947B075E274}" destId="{5A5FFA88-C948-4069-8E93-59FA12366E83}" srcOrd="1" destOrd="0" presId="urn:microsoft.com/office/officeart/2005/8/layout/target3"/>
    <dgm:cxn modelId="{101CB61C-71AF-4FAB-B0EB-35B4C4481CA0}" type="presOf" srcId="{4C35D32F-0EAB-4CD7-82EE-45574DC2A586}" destId="{890E4F0B-2866-4A3F-A3C7-2A14B1797930}" srcOrd="1" destOrd="0" presId="urn:microsoft.com/office/officeart/2005/8/layout/target3"/>
    <dgm:cxn modelId="{7F463D7A-174C-4E17-ADF9-6D094F3F75E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B38CFF-5902-4DB9-803D-818F31B1683E}" type="presParOf" srcId="{333A1088-737F-45CB-B68E-254E46348037}" destId="{F5ABB229-8D3B-4694-996A-96F23CF14429}" srcOrd="0" destOrd="0" presId="urn:microsoft.com/office/officeart/2005/8/layout/target3"/>
    <dgm:cxn modelId="{34770EAA-3AAE-4057-A861-2729E4C1B37D}" type="presParOf" srcId="{333A1088-737F-45CB-B68E-254E46348037}" destId="{F41139FD-01EE-4571-8B17-4FB00FC51163}" srcOrd="1" destOrd="0" presId="urn:microsoft.com/office/officeart/2005/8/layout/target3"/>
    <dgm:cxn modelId="{2770C9B6-B649-404A-98C5-CA46810862C6}" type="presParOf" srcId="{333A1088-737F-45CB-B68E-254E46348037}" destId="{D005CE8C-CC26-4C3E-AC11-E15060ECD759}" srcOrd="2" destOrd="0" presId="urn:microsoft.com/office/officeart/2005/8/layout/target3"/>
    <dgm:cxn modelId="{871868EA-A41A-405C-88E3-B4371B83E493}" type="presParOf" srcId="{333A1088-737F-45CB-B68E-254E46348037}" destId="{2C702D82-9B77-49B7-9568-BB8EB47C3372}" srcOrd="3" destOrd="0" presId="urn:microsoft.com/office/officeart/2005/8/layout/target3"/>
    <dgm:cxn modelId="{0E952A27-320A-45B1-92FD-DFC6682F1606}" type="presParOf" srcId="{333A1088-737F-45CB-B68E-254E46348037}" destId="{A52A0455-90FF-4808-ABD0-F02540D31D5A}" srcOrd="4" destOrd="0" presId="urn:microsoft.com/office/officeart/2005/8/layout/target3"/>
    <dgm:cxn modelId="{2BFA8AD7-5D29-4CF9-AEE7-777FE9ACEB36}" type="presParOf" srcId="{333A1088-737F-45CB-B68E-254E46348037}" destId="{6140AFEC-043D-4C43-A2F9-D0F5331DF3A3}" srcOrd="5" destOrd="0" presId="urn:microsoft.com/office/officeart/2005/8/layout/target3"/>
    <dgm:cxn modelId="{0096E537-3CDF-4E4D-83EC-8B2B6AF72909}" type="presParOf" srcId="{333A1088-737F-45CB-B68E-254E46348037}" destId="{9358AC05-5D7D-4327-9F80-1AD486AEA664}" srcOrd="6" destOrd="0" presId="urn:microsoft.com/office/officeart/2005/8/layout/target3"/>
    <dgm:cxn modelId="{857746B7-13F5-44EB-80FA-282422C5F38B}" type="presParOf" srcId="{333A1088-737F-45CB-B68E-254E46348037}" destId="{313FC574-E1CD-4FB4-B054-0B805CE0447D}" srcOrd="7" destOrd="0" presId="urn:microsoft.com/office/officeart/2005/8/layout/target3"/>
    <dgm:cxn modelId="{28C58826-ABF0-44BF-8581-01415572E8F0}" type="presParOf" srcId="{333A1088-737F-45CB-B68E-254E46348037}" destId="{619D679B-A015-4ECF-8348-D1034C574F40}" srcOrd="8" destOrd="0" presId="urn:microsoft.com/office/officeart/2005/8/layout/target3"/>
    <dgm:cxn modelId="{A7845AF4-CF08-4F52-B232-62966F875908}" type="presParOf" srcId="{333A1088-737F-45CB-B68E-254E46348037}" destId="{322283A8-4A27-4CDA-BAE3-F381106A9174}" srcOrd="9" destOrd="0" presId="urn:microsoft.com/office/officeart/2005/8/layout/target3"/>
    <dgm:cxn modelId="{53F3C603-C6D8-4305-8D75-ADF13D536346}" type="presParOf" srcId="{333A1088-737F-45CB-B68E-254E46348037}" destId="{FFC9F71D-1B4F-4AD9-A4A6-86ADEFC8AF5C}" srcOrd="10" destOrd="0" presId="urn:microsoft.com/office/officeart/2005/8/layout/target3"/>
    <dgm:cxn modelId="{740052D1-0266-45DA-A7E9-A1A56620B74C}" type="presParOf" srcId="{333A1088-737F-45CB-B68E-254E46348037}" destId="{25B08C86-7E15-44DC-BE7F-FFB55DD49D12}" srcOrd="11" destOrd="0" presId="urn:microsoft.com/office/officeart/2005/8/layout/target3"/>
    <dgm:cxn modelId="{43C6142F-1241-4FEE-B435-90FE7D16418A}" type="presParOf" srcId="{333A1088-737F-45CB-B68E-254E46348037}" destId="{76644BE8-9D7C-4C09-B250-3D10AF48CBB7}" srcOrd="12" destOrd="0" presId="urn:microsoft.com/office/officeart/2005/8/layout/target3"/>
    <dgm:cxn modelId="{5BEFDB0D-6EAA-45ED-996D-1DA2E76BD046}" type="presParOf" srcId="{333A1088-737F-45CB-B68E-254E46348037}" destId="{EE85B701-7295-41C0-BA7A-34D3756A2AE6}" srcOrd="13" destOrd="0" presId="urn:microsoft.com/office/officeart/2005/8/layout/target3"/>
    <dgm:cxn modelId="{B7D7202B-9186-4842-A2E9-24D859B5841D}" type="presParOf" srcId="{333A1088-737F-45CB-B68E-254E46348037}" destId="{8BEBB6EC-1DAA-4CAC-8A25-BC0FCBD5DBD5}" srcOrd="14" destOrd="0" presId="urn:microsoft.com/office/officeart/2005/8/layout/target3"/>
    <dgm:cxn modelId="{1FF83845-1426-4AB0-BD1D-C76947388E6B}" type="presParOf" srcId="{333A1088-737F-45CB-B68E-254E46348037}" destId="{AED2198E-93D5-4001-81B4-73124B309672}" srcOrd="15" destOrd="0" presId="urn:microsoft.com/office/officeart/2005/8/layout/target3"/>
    <dgm:cxn modelId="{AADB4E31-F144-49A5-B586-1D2D1DB42E60}" type="presParOf" srcId="{333A1088-737F-45CB-B68E-254E46348037}" destId="{2BE915AB-18AA-4053-B92C-3BFC9ED204BB}" srcOrd="16" destOrd="0" presId="urn:microsoft.com/office/officeart/2005/8/layout/target3"/>
    <dgm:cxn modelId="{BD40DB10-AED2-40BC-82E4-376A9161ADBE}" type="presParOf" srcId="{333A1088-737F-45CB-B68E-254E46348037}" destId="{6BB5E863-4638-4E1D-BFDE-399D028AC4ED}" srcOrd="17" destOrd="0" presId="urn:microsoft.com/office/officeart/2005/8/layout/target3"/>
    <dgm:cxn modelId="{DCE924F5-46DC-4802-B9AF-DDEAA9443571}" type="presParOf" srcId="{333A1088-737F-45CB-B68E-254E46348037}" destId="{5A5FFA88-C948-4069-8E93-59FA12366E83}" srcOrd="18" destOrd="0" presId="urn:microsoft.com/office/officeart/2005/8/layout/target3"/>
    <dgm:cxn modelId="{FFDAE363-22A9-42B2-982A-4508B15B3C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3257" y="0"/>
          <a:ext cx="6120680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13257" y="0"/>
        <a:ext cx="6120680" cy="553021"/>
      </dsp:txXfrm>
    </dsp:sp>
    <dsp:sp modelId="{A52A0455-90FF-4808-ABD0-F02540D31D5A}">
      <dsp:nvSpPr>
        <dsp:cNvPr id="0" name=""/>
        <dsp:cNvSpPr/>
      </dsp:nvSpPr>
      <dsp:spPr>
        <a:xfrm>
          <a:off x="293073" y="586142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120680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Světlana Havránková</a:t>
          </a:r>
          <a:endParaRPr lang="cs-CZ" sz="2000" kern="1200" dirty="0"/>
        </a:p>
      </dsp:txBody>
      <dsp:txXfrm>
        <a:off x="1728192" y="553021"/>
        <a:ext cx="6120680" cy="553021"/>
      </dsp:txXfrm>
    </dsp:sp>
    <dsp:sp modelId="{313FC574-E1CD-4FB4-B054-0B805CE0447D}">
      <dsp:nvSpPr>
        <dsp:cNvPr id="0" name=""/>
        <dsp:cNvSpPr/>
      </dsp:nvSpPr>
      <dsp:spPr>
        <a:xfrm>
          <a:off x="683842" y="1074589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998380"/>
          <a:ext cx="6120680" cy="2220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VY_32_INOVACE_06_ČJ_SPISOVATELÉ </a:t>
          </a:r>
          <a:r>
            <a:rPr lang="cs-CZ" sz="2000" kern="1200" baseline="0" dirty="0" smtClean="0"/>
            <a:t>A ILUSTRÁTOŘI</a:t>
          </a:r>
          <a:endParaRPr lang="cs-CZ" sz="2000" kern="1200" dirty="0"/>
        </a:p>
      </dsp:txBody>
      <dsp:txXfrm>
        <a:off x="1728192" y="998380"/>
        <a:ext cx="6120680" cy="6124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584174"/>
          <a:ext cx="6120680" cy="6922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Bohumil Říha</a:t>
          </a:r>
          <a:endParaRPr lang="cs-CZ" sz="2000" kern="1200" dirty="0"/>
        </a:p>
      </dsp:txBody>
      <dsp:txXfrm>
        <a:off x="1728192" y="1584174"/>
        <a:ext cx="6120680" cy="29936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1848933"/>
          <a:ext cx="6120680" cy="4047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28192" y="1848933"/>
        <a:ext cx="6120680" cy="404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664C2-C935-4894-B487-5916172BD361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030E7-EFF1-4A0C-9BED-FB067B43B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1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FB1C37-E757-429A-B90D-5D34994871C2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6E17DD-E498-499C-BFC7-7AE7058045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youtube.com/watch?feature=player_detailpage&amp;v=n_o3i5H-fL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mg.mf.cz/157/490/slunicko-9-2007.jpg" TargetMode="External"/><Relationship Id="rId13" Type="http://schemas.openxmlformats.org/officeDocument/2006/relationships/hyperlink" Target="http://knihy.abz.cz/imgs/products/img_247150_orig.jpg" TargetMode="External"/><Relationship Id="rId3" Type="http://schemas.openxmlformats.org/officeDocument/2006/relationships/hyperlink" Target="http://upload.wikimedia.org/wikipedia/en/2/29/Vaclav_Ctvrtek.jpg" TargetMode="External"/><Relationship Id="rId7" Type="http://schemas.openxmlformats.org/officeDocument/2006/relationships/hyperlink" Target="http://upit.cc/i/896ecd68.jpg" TargetMode="External"/><Relationship Id="rId12" Type="http://schemas.openxmlformats.org/officeDocument/2006/relationships/hyperlink" Target="http://data.bux.cz/book/007/146/0071460/large.jpg" TargetMode="External"/><Relationship Id="rId2" Type="http://schemas.openxmlformats.org/officeDocument/2006/relationships/hyperlink" Target="http://nd01.jxs.cz/101/854/0db7581b02_14489034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tic.iqsys.biz/prevs/free/materidouska.jpg" TargetMode="External"/><Relationship Id="rId11" Type="http://schemas.openxmlformats.org/officeDocument/2006/relationships/hyperlink" Target="http://www.knihy-pro-deti.cz/pictures/a182.jpg" TargetMode="External"/><Relationship Id="rId5" Type="http://schemas.openxmlformats.org/officeDocument/2006/relationships/hyperlink" Target="http://upload.wikimedia.org/wikipedia/commons/9/9f/Bozena_Nemcova_black.jpg" TargetMode="External"/><Relationship Id="rId15" Type="http://schemas.openxmlformats.org/officeDocument/2006/relationships/hyperlink" Target="http://data.bux.cz/book/017/650/0176507/large.jpg" TargetMode="External"/><Relationship Id="rId10" Type="http://schemas.openxmlformats.org/officeDocument/2006/relationships/hyperlink" Target="http://www.arara.cz/i/imgs/799/128799.jpg" TargetMode="External"/><Relationship Id="rId4" Type="http://schemas.openxmlformats.org/officeDocument/2006/relationships/hyperlink" Target="http://www.cojeco.cz/Attach/photos/pers3945e4bc1ac1d.jpg" TargetMode="External"/><Relationship Id="rId9" Type="http://schemas.openxmlformats.org/officeDocument/2006/relationships/hyperlink" Target="http://www.fragment.cz/picture/shop/cz/zbozi/big/v_kociciny-kocourka-damiana-201337-01.gif" TargetMode="External"/><Relationship Id="rId14" Type="http://schemas.openxmlformats.org/officeDocument/2006/relationships/hyperlink" Target="http://www.antikopava.cz/upload/8c976ak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1524883"/>
              </p:ext>
            </p:extLst>
          </p:nvPr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632921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4404270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2. - 3. ročníku.</a:t>
            </a:r>
          </a:p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Žáci se seznamují se životem a dílem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Václava Čtvrtka. 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Obsahuje 2 videa pohádek z Večerníčků, slova k písničce „Večerníček“.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607" y="4013672"/>
            <a:ext cx="194421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9360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6512511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Václav Čtvrtek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jeho pravé jméno je Václav Cafourek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Václav Čtvrtek je jeho pseudonym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je to spisovatel pro děti a mládež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atínek mu každý večer vyprávěl tajuplné příběhy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pokračovatel klasiků českých pohádek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44008" y="2280975"/>
            <a:ext cx="2232248" cy="2232248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láček 3"/>
          <p:cNvSpPr/>
          <p:nvPr/>
        </p:nvSpPr>
        <p:spPr>
          <a:xfrm>
            <a:off x="6695728" y="980728"/>
            <a:ext cx="2448272" cy="1440160"/>
          </a:xfrm>
          <a:prstGeom prst="cloudCallout">
            <a:avLst>
              <a:gd name="adj1" fmla="val -38376"/>
              <a:gd name="adj2" fmla="val 8174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 je to pseudonym?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34566" y="3212976"/>
            <a:ext cx="1907704" cy="9721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Umělecká přezdívka.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2808312" cy="3179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980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512511" cy="72008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7969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876" y="8731"/>
            <a:ext cx="2232025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1331640" y="332656"/>
            <a:ext cx="4752528" cy="1584176"/>
          </a:xfrm>
          <a:prstGeom prst="cloudCallout">
            <a:avLst>
              <a:gd name="adj1" fmla="val 77405"/>
              <a:gd name="adj2" fmla="val 426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Kteří autoři psali české pohádky?</a:t>
            </a:r>
          </a:p>
          <a:p>
            <a:pPr algn="ctr"/>
            <a:r>
              <a:rPr lang="cs-CZ" dirty="0" smtClean="0"/>
              <a:t>Nevíš? Poradím ti.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975" y="2313667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0000FF"/>
                </a:solidFill>
              </a:rPr>
              <a:t>Josef Lada</a:t>
            </a:r>
            <a:endParaRPr lang="cs-CZ" sz="2800" i="1" dirty="0">
              <a:solidFill>
                <a:srgbClr val="0000FF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2435053" cy="288032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189" y="2996952"/>
            <a:ext cx="2232248" cy="3590112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88715" y="2344444"/>
            <a:ext cx="1744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rgbClr val="0000FF"/>
                </a:solidFill>
              </a:rPr>
              <a:t>K.J.Erben</a:t>
            </a:r>
            <a:endParaRPr lang="cs-CZ" sz="2800" i="1" dirty="0">
              <a:solidFill>
                <a:srgbClr val="0000FF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14329"/>
            <a:ext cx="2376264" cy="3446096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32676" y="2358256"/>
            <a:ext cx="3052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0000FF"/>
                </a:solidFill>
              </a:rPr>
              <a:t>Božena Němcová</a:t>
            </a:r>
            <a:endParaRPr lang="cs-CZ" sz="2800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967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Václav Čtvrtek také spolupracoval s dětskými časopisy jako je: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2438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76500"/>
            <a:ext cx="2682974" cy="3832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96566"/>
            <a:ext cx="259648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533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43711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Nejznámější jsou jeho knížky, které byly zfilmovány pro televizi (večerníčky).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www.youtube.com/watch?feature=player_detailpage&amp;v=n_o3i5H-fLc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484785"/>
            <a:ext cx="1872210" cy="1838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777" y="1197869"/>
            <a:ext cx="2157413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99845"/>
            <a:ext cx="1943658" cy="2591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1891909" cy="2436885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1630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33822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Jsme dva kamarádi a bydlíme v pařezové chaloupce.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Jsem loupežník a bydlím v lese, který se jmenuje </a:t>
            </a:r>
            <a:r>
              <a:rPr lang="cs-CZ" dirty="0" err="1" smtClean="0"/>
              <a:t>Řáholec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93680"/>
            <a:ext cx="2232025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3275856" y="223610"/>
            <a:ext cx="4536504" cy="1477197"/>
          </a:xfrm>
          <a:prstGeom prst="cloudCallout">
            <a:avLst>
              <a:gd name="adj1" fmla="val -86961"/>
              <a:gd name="adj2" fmla="val 1375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Dokážeš pojmenovat pohádkové postavy podle nápovědy? Napiš je.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3330651"/>
            <a:ext cx="2736304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330651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Křemílek a Vochomůrka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5282181"/>
            <a:ext cx="2736304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282181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Rumcajs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19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Bydlím v rybníce a moje jméno začíná písmenem Č.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Moje suknička je z lístků vlčího máku.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Starám se o les, bydlím v hájovně.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Bydlím s Rumcajsem a jsem jeho žena.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6403" y="1124744"/>
            <a:ext cx="2736304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124744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70C0"/>
                </a:solidFill>
              </a:rPr>
              <a:t>v</a:t>
            </a:r>
            <a:r>
              <a:rPr lang="cs-CZ" sz="2000" dirty="0" smtClean="0">
                <a:solidFill>
                  <a:srgbClr val="0070C0"/>
                </a:solidFill>
              </a:rPr>
              <a:t>odník </a:t>
            </a:r>
            <a:r>
              <a:rPr lang="cs-CZ" sz="2000" dirty="0" err="1" smtClean="0">
                <a:solidFill>
                  <a:srgbClr val="0070C0"/>
                </a:solidFill>
              </a:rPr>
              <a:t>Česílko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32929"/>
            <a:ext cx="275590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251064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70C0"/>
                </a:solidFill>
              </a:rPr>
              <a:t>M</a:t>
            </a:r>
            <a:r>
              <a:rPr lang="cs-CZ" sz="2000" dirty="0" smtClean="0">
                <a:solidFill>
                  <a:srgbClr val="0070C0"/>
                </a:solidFill>
              </a:rPr>
              <a:t>aková panenka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40" y="4293095"/>
            <a:ext cx="275590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16047" y="427081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70C0"/>
                </a:solidFill>
              </a:rPr>
              <a:t>h</a:t>
            </a:r>
            <a:r>
              <a:rPr lang="cs-CZ" sz="2000" dirty="0" smtClean="0">
                <a:solidFill>
                  <a:srgbClr val="0070C0"/>
                </a:solidFill>
              </a:rPr>
              <a:t>ajný Robátko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92" y="6093295"/>
            <a:ext cx="275590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609259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Manka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520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Další knihy, které napsal V. Čtvrtek: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Příběhy kocoura a jeho kočičích přátel.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179885"/>
            <a:ext cx="2232025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2339752" y="908720"/>
            <a:ext cx="4104456" cy="1152128"/>
          </a:xfrm>
          <a:prstGeom prst="cloudCallout">
            <a:avLst>
              <a:gd name="adj1" fmla="val 67602"/>
              <a:gd name="adj2" fmla="val 77896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Přečti si text a přiřaď správný název.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00826"/>
            <a:ext cx="2448272" cy="336572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367427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Kocour Mikeš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72514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Kočičiny kocourka Damiána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536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Příběhy z lesa a tůňky, kde si navzájem pomáhají zvířátka.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Dobrodružství jednoho formana, které prožívá na cestě se svými kamarády.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08720"/>
            <a:ext cx="1872208" cy="2445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21106"/>
            <a:ext cx="1944216" cy="2700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39753" y="2200559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Rákosníček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3" y="1207345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 víle Amálce a žabce Márince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725144"/>
            <a:ext cx="3096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Krakonošovy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pohádky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558924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Cesty formana </a:t>
            </a:r>
            <a:r>
              <a:rPr lang="cs-CZ" sz="2400" dirty="0" err="1" smtClean="0">
                <a:solidFill>
                  <a:srgbClr val="FF0000"/>
                </a:solidFill>
              </a:rPr>
              <a:t>Šejtročka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995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1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1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476672"/>
            <a:ext cx="2236787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3491880" y="379480"/>
            <a:ext cx="3240360" cy="1213203"/>
          </a:xfrm>
          <a:prstGeom prst="cloudCallout">
            <a:avLst>
              <a:gd name="adj1" fmla="val -85981"/>
              <a:gd name="adj2" fmla="val 486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 odměnu si můžeš vybrat jednu z pohádek.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32849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http://www.youtube.com/watch?feature=player_detailpage&amp;v=hRZG6FGzIgQ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43608" y="46531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http://www.youtube.com/watch?feature=player_detailpage&amp;list=PL6599A3BDAD9326C8&amp;v=SlKxNWdf6eE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342900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 víle Amálce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738782"/>
            <a:ext cx="2511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O hajném </a:t>
            </a:r>
            <a:r>
              <a:rPr lang="cs-CZ" sz="2000" dirty="0" err="1" smtClean="0">
                <a:solidFill>
                  <a:srgbClr val="0070C0"/>
                </a:solidFill>
              </a:rPr>
              <a:t>Robátkovi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36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>
            <a:normAutofit fontScale="55000" lnSpcReduction="20000"/>
          </a:bodyPr>
          <a:lstStyle/>
          <a:p>
            <a:endParaRPr lang="cs-CZ" sz="2300" b="1" dirty="0" smtClean="0"/>
          </a:p>
          <a:p>
            <a:pPr marL="45720" indent="0">
              <a:buNone/>
            </a:pPr>
            <a:r>
              <a:rPr lang="cs-CZ" sz="2900" b="1" dirty="0" smtClean="0"/>
              <a:t>Text k písničce Večerníček: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Dříve, než nám klesnou víčka těsně před spaním,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uvidíme Večerníčka, jak se uklání,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pokud vám není moc,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dobrý večer, dobrou noc,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zamává čepičkou,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z kouzelných hromádek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hází lístky pohádek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maličkou ručičkou.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Nežli Brouček složí krovky, aniž řekl smím?,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z televizní obrazovky krokem </a:t>
            </a:r>
            <a:r>
              <a:rPr lang="cs-CZ" sz="2900" b="1" dirty="0" err="1"/>
              <a:t>rumcajzím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loupežník vykročí,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s každým pánem zatočí,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Manku má copatou,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zahvízdá, zapíská,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vždycky najde Cipíska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bradu má vousatou.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Červená se muchomůrka, letí motýlek,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v trávě sedí Vochomůrka, vedle Křemílek,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zkoumají pravidla,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jak se vaří povidla,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vařečkou míchají,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kdopak dřív uteče,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než jim hrnec přeteče,</a:t>
            </a: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to se nás neptají.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43983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7"/>
            <a:ext cx="91440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endParaRPr lang="cs-CZ" sz="1600" b="1" dirty="0" smtClean="0"/>
          </a:p>
          <a:p>
            <a:pPr marL="45720" indent="0">
              <a:buNone/>
            </a:pPr>
            <a:r>
              <a:rPr lang="cs-CZ" sz="1600" b="1" dirty="0" smtClean="0"/>
              <a:t>Méďa Béďa honí v lese vlka-zloděje,</a:t>
            </a:r>
            <a:br>
              <a:rPr lang="cs-CZ" sz="1600" b="1" dirty="0" smtClean="0"/>
            </a:br>
            <a:r>
              <a:rPr lang="cs-CZ" sz="1600" b="1" dirty="0" smtClean="0"/>
              <a:t>Míček Flíček rozbil okno, nic se neděje,</a:t>
            </a:r>
            <a:br>
              <a:rPr lang="cs-CZ" sz="1600" b="1" dirty="0" smtClean="0"/>
            </a:br>
            <a:r>
              <a:rPr lang="cs-CZ" sz="1600" b="1" dirty="0" smtClean="0"/>
              <a:t>opičák Hup a Hop</a:t>
            </a:r>
            <a:br>
              <a:rPr lang="cs-CZ" sz="1600" b="1" dirty="0" smtClean="0"/>
            </a:br>
            <a:r>
              <a:rPr lang="cs-CZ" sz="1600" b="1" dirty="0" smtClean="0"/>
              <a:t>řídí loď a barví strop,</a:t>
            </a:r>
            <a:br>
              <a:rPr lang="cs-CZ" sz="1600" b="1" dirty="0" smtClean="0"/>
            </a:br>
            <a:r>
              <a:rPr lang="cs-CZ" sz="1600" b="1" dirty="0" smtClean="0"/>
              <a:t>najedou na útes,</a:t>
            </a:r>
            <a:br>
              <a:rPr lang="cs-CZ" sz="1600" b="1" dirty="0" smtClean="0"/>
            </a:br>
            <a:r>
              <a:rPr lang="cs-CZ" sz="1600" b="1" dirty="0" smtClean="0"/>
              <a:t>všechno zná, všechno ví,</a:t>
            </a:r>
            <a:br>
              <a:rPr lang="cs-CZ" sz="1600" b="1" dirty="0" smtClean="0"/>
            </a:br>
            <a:r>
              <a:rPr lang="cs-CZ" sz="1600" b="1" dirty="0" smtClean="0"/>
              <a:t>všechno zdárně vyřeší</a:t>
            </a:r>
            <a:br>
              <a:rPr lang="cs-CZ" sz="1600" b="1" dirty="0" smtClean="0"/>
            </a:br>
            <a:r>
              <a:rPr lang="cs-CZ" sz="1600" b="1" dirty="0" smtClean="0"/>
              <a:t>chytrý pes maxipes Fík.</a:t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>{sbor}</a:t>
            </a:r>
            <a:br>
              <a:rPr lang="cs-CZ" sz="1600" b="1" dirty="0" smtClean="0"/>
            </a:br>
            <a:r>
              <a:rPr lang="cs-CZ" sz="1600" b="1" dirty="0" smtClean="0"/>
              <a:t>Táto pojď se taky dívat s námi,</a:t>
            </a:r>
            <a:br>
              <a:rPr lang="cs-CZ" sz="1600" b="1" dirty="0" smtClean="0"/>
            </a:br>
            <a:r>
              <a:rPr lang="cs-CZ" sz="1600" b="1" dirty="0" smtClean="0"/>
              <a:t>mámo pojď se taky smát,</a:t>
            </a:r>
            <a:br>
              <a:rPr lang="cs-CZ" sz="1600" b="1" dirty="0" smtClean="0"/>
            </a:br>
            <a:r>
              <a:rPr lang="cs-CZ" sz="1600" b="1" dirty="0" smtClean="0"/>
              <a:t>dokud krásná paní neoznámí:</a:t>
            </a:r>
            <a:br>
              <a:rPr lang="cs-CZ" sz="1600" b="1" dirty="0" smtClean="0"/>
            </a:br>
            <a:r>
              <a:rPr lang="cs-CZ" sz="1600" b="1" dirty="0" smtClean="0"/>
              <a:t>Tak a teď už děti spát.</a:t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>Dříve, než nám klesnou víčka těsně před spaním,</a:t>
            </a:r>
            <a:br>
              <a:rPr lang="cs-CZ" sz="1600" b="1" dirty="0" smtClean="0"/>
            </a:br>
            <a:r>
              <a:rPr lang="cs-CZ" sz="1600" b="1" dirty="0" smtClean="0"/>
              <a:t>uvidíte Večerníčka, jak se uklání,</a:t>
            </a:r>
            <a:br>
              <a:rPr lang="cs-CZ" sz="1600" b="1" dirty="0" smtClean="0"/>
            </a:br>
            <a:r>
              <a:rPr lang="cs-CZ" sz="1600" b="1" dirty="0" smtClean="0"/>
              <a:t>pokud vám není moc,</a:t>
            </a:r>
            <a:br>
              <a:rPr lang="cs-CZ" sz="1600" b="1" dirty="0" smtClean="0"/>
            </a:br>
            <a:r>
              <a:rPr lang="cs-CZ" sz="1600" b="1" dirty="0" smtClean="0"/>
              <a:t>dobrý večer, dobrou noc,</a:t>
            </a:r>
            <a:br>
              <a:rPr lang="cs-CZ" sz="1600" b="1" dirty="0" smtClean="0"/>
            </a:br>
            <a:r>
              <a:rPr lang="cs-CZ" sz="1600" b="1" dirty="0" smtClean="0"/>
              <a:t>zamává čepičkou,</a:t>
            </a:r>
            <a:br>
              <a:rPr lang="cs-CZ" sz="1600" b="1" dirty="0" smtClean="0"/>
            </a:br>
            <a:r>
              <a:rPr lang="cs-CZ" sz="1600" b="1" dirty="0" smtClean="0"/>
              <a:t>z kouzelných hromádek</a:t>
            </a:r>
            <a:br>
              <a:rPr lang="cs-CZ" sz="1600" b="1" dirty="0" smtClean="0"/>
            </a:br>
            <a:r>
              <a:rPr lang="cs-CZ" sz="1600" b="1" dirty="0" smtClean="0"/>
              <a:t>hází lístky pohádek</a:t>
            </a:r>
            <a:br>
              <a:rPr lang="cs-CZ" sz="1600" b="1" dirty="0" smtClean="0"/>
            </a:br>
            <a:r>
              <a:rPr lang="cs-CZ" sz="1600" b="1" dirty="0" smtClean="0"/>
              <a:t>maličkou ručičkou.</a:t>
            </a:r>
            <a:br>
              <a:rPr lang="cs-CZ" sz="1600" b="1" dirty="0" smtClean="0"/>
            </a:br>
            <a:r>
              <a:rPr lang="cs-CZ" sz="1600" b="1" dirty="0" smtClean="0"/>
              <a:t>La </a:t>
            </a:r>
            <a:r>
              <a:rPr lang="cs-CZ" sz="1600" b="1" dirty="0" err="1" smtClean="0"/>
              <a:t>la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la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la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002119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6858000"/>
          </a:xfrm>
        </p:spPr>
        <p:txBody>
          <a:bodyPr/>
          <a:lstStyle/>
          <a:p>
            <a:pPr marL="0" indent="0" algn="l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Seznam pohádek z písničky „Večerníček“.</a:t>
            </a:r>
            <a:br>
              <a:rPr lang="cs-CZ" sz="16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Štaflík a Špagetka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Víla Amálka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Edudant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Francimor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Spejbl a Hurvínek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 Človíčkovi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Broučci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Krakonošovy pohádky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Rumcajs, Manka a Cipísek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Kubula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a Kuba </a:t>
            </a: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Kubikula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Robátko a Větrník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Křemílek a Vochomůrka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Jája a </a:t>
            </a: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Pája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Káťa a Škubánek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Červík Pepík a vosa Žofie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Kosí bratři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Maxipes Fík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Čmelda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Brumda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Vydrýsek</a:t>
            </a: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Mach a Šebestová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Bob a Bobek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Rákosníček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Kluk z plakátu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Maková panenka a motýl Emanuel</a:t>
            </a:r>
            <a:b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Kocour Mikeš          Pat a Mat                      </a:t>
            </a:r>
            <a:r>
              <a:rPr lang="cs-CZ" sz="160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Racochejl</a:t>
            </a:r>
            <a:endParaRPr lang="cs-CZ" sz="16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83671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613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361088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Citace:</a:t>
            </a:r>
          </a:p>
          <a:p>
            <a:r>
              <a:rPr lang="cs-CZ" sz="1400" u="sng" dirty="0">
                <a:hlinkClick r:id="rId3"/>
              </a:rPr>
              <a:t>http://</a:t>
            </a:r>
            <a:r>
              <a:rPr lang="cs-CZ" sz="1400" u="sng" dirty="0" smtClean="0">
                <a:hlinkClick r:id="rId3"/>
              </a:rPr>
              <a:t>upload.wikimedia.org/wikipedia/en/2/29/Vaclav_Ctvrtek.jpg</a:t>
            </a:r>
            <a:endParaRPr lang="cs-CZ" sz="1400" u="sng" dirty="0" smtClean="0"/>
          </a:p>
          <a:p>
            <a:r>
              <a:rPr lang="cs-CZ" sz="1400" u="sng" dirty="0">
                <a:hlinkClick r:id="rId4"/>
              </a:rPr>
              <a:t>http://www.cojeco.cz/Attach//</a:t>
            </a:r>
            <a:r>
              <a:rPr lang="cs-CZ" sz="1400" u="sng" dirty="0" smtClean="0">
                <a:hlinkClick r:id="rId4"/>
              </a:rPr>
              <a:t>photos/pers3945e4bc1ac1d.jpg</a:t>
            </a:r>
            <a:endParaRPr lang="cs-CZ" sz="1400" u="sng" dirty="0" smtClean="0"/>
          </a:p>
          <a:p>
            <a:r>
              <a:rPr lang="cs-CZ" sz="1400" u="sng" dirty="0">
                <a:hlinkClick r:id="rId5"/>
              </a:rPr>
              <a:t>http://</a:t>
            </a:r>
            <a:r>
              <a:rPr lang="cs-CZ" sz="1400" u="sng" dirty="0" smtClean="0">
                <a:hlinkClick r:id="rId5"/>
              </a:rPr>
              <a:t>upload.wikimedia.org/wikipedia/commons/9/9f/Bozena_Nemcova_black.jpg</a:t>
            </a:r>
            <a:endParaRPr lang="cs-CZ" sz="1400" u="sng" dirty="0" smtClean="0"/>
          </a:p>
          <a:p>
            <a:r>
              <a:rPr lang="cs-CZ" sz="1400" u="sng" dirty="0">
                <a:hlinkClick r:id="rId6"/>
              </a:rPr>
              <a:t>http://</a:t>
            </a:r>
            <a:r>
              <a:rPr lang="cs-CZ" sz="1400" u="sng" dirty="0" smtClean="0">
                <a:hlinkClick r:id="rId6"/>
              </a:rPr>
              <a:t>static.iqsys.biz/prevs/free/materidouska.jpg</a:t>
            </a:r>
            <a:endParaRPr lang="cs-CZ" sz="1400" u="sng" dirty="0" smtClean="0"/>
          </a:p>
          <a:p>
            <a:r>
              <a:rPr lang="cs-CZ" sz="1600" u="sng" dirty="0" smtClean="0">
                <a:hlinkClick r:id="rId7"/>
              </a:rPr>
              <a:t>http</a:t>
            </a:r>
            <a:r>
              <a:rPr lang="cs-CZ" sz="1600" u="sng" dirty="0">
                <a:hlinkClick r:id="rId7"/>
              </a:rPr>
              <a:t>://</a:t>
            </a:r>
            <a:r>
              <a:rPr lang="cs-CZ" sz="1600" u="sng" dirty="0" smtClean="0">
                <a:hlinkClick r:id="rId7"/>
              </a:rPr>
              <a:t>upit.cc/i/896ecd68.jpg</a:t>
            </a:r>
            <a:endParaRPr lang="cs-CZ" sz="1600" u="sng" dirty="0" smtClean="0"/>
          </a:p>
          <a:p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img.mf.cz/157/490/slunicko-9-2007.jpg</a:t>
            </a:r>
            <a:endParaRPr lang="cs-CZ" sz="1600" u="sng" dirty="0" smtClean="0"/>
          </a:p>
          <a:p>
            <a:r>
              <a:rPr lang="cs-CZ" sz="1600" u="sng" dirty="0">
                <a:hlinkClick r:id="rId9"/>
              </a:rPr>
              <a:t>http://</a:t>
            </a:r>
            <a:r>
              <a:rPr lang="cs-CZ" sz="1600" u="sng" dirty="0" smtClean="0">
                <a:hlinkClick r:id="rId9"/>
              </a:rPr>
              <a:t>www.fragment.cz/picture/shop/cz/zbozi/big/v_kociciny-kocourka-damiana-201337-01.gif</a:t>
            </a:r>
            <a:endParaRPr lang="cs-CZ" sz="1600" u="sng" dirty="0" smtClean="0"/>
          </a:p>
          <a:p>
            <a:r>
              <a:rPr lang="cs-CZ" sz="1600" u="sng" dirty="0">
                <a:hlinkClick r:id="rId10"/>
              </a:rPr>
              <a:t>http://</a:t>
            </a:r>
            <a:r>
              <a:rPr lang="cs-CZ" sz="1600" u="sng" dirty="0" smtClean="0">
                <a:hlinkClick r:id="rId10"/>
              </a:rPr>
              <a:t>www.arara.cz/i/imgs/799/128799.jpg</a:t>
            </a:r>
            <a:endParaRPr lang="cs-CZ" sz="1600" u="sng" dirty="0" smtClean="0"/>
          </a:p>
          <a:p>
            <a:r>
              <a:rPr lang="cs-CZ" sz="1600" u="sng" dirty="0">
                <a:hlinkClick r:id="rId11"/>
              </a:rPr>
              <a:t>http://</a:t>
            </a:r>
            <a:r>
              <a:rPr lang="cs-CZ" sz="1600" u="sng" dirty="0" smtClean="0">
                <a:hlinkClick r:id="rId11"/>
              </a:rPr>
              <a:t>www.knihy-pro-deti.cz/pictures/a182.jpg</a:t>
            </a:r>
            <a:endParaRPr lang="cs-CZ" sz="1600" u="sng" dirty="0" smtClean="0"/>
          </a:p>
          <a:p>
            <a:r>
              <a:rPr lang="cs-CZ" sz="1600" u="sng" dirty="0">
                <a:hlinkClick r:id="rId12"/>
              </a:rPr>
              <a:t>http://</a:t>
            </a:r>
            <a:r>
              <a:rPr lang="cs-CZ" sz="1600" u="sng" dirty="0" smtClean="0">
                <a:hlinkClick r:id="rId12"/>
              </a:rPr>
              <a:t>data.bux.cz/book/007/146/0071460/large.jpg</a:t>
            </a:r>
            <a:endParaRPr lang="cs-CZ" sz="1600" u="sng" dirty="0" smtClean="0"/>
          </a:p>
          <a:p>
            <a:r>
              <a:rPr lang="cs-CZ" sz="1600" u="sng" dirty="0">
                <a:hlinkClick r:id="rId13"/>
              </a:rPr>
              <a:t>http://</a:t>
            </a:r>
            <a:r>
              <a:rPr lang="cs-CZ" sz="1600" u="sng" dirty="0" smtClean="0">
                <a:hlinkClick r:id="rId13"/>
              </a:rPr>
              <a:t>knihy.abz.cz/imgs/products/img_247150_orig.jpg</a:t>
            </a:r>
            <a:endParaRPr lang="cs-CZ" sz="1600" u="sng" dirty="0" smtClean="0"/>
          </a:p>
          <a:p>
            <a:r>
              <a:rPr lang="cs-CZ" sz="1600" u="sng" dirty="0">
                <a:hlinkClick r:id="rId14"/>
              </a:rPr>
              <a:t>http://</a:t>
            </a:r>
            <a:r>
              <a:rPr lang="cs-CZ" sz="1600" u="sng" dirty="0" smtClean="0">
                <a:hlinkClick r:id="rId14"/>
              </a:rPr>
              <a:t>www.antikopava.cz/upload/8c976akol.jpg</a:t>
            </a:r>
            <a:endParaRPr lang="cs-CZ" sz="1600" u="sng" dirty="0" smtClean="0"/>
          </a:p>
          <a:p>
            <a:r>
              <a:rPr lang="cs-CZ" sz="1600" u="sng" dirty="0">
                <a:hlinkClick r:id="rId15"/>
              </a:rPr>
              <a:t>http://</a:t>
            </a:r>
            <a:r>
              <a:rPr lang="cs-CZ" sz="1600" u="sng" dirty="0" smtClean="0">
                <a:hlinkClick r:id="rId15"/>
              </a:rPr>
              <a:t>data.bux.cz/book/017/650/0176507/large.jpg</a:t>
            </a:r>
            <a:endParaRPr lang="cs-CZ" sz="1600" u="sng" dirty="0" smtClean="0"/>
          </a:p>
          <a:p>
            <a:r>
              <a:rPr lang="cs-CZ" sz="1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www.merchandising.cz/images/vecernicek01_i.jpg</a:t>
            </a:r>
          </a:p>
          <a:p>
            <a:r>
              <a:rPr lang="cs-CZ" sz="1600" u="sng" dirty="0">
                <a:hlinkClick r:id="rId2"/>
              </a:rPr>
              <a:t>http://nd01.jxs.cz/101/854/0db7581b02_14489034_o2.jpg</a:t>
            </a:r>
            <a:endParaRPr lang="cs-CZ" sz="16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  <a:p>
            <a:endParaRPr lang="cs-CZ" sz="16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518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421</TotalTime>
  <Words>399</Words>
  <Application>Microsoft Office PowerPoint</Application>
  <PresentationFormat>Předvádění na obrazovce (4:3)</PresentationFormat>
  <Paragraphs>155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Václav Čtvrtek</vt:lpstr>
      <vt:lpstr>   </vt:lpstr>
      <vt:lpstr>   </vt:lpstr>
      <vt:lpstr>   </vt:lpstr>
      <vt:lpstr>   </vt:lpstr>
      <vt:lpstr>   </vt:lpstr>
      <vt:lpstr>  </vt:lpstr>
      <vt:lpstr>     </vt:lpstr>
      <vt:lpstr>   </vt:lpstr>
      <vt:lpstr>   </vt:lpstr>
      <vt:lpstr>Prezentace aplikace PowerPoint</vt:lpstr>
      <vt:lpstr> Seznam pohádek z písničky „Večerníček“.  Štaflík a Špagetka Víla Amálka Edudant a Francimor Spejbl a Hurvínek O Človíčkovi Broučci Krakonošovy pohádky Rumcajs, Manka a Cipísek Kubula a Kuba Kubikula Robátko a Větrník Křemílek a Vochomůrka Jája a Pája Káťa a Škubánek Červík Pepík a vosa Žofie Kosí bratři Maxipes Fík Čmelda a Brumda Vydrýsek Mach a Šebestová Bob a Bobek Rákosníček Kluk z plakátu Maková panenka a motýl Emanuel Kocour Mikeš          Pat a Mat                      Racochejl</vt:lpstr>
      <vt:lpstr>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Čtvrtek</dc:title>
  <dc:creator>Havránková Světlana</dc:creator>
  <cp:lastModifiedBy>Havránková Světlana</cp:lastModifiedBy>
  <cp:revision>30</cp:revision>
  <dcterms:created xsi:type="dcterms:W3CDTF">2013-08-19T13:39:12Z</dcterms:created>
  <dcterms:modified xsi:type="dcterms:W3CDTF">2013-08-19T20:40:16Z</dcterms:modified>
</cp:coreProperties>
</file>