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4" r:id="rId2"/>
    <p:sldId id="265" r:id="rId3"/>
    <p:sldId id="257" r:id="rId4"/>
    <p:sldId id="258" r:id="rId5"/>
    <p:sldId id="259" r:id="rId6"/>
    <p:sldId id="260" r:id="rId7"/>
    <p:sldId id="277" r:id="rId8"/>
    <p:sldId id="278" r:id="rId9"/>
    <p:sldId id="279" r:id="rId10"/>
    <p:sldId id="274" r:id="rId11"/>
    <p:sldId id="282" r:id="rId12"/>
    <p:sldId id="280" r:id="rId13"/>
    <p:sldId id="281" r:id="rId14"/>
    <p:sldId id="266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5" autoAdjust="0"/>
    <p:restoredTop sz="94624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32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73051-A406-4CDD-AE79-655D9CAA6CEC}" type="datetimeFigureOut">
              <a:rPr lang="cs-CZ" smtClean="0"/>
              <a:pPr/>
              <a:t>20.8.2013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24528-2CB9-4D7E-9650-E504F63F96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73051-A406-4CDD-AE79-655D9CAA6CEC}" type="datetimeFigureOut">
              <a:rPr lang="cs-CZ" smtClean="0"/>
              <a:pPr/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24528-2CB9-4D7E-9650-E504F63F96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73051-A406-4CDD-AE79-655D9CAA6CEC}" type="datetimeFigureOut">
              <a:rPr lang="cs-CZ" smtClean="0"/>
              <a:pPr/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24528-2CB9-4D7E-9650-E504F63F96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73051-A406-4CDD-AE79-655D9CAA6CEC}" type="datetimeFigureOut">
              <a:rPr lang="cs-CZ" smtClean="0"/>
              <a:pPr/>
              <a:t>20.8.2013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24528-2CB9-4D7E-9650-E504F63F96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73051-A406-4CDD-AE79-655D9CAA6CEC}" type="datetimeFigureOut">
              <a:rPr lang="cs-CZ" smtClean="0"/>
              <a:pPr/>
              <a:t>20.8.2013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24528-2CB9-4D7E-9650-E504F63F96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73051-A406-4CDD-AE79-655D9CAA6CEC}" type="datetimeFigureOut">
              <a:rPr lang="cs-CZ" smtClean="0"/>
              <a:pPr/>
              <a:t>20.8.2013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24528-2CB9-4D7E-9650-E504F63F96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73051-A406-4CDD-AE79-655D9CAA6CEC}" type="datetimeFigureOut">
              <a:rPr lang="cs-CZ" smtClean="0"/>
              <a:pPr/>
              <a:t>20.8.2013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24528-2CB9-4D7E-9650-E504F63F96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73051-A406-4CDD-AE79-655D9CAA6CEC}" type="datetimeFigureOut">
              <a:rPr lang="cs-CZ" smtClean="0"/>
              <a:pPr/>
              <a:t>20.8.2013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24528-2CB9-4D7E-9650-E504F63F96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73051-A406-4CDD-AE79-655D9CAA6CEC}" type="datetimeFigureOut">
              <a:rPr lang="cs-CZ" smtClean="0"/>
              <a:pPr/>
              <a:t>20.8.2013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5724528-2CB9-4D7E-9650-E504F63F96F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73051-A406-4CDD-AE79-655D9CAA6CEC}" type="datetimeFigureOut">
              <a:rPr lang="cs-CZ" smtClean="0"/>
              <a:pPr/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24528-2CB9-4D7E-9650-E504F63F96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73051-A406-4CDD-AE79-655D9CAA6CEC}" type="datetimeFigureOut">
              <a:rPr lang="cs-CZ" smtClean="0"/>
              <a:pPr/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24528-2CB9-4D7E-9650-E504F63F96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5A73051-A406-4CDD-AE79-655D9CAA6CEC}" type="datetimeFigureOut">
              <a:rPr lang="cs-CZ" smtClean="0"/>
              <a:pPr/>
              <a:t>20.8.2013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724528-2CB9-4D7E-9650-E504F63F96F6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 thruBlk="1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42844" y="116632"/>
            <a:ext cx="8858312" cy="2455112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-71462"/>
            <a:ext cx="9144000" cy="707233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                                          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</a:p>
          <a:p>
            <a:pPr>
              <a:buNone/>
            </a:pP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					          </a:t>
            </a:r>
            <a:endParaRPr lang="cs-CZ" sz="3000" b="1" dirty="0" smtClean="0">
              <a:cs typeface="Times New Roman" pitchFamily="18" charset="0"/>
            </a:endParaRPr>
          </a:p>
          <a:p>
            <a:pPr>
              <a:buNone/>
            </a:pPr>
            <a:endParaRPr lang="cs-CZ" sz="30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buNone/>
            </a:pPr>
            <a:r>
              <a:rPr lang="cs-CZ" sz="2200" b="1" dirty="0" smtClean="0">
                <a:cs typeface="Times New Roman" pitchFamily="18" charset="0"/>
              </a:rPr>
              <a:t>			Registrační číslo projektu: </a:t>
            </a:r>
            <a:r>
              <a:rPr lang="cs-CZ" sz="2200" dirty="0" smtClean="0"/>
              <a:t>CZ 1.07/1.4.00/21.1886</a:t>
            </a:r>
            <a:endParaRPr lang="cs-CZ" sz="2200" b="1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200" b="1" dirty="0" smtClean="0">
                <a:cs typeface="Times New Roman" pitchFamily="18" charset="0"/>
              </a:rPr>
              <a:t>			Šablona: </a:t>
            </a:r>
            <a:r>
              <a:rPr lang="cs-CZ" sz="2200" dirty="0" smtClean="0">
                <a:cs typeface="Times New Roman" pitchFamily="18" charset="0"/>
              </a:rPr>
              <a:t>32</a:t>
            </a:r>
          </a:p>
          <a:p>
            <a:pPr>
              <a:lnSpc>
                <a:spcPct val="150000"/>
              </a:lnSpc>
              <a:buNone/>
            </a:pPr>
            <a:r>
              <a:rPr lang="cs-CZ" sz="2200" b="1" dirty="0" smtClean="0">
                <a:cs typeface="Times New Roman" pitchFamily="18" charset="0"/>
              </a:rPr>
              <a:t>			Předmět: </a:t>
            </a:r>
            <a:r>
              <a:rPr lang="cs-CZ" sz="2200" dirty="0" smtClean="0">
                <a:cs typeface="Times New Roman" pitchFamily="18" charset="0"/>
              </a:rPr>
              <a:t>Zeměpis</a:t>
            </a:r>
          </a:p>
          <a:p>
            <a:pPr>
              <a:lnSpc>
                <a:spcPct val="150000"/>
              </a:lnSpc>
              <a:buNone/>
            </a:pPr>
            <a:r>
              <a:rPr lang="cs-CZ" sz="2200" b="1" dirty="0" smtClean="0">
                <a:cs typeface="Times New Roman" pitchFamily="18" charset="0"/>
              </a:rPr>
              <a:t>			Sada: </a:t>
            </a:r>
            <a:r>
              <a:rPr lang="cs-CZ" sz="2200" smtClean="0">
                <a:cs typeface="Times New Roman" pitchFamily="18" charset="0"/>
              </a:rPr>
              <a:t>Z 8/13</a:t>
            </a:r>
            <a:r>
              <a:rPr lang="cs-CZ" sz="2200" b="1" dirty="0" smtClean="0">
                <a:cs typeface="Times New Roman" pitchFamily="18" charset="0"/>
              </a:rPr>
              <a:t>	</a:t>
            </a:r>
          </a:p>
          <a:p>
            <a:pPr>
              <a:lnSpc>
                <a:spcPct val="150000"/>
              </a:lnSpc>
              <a:buNone/>
            </a:pPr>
            <a:r>
              <a:rPr lang="cs-CZ" sz="2200" b="1" dirty="0" smtClean="0">
                <a:cs typeface="Times New Roman" pitchFamily="18" charset="0"/>
              </a:rPr>
              <a:t>			Ročník: </a:t>
            </a:r>
            <a:r>
              <a:rPr lang="cs-CZ" sz="2200" dirty="0" smtClean="0">
                <a:cs typeface="Times New Roman" pitchFamily="18" charset="0"/>
              </a:rPr>
              <a:t>8. ročník</a:t>
            </a:r>
          </a:p>
          <a:p>
            <a:pPr>
              <a:lnSpc>
                <a:spcPct val="150000"/>
              </a:lnSpc>
              <a:buNone/>
            </a:pPr>
            <a:r>
              <a:rPr lang="cs-CZ" sz="2200" b="1" dirty="0" smtClean="0">
                <a:cs typeface="Times New Roman" pitchFamily="18" charset="0"/>
              </a:rPr>
              <a:t>			Jméno autora (vč. titul): </a:t>
            </a:r>
            <a:r>
              <a:rPr lang="cs-CZ" sz="2200" dirty="0" smtClean="0">
                <a:cs typeface="Times New Roman" pitchFamily="18" charset="0"/>
              </a:rPr>
              <a:t>Tomáš Szabo (Bc.)</a:t>
            </a:r>
          </a:p>
          <a:p>
            <a:pPr>
              <a:lnSpc>
                <a:spcPct val="150000"/>
              </a:lnSpc>
              <a:buNone/>
            </a:pPr>
            <a:r>
              <a:rPr lang="cs-CZ" sz="2200" b="1" dirty="0" smtClean="0">
                <a:cs typeface="Times New Roman" pitchFamily="18" charset="0"/>
              </a:rPr>
              <a:t>			Škola – adresa: </a:t>
            </a:r>
            <a:r>
              <a:rPr lang="cs-CZ" sz="2200" dirty="0" smtClean="0">
                <a:cs typeface="Times New Roman" pitchFamily="18" charset="0"/>
              </a:rPr>
              <a:t>ZŠ Ústí nad Labem – Hluboká 150  </a:t>
            </a:r>
          </a:p>
          <a:p>
            <a:pPr>
              <a:buNone/>
            </a:pPr>
            <a:endParaRPr lang="cs-CZ" sz="2800" b="1" dirty="0" smtClean="0"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 l="5133" t="21875" r="10173" b="12500"/>
          <a:stretch>
            <a:fillRect/>
          </a:stretch>
        </p:blipFill>
        <p:spPr bwMode="auto">
          <a:xfrm>
            <a:off x="285720" y="214290"/>
            <a:ext cx="3214711" cy="2243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3491880" y="548680"/>
            <a:ext cx="55446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3000" b="1" dirty="0" smtClean="0"/>
              <a:t>Výukový materiál </a:t>
            </a:r>
          </a:p>
          <a:p>
            <a:pPr algn="ctr">
              <a:lnSpc>
                <a:spcPct val="150000"/>
              </a:lnSpc>
            </a:pPr>
            <a:r>
              <a:rPr lang="cs-CZ" sz="3000" b="1" dirty="0" smtClean="0"/>
              <a:t>zpracovaný v rámci projektu</a:t>
            </a:r>
            <a:endParaRPr lang="cs-CZ" sz="3000" b="1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66" y="2643183"/>
            <a:ext cx="6357982" cy="928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42844" y="116632"/>
            <a:ext cx="8858312" cy="1740732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42844" y="2000240"/>
            <a:ext cx="8858312" cy="4714908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8929718" cy="6858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7000" b="1" dirty="0" smtClean="0"/>
              <a:t>   Evropa</a:t>
            </a:r>
          </a:p>
          <a:p>
            <a:pPr algn="ctr">
              <a:buNone/>
            </a:pPr>
            <a:r>
              <a:rPr lang="cs-CZ" sz="4000" b="1" dirty="0" smtClean="0">
                <a:solidFill>
                  <a:srgbClr val="800000"/>
                </a:solidFill>
              </a:rPr>
              <a:t>   </a:t>
            </a:r>
            <a:r>
              <a:rPr lang="cs-CZ" sz="3000" b="1" dirty="0" smtClean="0">
                <a:solidFill>
                  <a:srgbClr val="800000"/>
                </a:solidFill>
              </a:rPr>
              <a:t>13. opakování – východní a severní Evropa</a:t>
            </a:r>
          </a:p>
          <a:p>
            <a:pPr algn="just">
              <a:lnSpc>
                <a:spcPct val="150000"/>
              </a:lnSpc>
              <a:buNone/>
            </a:pPr>
            <a:r>
              <a:rPr lang="cs-CZ" sz="3000" b="1" dirty="0" smtClean="0"/>
              <a:t>	Klíčová slova: </a:t>
            </a:r>
            <a:r>
              <a:rPr lang="cs-CZ" sz="2500" dirty="0" smtClean="0"/>
              <a:t>východní a severní Evropa, hlavní města, přírodní podmínky, státní symboly, obyvatelstvo, doplňování do textu, spojovačky, obrázky, tajenky</a:t>
            </a:r>
            <a:endParaRPr lang="cs-CZ" sz="2500" b="1" dirty="0" smtClean="0"/>
          </a:p>
          <a:p>
            <a:pPr algn="just">
              <a:buNone/>
            </a:pPr>
            <a:endParaRPr lang="cs-CZ" sz="2500" b="1" dirty="0" smtClean="0"/>
          </a:p>
          <a:p>
            <a:pPr algn="just">
              <a:lnSpc>
                <a:spcPct val="150000"/>
              </a:lnSpc>
              <a:buNone/>
            </a:pPr>
            <a:r>
              <a:rPr lang="cs-CZ" sz="2500" b="1" dirty="0" smtClean="0"/>
              <a:t>	</a:t>
            </a:r>
            <a:r>
              <a:rPr lang="cs-CZ" sz="3000" b="1" dirty="0" smtClean="0"/>
              <a:t>Anotace: </a:t>
            </a:r>
            <a:r>
              <a:rPr lang="cs-CZ" sz="2500" dirty="0" smtClean="0"/>
              <a:t>Slouží k ověření získaných informací v oblasti východní a severní Evropy. Žáci si mohou interaktivní formou urovnat své znalosti získané z předcházejících hodin. Prezentace se spouští F5 a enter.</a:t>
            </a:r>
          </a:p>
          <a:p>
            <a:pPr>
              <a:buNone/>
            </a:pPr>
            <a:endParaRPr lang="cs-CZ" sz="25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00066"/>
            <a:ext cx="9144000" cy="857232"/>
          </a:xfrm>
        </p:spPr>
        <p:txBody>
          <a:bodyPr>
            <a:normAutofit/>
          </a:bodyPr>
          <a:lstStyle/>
          <a:p>
            <a:pPr algn="ctr"/>
            <a:r>
              <a:rPr lang="cs-CZ" sz="4000" b="1" u="sng" dirty="0" smtClean="0">
                <a:solidFill>
                  <a:schemeClr val="tx1"/>
                </a:solidFill>
              </a:rPr>
              <a:t>Doplňte správná slova do textu</a:t>
            </a:r>
            <a:endParaRPr lang="cs-CZ" sz="4000" b="1" u="sng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357298"/>
            <a:ext cx="9001156" cy="5429264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cs-CZ" sz="2500" dirty="0" smtClean="0"/>
              <a:t>	Evropu můžeme rozdělit celkem do </a:t>
            </a:r>
            <a:r>
              <a:rPr lang="cs-CZ" sz="2500" b="1" dirty="0" smtClean="0">
                <a:solidFill>
                  <a:schemeClr val="accent1"/>
                </a:solidFill>
              </a:rPr>
              <a:t>šesti</a:t>
            </a:r>
            <a:r>
              <a:rPr lang="cs-CZ" sz="2500" dirty="0" smtClean="0"/>
              <a:t> regionů. Státy </a:t>
            </a:r>
            <a:r>
              <a:rPr lang="cs-CZ" sz="2500" b="1" dirty="0" smtClean="0">
                <a:solidFill>
                  <a:schemeClr val="accent1"/>
                </a:solidFill>
              </a:rPr>
              <a:t>východní</a:t>
            </a:r>
            <a:r>
              <a:rPr lang="cs-CZ" sz="2500" dirty="0" smtClean="0"/>
              <a:t> Evropy byly dříve součástí </a:t>
            </a:r>
            <a:r>
              <a:rPr lang="cs-CZ" sz="2500" b="1" dirty="0" smtClean="0">
                <a:solidFill>
                  <a:schemeClr val="accent1"/>
                </a:solidFill>
              </a:rPr>
              <a:t>Sovětského svazu, </a:t>
            </a:r>
            <a:r>
              <a:rPr lang="cs-CZ" sz="2500" dirty="0" smtClean="0"/>
              <a:t>který se rozpadl roku 1991. Východní Evropu od </a:t>
            </a:r>
            <a:r>
              <a:rPr lang="cs-CZ" sz="2500" b="1" dirty="0" smtClean="0">
                <a:solidFill>
                  <a:schemeClr val="accent1"/>
                </a:solidFill>
              </a:rPr>
              <a:t>Asie</a:t>
            </a:r>
            <a:r>
              <a:rPr lang="cs-CZ" sz="2500" dirty="0" smtClean="0"/>
              <a:t> odděluje pohoří </a:t>
            </a:r>
            <a:r>
              <a:rPr lang="cs-CZ" sz="2500" b="1" dirty="0" smtClean="0">
                <a:solidFill>
                  <a:schemeClr val="accent1"/>
                </a:solidFill>
              </a:rPr>
              <a:t>Ural. </a:t>
            </a:r>
            <a:r>
              <a:rPr lang="cs-CZ" sz="2500" dirty="0" smtClean="0"/>
              <a:t>Většina</a:t>
            </a:r>
            <a:r>
              <a:rPr lang="cs-CZ" sz="2500" b="1" dirty="0" smtClean="0">
                <a:solidFill>
                  <a:schemeClr val="accent1"/>
                </a:solidFill>
              </a:rPr>
              <a:t> </a:t>
            </a:r>
            <a:r>
              <a:rPr lang="cs-CZ" sz="2500" dirty="0" smtClean="0"/>
              <a:t>států východní Evropy mluví slovanskými jazyky. Mezi nejrozšířenější náboženství patří </a:t>
            </a:r>
            <a:r>
              <a:rPr lang="cs-CZ" sz="2500" b="1" dirty="0" smtClean="0">
                <a:solidFill>
                  <a:schemeClr val="accent1"/>
                </a:solidFill>
              </a:rPr>
              <a:t>pravoslavná</a:t>
            </a:r>
            <a:r>
              <a:rPr lang="cs-CZ" sz="2500" dirty="0" smtClean="0"/>
              <a:t> víra. Severní Evropa se skládá z celkem </a:t>
            </a:r>
            <a:r>
              <a:rPr lang="cs-CZ" sz="2500" b="1" dirty="0" smtClean="0">
                <a:solidFill>
                  <a:schemeClr val="accent1"/>
                </a:solidFill>
              </a:rPr>
              <a:t>pěti</a:t>
            </a:r>
            <a:r>
              <a:rPr lang="cs-CZ" sz="2500" dirty="0" smtClean="0"/>
              <a:t> států. Největším z nich je </a:t>
            </a:r>
            <a:r>
              <a:rPr lang="cs-CZ" sz="2500" b="1" dirty="0" smtClean="0">
                <a:solidFill>
                  <a:schemeClr val="accent1"/>
                </a:solidFill>
              </a:rPr>
              <a:t>Švédsko</a:t>
            </a:r>
            <a:r>
              <a:rPr lang="cs-CZ" sz="2500" dirty="0" smtClean="0"/>
              <a:t> a naopak nejmenším je Dánsko. Břehy severní Evropy jsou na severu omývány </a:t>
            </a:r>
            <a:r>
              <a:rPr lang="cs-CZ" sz="2500" b="1" dirty="0" smtClean="0">
                <a:solidFill>
                  <a:schemeClr val="accent1"/>
                </a:solidFill>
              </a:rPr>
              <a:t>Severním ledovým</a:t>
            </a:r>
            <a:r>
              <a:rPr lang="cs-CZ" sz="2500" dirty="0" smtClean="0"/>
              <a:t>  a ze západu  </a:t>
            </a:r>
            <a:r>
              <a:rPr lang="cs-CZ" sz="2500" b="1" dirty="0" smtClean="0">
                <a:solidFill>
                  <a:schemeClr val="accent1"/>
                </a:solidFill>
              </a:rPr>
              <a:t>Atlantským</a:t>
            </a:r>
            <a:r>
              <a:rPr lang="cs-CZ" sz="2500" dirty="0" smtClean="0"/>
              <a:t> oceánem. </a:t>
            </a:r>
            <a:endParaRPr lang="cs-CZ" sz="2500" b="1" dirty="0">
              <a:solidFill>
                <a:schemeClr val="accent1"/>
              </a:solidFill>
            </a:endParaRPr>
          </a:p>
        </p:txBody>
      </p:sp>
      <p:pic>
        <p:nvPicPr>
          <p:cNvPr id="26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5786446" y="1357298"/>
            <a:ext cx="1000132" cy="571504"/>
          </a:xfrm>
          <a:prstGeom prst="rect">
            <a:avLst/>
          </a:prstGeom>
          <a:noFill/>
        </p:spPr>
      </p:pic>
      <p:sp>
        <p:nvSpPr>
          <p:cNvPr id="27" name="TextovéPole 26"/>
          <p:cNvSpPr txBox="1"/>
          <p:nvPr/>
        </p:nvSpPr>
        <p:spPr>
          <a:xfrm>
            <a:off x="5857884" y="1285860"/>
            <a:ext cx="928694" cy="7591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400"/>
              </a:lnSpc>
            </a:pPr>
            <a:r>
              <a:rPr lang="cs-CZ" sz="4000" b="1" dirty="0" smtClean="0">
                <a:solidFill>
                  <a:schemeClr val="accent1"/>
                </a:solidFill>
              </a:rPr>
              <a:t>1.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5715008" y="1643050"/>
            <a:ext cx="1214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41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285720" y="2000240"/>
            <a:ext cx="1500198" cy="571504"/>
          </a:xfrm>
          <a:prstGeom prst="rect">
            <a:avLst/>
          </a:prstGeom>
          <a:noFill/>
        </p:spPr>
      </p:pic>
      <p:sp>
        <p:nvSpPr>
          <p:cNvPr id="30" name="TextovéPole 29"/>
          <p:cNvSpPr txBox="1"/>
          <p:nvPr/>
        </p:nvSpPr>
        <p:spPr>
          <a:xfrm>
            <a:off x="142844" y="2243072"/>
            <a:ext cx="18573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42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5429256" y="1928802"/>
            <a:ext cx="2786082" cy="571504"/>
          </a:xfrm>
          <a:prstGeom prst="rect">
            <a:avLst/>
          </a:prstGeom>
          <a:noFill/>
        </p:spPr>
      </p:pic>
      <p:sp>
        <p:nvSpPr>
          <p:cNvPr id="28" name="TextovéPole 27"/>
          <p:cNvSpPr txBox="1"/>
          <p:nvPr/>
        </p:nvSpPr>
        <p:spPr>
          <a:xfrm>
            <a:off x="5214942" y="2214554"/>
            <a:ext cx="3357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.......................................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44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6786578" y="2571744"/>
            <a:ext cx="928694" cy="500066"/>
          </a:xfrm>
          <a:prstGeom prst="rect">
            <a:avLst/>
          </a:prstGeom>
          <a:noFill/>
        </p:spPr>
      </p:pic>
      <p:sp>
        <p:nvSpPr>
          <p:cNvPr id="34" name="TextovéPole 33"/>
          <p:cNvSpPr txBox="1"/>
          <p:nvPr/>
        </p:nvSpPr>
        <p:spPr>
          <a:xfrm>
            <a:off x="6643702" y="278605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45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1428728" y="3143248"/>
            <a:ext cx="1214446" cy="571504"/>
          </a:xfrm>
          <a:prstGeom prst="rect">
            <a:avLst/>
          </a:prstGeom>
          <a:noFill/>
        </p:spPr>
      </p:pic>
      <p:sp>
        <p:nvSpPr>
          <p:cNvPr id="35" name="TextovéPole 34"/>
          <p:cNvSpPr txBox="1"/>
          <p:nvPr/>
        </p:nvSpPr>
        <p:spPr>
          <a:xfrm>
            <a:off x="1428728" y="3357562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47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285720" y="4357694"/>
            <a:ext cx="1928826" cy="571504"/>
          </a:xfrm>
          <a:prstGeom prst="rect">
            <a:avLst/>
          </a:prstGeom>
          <a:noFill/>
        </p:spPr>
      </p:pic>
      <p:sp>
        <p:nvSpPr>
          <p:cNvPr id="36" name="TextovéPole 35"/>
          <p:cNvSpPr txBox="1"/>
          <p:nvPr/>
        </p:nvSpPr>
        <p:spPr>
          <a:xfrm>
            <a:off x="142844" y="4529088"/>
            <a:ext cx="23574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48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8215338" y="4357694"/>
            <a:ext cx="928662" cy="571504"/>
          </a:xfrm>
          <a:prstGeom prst="rect">
            <a:avLst/>
          </a:prstGeom>
          <a:noFill/>
        </p:spPr>
      </p:pic>
      <p:sp>
        <p:nvSpPr>
          <p:cNvPr id="40" name="TextovéPole 39"/>
          <p:cNvSpPr txBox="1"/>
          <p:nvPr/>
        </p:nvSpPr>
        <p:spPr>
          <a:xfrm>
            <a:off x="8072462" y="4529088"/>
            <a:ext cx="12144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49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4143372" y="4857760"/>
            <a:ext cx="1357322" cy="571504"/>
          </a:xfrm>
          <a:prstGeom prst="rect">
            <a:avLst/>
          </a:prstGeom>
          <a:noFill/>
        </p:spPr>
      </p:pic>
      <p:sp>
        <p:nvSpPr>
          <p:cNvPr id="37" name="TextovéPole 36"/>
          <p:cNvSpPr txBox="1"/>
          <p:nvPr/>
        </p:nvSpPr>
        <p:spPr>
          <a:xfrm>
            <a:off x="4000496" y="5072074"/>
            <a:ext cx="1928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51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285720" y="5929330"/>
            <a:ext cx="2928958" cy="642942"/>
          </a:xfrm>
          <a:prstGeom prst="rect">
            <a:avLst/>
          </a:prstGeom>
          <a:noFill/>
        </p:spPr>
      </p:pic>
      <p:sp>
        <p:nvSpPr>
          <p:cNvPr id="29" name="TextovéPole 28"/>
          <p:cNvSpPr txBox="1"/>
          <p:nvPr/>
        </p:nvSpPr>
        <p:spPr>
          <a:xfrm>
            <a:off x="142844" y="6243600"/>
            <a:ext cx="3357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........................................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52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4929190" y="5929330"/>
            <a:ext cx="1857388" cy="571504"/>
          </a:xfrm>
          <a:prstGeom prst="rect">
            <a:avLst/>
          </a:prstGeom>
          <a:noFill/>
        </p:spPr>
      </p:pic>
      <p:sp>
        <p:nvSpPr>
          <p:cNvPr id="39" name="TextovéPole 38"/>
          <p:cNvSpPr txBox="1"/>
          <p:nvPr/>
        </p:nvSpPr>
        <p:spPr>
          <a:xfrm>
            <a:off x="4714876" y="6243600"/>
            <a:ext cx="2500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                 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285720" y="1935296"/>
            <a:ext cx="16430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1"/>
                </a:solidFill>
              </a:rPr>
              <a:t>2.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5357818" y="1785926"/>
            <a:ext cx="2928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1"/>
                </a:solidFill>
              </a:rPr>
              <a:t>3.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786578" y="2357430"/>
            <a:ext cx="10001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1"/>
                </a:solidFill>
              </a:rPr>
              <a:t>4.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1500166" y="2928934"/>
            <a:ext cx="11430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1"/>
                </a:solidFill>
              </a:rPr>
              <a:t>5.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285720" y="4143380"/>
            <a:ext cx="2000264" cy="756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500"/>
              </a:lnSpc>
            </a:pPr>
            <a:r>
              <a:rPr lang="cs-CZ" sz="4000" b="1" dirty="0" smtClean="0">
                <a:solidFill>
                  <a:schemeClr val="accent1"/>
                </a:solidFill>
              </a:rPr>
              <a:t>6.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8143900" y="4071942"/>
            <a:ext cx="1000100" cy="7375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300"/>
              </a:lnSpc>
            </a:pPr>
            <a:r>
              <a:rPr lang="cs-CZ" sz="4000" b="1" dirty="0" smtClean="0">
                <a:solidFill>
                  <a:schemeClr val="accent1"/>
                </a:solidFill>
              </a:rPr>
              <a:t>7.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4143372" y="4714884"/>
            <a:ext cx="1357322" cy="747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400"/>
              </a:lnSpc>
            </a:pPr>
            <a:r>
              <a:rPr lang="cs-CZ" sz="4000" b="1" dirty="0" smtClean="0">
                <a:solidFill>
                  <a:schemeClr val="accent1"/>
                </a:solidFill>
              </a:rPr>
              <a:t>8.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285720" y="5786454"/>
            <a:ext cx="3000396" cy="7375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300"/>
              </a:lnSpc>
            </a:pPr>
            <a:r>
              <a:rPr lang="cs-CZ" sz="4000" b="1" dirty="0" smtClean="0">
                <a:solidFill>
                  <a:schemeClr val="accent1"/>
                </a:solidFill>
              </a:rPr>
              <a:t>9.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4929190" y="5786454"/>
            <a:ext cx="1928826" cy="824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200"/>
              </a:lnSpc>
            </a:pPr>
            <a:r>
              <a:rPr lang="cs-CZ" sz="4000" b="1" dirty="0" smtClean="0">
                <a:solidFill>
                  <a:schemeClr val="accent1"/>
                </a:solidFill>
              </a:rPr>
              <a:t>10.</a:t>
            </a:r>
            <a:endParaRPr lang="cs-CZ" sz="40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7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Nadpis 1"/>
          <p:cNvSpPr>
            <a:spLocks noGrp="1"/>
          </p:cNvSpPr>
          <p:nvPr>
            <p:ph type="title"/>
          </p:nvPr>
        </p:nvSpPr>
        <p:spPr>
          <a:xfrm>
            <a:off x="285720" y="1285860"/>
            <a:ext cx="8572560" cy="5357850"/>
          </a:xfrm>
        </p:spPr>
        <p:txBody>
          <a:bodyPr>
            <a:normAutofit fontScale="90000"/>
          </a:bodyPr>
          <a:lstStyle/>
          <a:p>
            <a:pPr algn="ctr">
              <a:lnSpc>
                <a:spcPct val="200000"/>
              </a:lnSpc>
            </a:pPr>
            <a:r>
              <a:rPr lang="cs-CZ" sz="5600" b="1" dirty="0" smtClean="0">
                <a:solidFill>
                  <a:schemeClr val="tx1"/>
                </a:solidFill>
                <a:latin typeface="+mn-lt"/>
              </a:rPr>
              <a:t>! ! ! PRÁCE S MAPOU ! ! !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cs-CZ" b="1" dirty="0" smtClean="0">
                <a:solidFill>
                  <a:schemeClr val="tx1"/>
                </a:solidFill>
                <a:latin typeface="+mn-lt"/>
              </a:rPr>
            </a:br>
            <a:r>
              <a:rPr lang="cs-CZ" sz="4400" b="1" dirty="0" smtClean="0">
                <a:solidFill>
                  <a:schemeClr val="accent1"/>
                </a:solidFill>
                <a:latin typeface="+mn-lt"/>
              </a:rPr>
              <a:t>URČI JEDNOTLIVÉ POJMY</a:t>
            </a:r>
            <a:br>
              <a:rPr lang="cs-CZ" sz="4400" b="1" dirty="0" smtClean="0">
                <a:solidFill>
                  <a:schemeClr val="accent1"/>
                </a:solidFill>
                <a:latin typeface="+mn-lt"/>
              </a:rPr>
            </a:br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cs-CZ" sz="4000" b="1" u="sng" dirty="0" smtClean="0">
                <a:solidFill>
                  <a:schemeClr val="tx1"/>
                </a:solidFill>
                <a:latin typeface="+mn-lt"/>
              </a:rPr>
            </a:br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> 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4" name="Zástupný symbol pro obsah 3" descr="File:Europe blank laea location map.sv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4786314" y="2571744"/>
            <a:ext cx="500066" cy="785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800"/>
              </a:lnSpc>
            </a:pPr>
            <a:r>
              <a:rPr lang="cs-CZ" sz="100" b="1" dirty="0" smtClean="0"/>
              <a:t>                </a:t>
            </a:r>
            <a:r>
              <a:rPr lang="cs-CZ" sz="4000" b="1" dirty="0" smtClean="0"/>
              <a:t>2</a:t>
            </a:r>
            <a:endParaRPr lang="cs-CZ" sz="4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786446" y="3929066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/>
              <a:t>3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214942" y="2786058"/>
            <a:ext cx="500066" cy="7278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200"/>
              </a:lnSpc>
            </a:pPr>
            <a:r>
              <a:rPr lang="cs-CZ" sz="100" b="1" dirty="0" smtClean="0"/>
              <a:t>              </a:t>
            </a:r>
            <a:r>
              <a:rPr lang="cs-CZ" sz="4000" b="1" dirty="0" smtClean="0"/>
              <a:t>5</a:t>
            </a:r>
            <a:endParaRPr lang="cs-CZ" sz="4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572132" y="3429000"/>
            <a:ext cx="500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000"/>
              </a:lnSpc>
            </a:pPr>
            <a:r>
              <a:rPr lang="cs-CZ" sz="4000" b="1" dirty="0"/>
              <a:t>6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4643438" y="785794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/>
              <a:t>7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571472" y="500042"/>
            <a:ext cx="785818" cy="775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600"/>
              </a:lnSpc>
            </a:pPr>
            <a:r>
              <a:rPr lang="cs-CZ" sz="100" b="1" dirty="0" smtClean="0"/>
              <a:t>                </a:t>
            </a:r>
            <a:r>
              <a:rPr lang="cs-CZ" sz="4000" b="1" dirty="0" smtClean="0"/>
              <a:t>1</a:t>
            </a:r>
            <a:endParaRPr lang="cs-CZ" sz="40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3071802" y="1571612"/>
            <a:ext cx="785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4</a:t>
            </a:r>
            <a:endParaRPr lang="cs-CZ" sz="40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714744" y="1000108"/>
            <a:ext cx="785818" cy="747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400"/>
              </a:lnSpc>
            </a:pPr>
            <a:r>
              <a:rPr lang="cs-CZ" sz="100" b="1" dirty="0" smtClean="0"/>
              <a:t>                             </a:t>
            </a:r>
            <a:r>
              <a:rPr lang="cs-CZ" sz="4000" b="1" dirty="0" smtClean="0"/>
              <a:t>8</a:t>
            </a:r>
            <a:endParaRPr lang="cs-CZ" sz="40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715140" y="2000240"/>
            <a:ext cx="785818" cy="775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700"/>
              </a:lnSpc>
            </a:pPr>
            <a:r>
              <a:rPr lang="cs-CZ" sz="4000" b="1" dirty="0" smtClean="0"/>
              <a:t>10</a:t>
            </a:r>
            <a:endParaRPr lang="cs-CZ" sz="40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3000364" y="2571744"/>
            <a:ext cx="785818" cy="7278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200"/>
              </a:lnSpc>
            </a:pPr>
            <a:r>
              <a:rPr lang="cs-CZ" sz="4000" b="1" dirty="0" smtClean="0"/>
              <a:t>9</a:t>
            </a:r>
            <a:endParaRPr lang="cs-CZ" sz="4000" b="1" dirty="0"/>
          </a:p>
        </p:txBody>
      </p:sp>
      <p:sp>
        <p:nvSpPr>
          <p:cNvPr id="39" name="Elipsa 38"/>
          <p:cNvSpPr/>
          <p:nvPr/>
        </p:nvSpPr>
        <p:spPr>
          <a:xfrm>
            <a:off x="428596" y="857232"/>
            <a:ext cx="214314" cy="21431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Elipsa 39"/>
          <p:cNvSpPr/>
          <p:nvPr/>
        </p:nvSpPr>
        <p:spPr>
          <a:xfrm>
            <a:off x="6500826" y="2357430"/>
            <a:ext cx="214314" cy="21431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Elipsa 40"/>
          <p:cNvSpPr/>
          <p:nvPr/>
        </p:nvSpPr>
        <p:spPr>
          <a:xfrm>
            <a:off x="6000760" y="3786190"/>
            <a:ext cx="214314" cy="21431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Elipsa 41"/>
          <p:cNvSpPr/>
          <p:nvPr/>
        </p:nvSpPr>
        <p:spPr>
          <a:xfrm>
            <a:off x="5643570" y="3143248"/>
            <a:ext cx="214314" cy="21431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Elipsa 42"/>
          <p:cNvSpPr/>
          <p:nvPr/>
        </p:nvSpPr>
        <p:spPr>
          <a:xfrm>
            <a:off x="3428992" y="2928934"/>
            <a:ext cx="214314" cy="21431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Zaoblený obdélníkový popisek 44"/>
          <p:cNvSpPr/>
          <p:nvPr/>
        </p:nvSpPr>
        <p:spPr>
          <a:xfrm>
            <a:off x="6429388" y="1214422"/>
            <a:ext cx="2428892" cy="714380"/>
          </a:xfrm>
          <a:prstGeom prst="wedgeRoundRectCallout">
            <a:avLst>
              <a:gd name="adj1" fmla="val -42664"/>
              <a:gd name="adj2" fmla="val 127127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6429388" y="1214422"/>
            <a:ext cx="24288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Moskva</a:t>
            </a:r>
            <a:endParaRPr lang="cs-CZ" sz="4000" b="1" dirty="0"/>
          </a:p>
        </p:txBody>
      </p:sp>
      <p:sp>
        <p:nvSpPr>
          <p:cNvPr id="46" name="Zaoblený obdélníkový popisek 45"/>
          <p:cNvSpPr/>
          <p:nvPr/>
        </p:nvSpPr>
        <p:spPr>
          <a:xfrm>
            <a:off x="7072330" y="4357694"/>
            <a:ext cx="1785950" cy="714380"/>
          </a:xfrm>
          <a:prstGeom prst="wedgeRoundRectCallout">
            <a:avLst>
              <a:gd name="adj1" fmla="val -102008"/>
              <a:gd name="adj2" fmla="val -115088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7072330" y="4357694"/>
            <a:ext cx="17859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Kyjev</a:t>
            </a:r>
            <a:endParaRPr lang="cs-CZ" sz="4000" b="1" dirty="0"/>
          </a:p>
        </p:txBody>
      </p:sp>
      <p:sp>
        <p:nvSpPr>
          <p:cNvPr id="47" name="Zaoblený obdélníkový popisek 46"/>
          <p:cNvSpPr/>
          <p:nvPr/>
        </p:nvSpPr>
        <p:spPr>
          <a:xfrm>
            <a:off x="5500694" y="5786454"/>
            <a:ext cx="3357586" cy="714380"/>
          </a:xfrm>
          <a:prstGeom prst="wedgeRoundRectCallout">
            <a:avLst>
              <a:gd name="adj1" fmla="val -34885"/>
              <a:gd name="adj2" fmla="val -243086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5500694" y="5786454"/>
            <a:ext cx="33575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Moldavsko</a:t>
            </a:r>
            <a:endParaRPr lang="cs-CZ" sz="4000" b="1" dirty="0"/>
          </a:p>
        </p:txBody>
      </p:sp>
      <p:sp>
        <p:nvSpPr>
          <p:cNvPr id="48" name="Zaoblený obdélníkový popisek 47"/>
          <p:cNvSpPr/>
          <p:nvPr/>
        </p:nvSpPr>
        <p:spPr>
          <a:xfrm>
            <a:off x="6858016" y="2928934"/>
            <a:ext cx="2000264" cy="714380"/>
          </a:xfrm>
          <a:prstGeom prst="wedgeRoundRectCallout">
            <a:avLst>
              <a:gd name="adj1" fmla="val -106663"/>
              <a:gd name="adj2" fmla="val -2841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6858016" y="2935428"/>
            <a:ext cx="2000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Minsk</a:t>
            </a:r>
            <a:endParaRPr lang="cs-CZ" sz="4000" b="1" dirty="0"/>
          </a:p>
        </p:txBody>
      </p:sp>
      <p:sp>
        <p:nvSpPr>
          <p:cNvPr id="49" name="Zaoblený obdélníkový popisek 48"/>
          <p:cNvSpPr/>
          <p:nvPr/>
        </p:nvSpPr>
        <p:spPr>
          <a:xfrm>
            <a:off x="3143240" y="5786454"/>
            <a:ext cx="1928826" cy="714380"/>
          </a:xfrm>
          <a:prstGeom prst="wedgeRoundRectCallout">
            <a:avLst>
              <a:gd name="adj1" fmla="val 52322"/>
              <a:gd name="adj2" fmla="val -438039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3143240" y="5792948"/>
            <a:ext cx="19288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Litva</a:t>
            </a:r>
            <a:endParaRPr lang="cs-CZ" sz="4000" b="1" dirty="0"/>
          </a:p>
        </p:txBody>
      </p:sp>
      <p:sp>
        <p:nvSpPr>
          <p:cNvPr id="50" name="Zaoblený obdélníkový popisek 49"/>
          <p:cNvSpPr/>
          <p:nvPr/>
        </p:nvSpPr>
        <p:spPr>
          <a:xfrm>
            <a:off x="285720" y="5786454"/>
            <a:ext cx="2428892" cy="714380"/>
          </a:xfrm>
          <a:prstGeom prst="wedgeRoundRectCallout">
            <a:avLst>
              <a:gd name="adj1" fmla="val 84756"/>
              <a:gd name="adj2" fmla="val -434101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TextovéPole 36"/>
          <p:cNvSpPr txBox="1"/>
          <p:nvPr/>
        </p:nvSpPr>
        <p:spPr>
          <a:xfrm>
            <a:off x="285720" y="5786454"/>
            <a:ext cx="24288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Kodaň</a:t>
            </a:r>
            <a:endParaRPr lang="cs-CZ" sz="4000" b="1" dirty="0"/>
          </a:p>
        </p:txBody>
      </p:sp>
      <p:sp>
        <p:nvSpPr>
          <p:cNvPr id="51" name="Zaoblený obdélníkový popisek 50"/>
          <p:cNvSpPr/>
          <p:nvPr/>
        </p:nvSpPr>
        <p:spPr>
          <a:xfrm>
            <a:off x="142844" y="3357562"/>
            <a:ext cx="2643206" cy="714380"/>
          </a:xfrm>
          <a:prstGeom prst="wedgeRoundRectCallout">
            <a:avLst>
              <a:gd name="adj1" fmla="val -34572"/>
              <a:gd name="adj2" fmla="val -390778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/>
          <p:cNvSpPr txBox="1"/>
          <p:nvPr/>
        </p:nvSpPr>
        <p:spPr>
          <a:xfrm>
            <a:off x="142844" y="3357562"/>
            <a:ext cx="26432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Reykjavík</a:t>
            </a:r>
            <a:endParaRPr lang="cs-CZ" sz="4000" b="1" dirty="0"/>
          </a:p>
        </p:txBody>
      </p:sp>
      <p:sp>
        <p:nvSpPr>
          <p:cNvPr id="52" name="Zaoblený obdélníkový popisek 51"/>
          <p:cNvSpPr/>
          <p:nvPr/>
        </p:nvSpPr>
        <p:spPr>
          <a:xfrm>
            <a:off x="6786578" y="214290"/>
            <a:ext cx="2071702" cy="714380"/>
          </a:xfrm>
          <a:prstGeom prst="wedgeRoundRectCallout">
            <a:avLst>
              <a:gd name="adj1" fmla="val -142463"/>
              <a:gd name="adj2" fmla="val 89712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TextovéPole 35"/>
          <p:cNvSpPr txBox="1"/>
          <p:nvPr/>
        </p:nvSpPr>
        <p:spPr>
          <a:xfrm>
            <a:off x="6786578" y="214290"/>
            <a:ext cx="20717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Finsko</a:t>
            </a:r>
            <a:endParaRPr lang="cs-CZ" sz="4000" b="1" dirty="0"/>
          </a:p>
        </p:txBody>
      </p:sp>
      <p:sp>
        <p:nvSpPr>
          <p:cNvPr id="53" name="Zaoblený obdélníkový popisek 52"/>
          <p:cNvSpPr/>
          <p:nvPr/>
        </p:nvSpPr>
        <p:spPr>
          <a:xfrm>
            <a:off x="1357290" y="142852"/>
            <a:ext cx="2143140" cy="714380"/>
          </a:xfrm>
          <a:prstGeom prst="wedgeRoundRectCallout">
            <a:avLst>
              <a:gd name="adj1" fmla="val 73404"/>
              <a:gd name="adj2" fmla="val 115311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1357290" y="142852"/>
            <a:ext cx="21431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Švédsko</a:t>
            </a:r>
            <a:endParaRPr lang="cs-CZ" sz="4000" b="1" dirty="0"/>
          </a:p>
        </p:txBody>
      </p:sp>
      <p:sp>
        <p:nvSpPr>
          <p:cNvPr id="54" name="Zaoblený obdélníkový popisek 53"/>
          <p:cNvSpPr/>
          <p:nvPr/>
        </p:nvSpPr>
        <p:spPr>
          <a:xfrm>
            <a:off x="928662" y="1285860"/>
            <a:ext cx="1928826" cy="714380"/>
          </a:xfrm>
          <a:prstGeom prst="wedgeRoundRectCallout">
            <a:avLst>
              <a:gd name="adj1" fmla="val 74352"/>
              <a:gd name="adj2" fmla="val 62143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928662" y="1292354"/>
            <a:ext cx="19288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Norsko</a:t>
            </a:r>
            <a:endParaRPr lang="cs-CZ" sz="4000" b="1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6" grpId="0"/>
      <p:bldP spid="6" grpId="1"/>
      <p:bldP spid="7" grpId="0"/>
      <p:bldP spid="7" grpId="1"/>
      <p:bldP spid="9" grpId="0"/>
      <p:bldP spid="9" grpId="1"/>
      <p:bldP spid="10" grpId="0"/>
      <p:bldP spid="10" grpId="1"/>
      <p:bldP spid="11" grpId="0"/>
      <p:bldP spid="11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19" grpId="0"/>
      <p:bldP spid="46" grpId="0" animBg="1"/>
      <p:bldP spid="20" grpId="0"/>
      <p:bldP spid="47" grpId="0" animBg="1"/>
      <p:bldP spid="21" grpId="0"/>
      <p:bldP spid="48" grpId="0" animBg="1"/>
      <p:bldP spid="22" grpId="0"/>
      <p:bldP spid="49" grpId="0" animBg="1"/>
      <p:bldP spid="25" grpId="0"/>
      <p:bldP spid="50" grpId="0" animBg="1"/>
      <p:bldP spid="37" grpId="0"/>
      <p:bldP spid="51" grpId="0" animBg="1"/>
      <p:bldP spid="33" grpId="0"/>
      <p:bldP spid="52" grpId="0" animBg="1"/>
      <p:bldP spid="36" grpId="0"/>
      <p:bldP spid="53" grpId="0" animBg="1"/>
      <p:bldP spid="35" grpId="0"/>
      <p:bldP spid="54" grpId="0" animBg="1"/>
      <p:bldP spid="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Nadpis 1"/>
          <p:cNvSpPr>
            <a:spLocks noGrp="1"/>
          </p:cNvSpPr>
          <p:nvPr>
            <p:ph type="title"/>
          </p:nvPr>
        </p:nvSpPr>
        <p:spPr>
          <a:xfrm>
            <a:off x="285720" y="2285992"/>
            <a:ext cx="8572560" cy="4857784"/>
          </a:xfrm>
        </p:spPr>
        <p:txBody>
          <a:bodyPr>
            <a:normAutofit fontScale="90000"/>
          </a:bodyPr>
          <a:lstStyle/>
          <a:p>
            <a:pPr algn="ctr">
              <a:lnSpc>
                <a:spcPct val="200000"/>
              </a:lnSpc>
            </a:pPr>
            <a:r>
              <a:rPr lang="cs-CZ" sz="5600" b="1" dirty="0" smtClean="0">
                <a:solidFill>
                  <a:schemeClr val="tx1"/>
                </a:solidFill>
                <a:latin typeface="+mn-lt"/>
              </a:rPr>
              <a:t>! ! ! PRÁCE S MAPOU ! ! !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cs-CZ" b="1" dirty="0" smtClean="0">
                <a:solidFill>
                  <a:schemeClr val="tx1"/>
                </a:solidFill>
                <a:latin typeface="+mn-lt"/>
              </a:rPr>
            </a:br>
            <a:r>
              <a:rPr lang="cs-CZ" sz="4400" b="1" dirty="0" smtClean="0">
                <a:solidFill>
                  <a:schemeClr val="accent1"/>
                </a:solidFill>
                <a:latin typeface="+mn-lt"/>
              </a:rPr>
              <a:t>URČI JEDNOTLIVÉ </a:t>
            </a:r>
            <a:br>
              <a:rPr lang="cs-CZ" sz="4400" b="1" dirty="0" smtClean="0">
                <a:solidFill>
                  <a:schemeClr val="accent1"/>
                </a:solidFill>
                <a:latin typeface="+mn-lt"/>
              </a:rPr>
            </a:br>
            <a:r>
              <a:rPr lang="cs-CZ" sz="4400" b="1" dirty="0" smtClean="0">
                <a:solidFill>
                  <a:schemeClr val="accent1"/>
                </a:solidFill>
                <a:latin typeface="+mn-lt"/>
              </a:rPr>
              <a:t>PŘÍRODNÍ ÚTVARY</a:t>
            </a:r>
            <a:br>
              <a:rPr lang="cs-CZ" sz="4400" b="1" dirty="0" smtClean="0">
                <a:solidFill>
                  <a:schemeClr val="accent1"/>
                </a:solidFill>
                <a:latin typeface="+mn-lt"/>
              </a:rPr>
            </a:br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cs-CZ" sz="4000" b="1" u="sng" dirty="0" smtClean="0">
                <a:solidFill>
                  <a:schemeClr val="tx1"/>
                </a:solidFill>
                <a:latin typeface="+mn-lt"/>
              </a:rPr>
            </a:br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> 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1026" name="Picture 2" descr="http://upload.wikimedia.org/wikipedia/commons/b/b7/Europe_topography_map.png"/>
          <p:cNvPicPr>
            <a:picLocks noChangeAspect="1" noChangeArrowheads="1"/>
          </p:cNvPicPr>
          <p:nvPr/>
        </p:nvPicPr>
        <p:blipFill>
          <a:blip r:embed="rId4" cstate="print"/>
          <a:srcRect l="7812" b="18541"/>
          <a:stretch>
            <a:fillRect/>
          </a:stretch>
        </p:blipFill>
        <p:spPr bwMode="auto">
          <a:xfrm>
            <a:off x="-2" y="-1"/>
            <a:ext cx="9144001" cy="6858001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 flipH="1">
            <a:off x="357158" y="642918"/>
            <a:ext cx="571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/>
              <a:t>                        </a:t>
            </a:r>
            <a:r>
              <a:rPr lang="cs-CZ" sz="4000" b="1" dirty="0" smtClean="0"/>
              <a:t>1 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72066" y="-142900"/>
            <a:ext cx="571504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                                                                                             </a:t>
            </a:r>
            <a:r>
              <a:rPr lang="cs-CZ" sz="4000" b="1" dirty="0" smtClean="0">
                <a:solidFill>
                  <a:schemeClr val="accent1"/>
                </a:solidFill>
              </a:rPr>
              <a:t>2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357950" y="5500702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143108" y="785794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7929586" y="5292882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rgbClr val="C00000"/>
                </a:solidFill>
              </a:rPr>
              <a:t>5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7858148" y="3864122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5">
                    <a:lumMod val="50000"/>
                  </a:schemeClr>
                </a:solidFill>
              </a:rPr>
              <a:t>6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4572000" y="4935692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rgbClr val="C00000"/>
                </a:solidFill>
              </a:rPr>
              <a:t>7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715140" y="2714620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5">
                    <a:lumMod val="50000"/>
                  </a:schemeClr>
                </a:solidFill>
              </a:rPr>
              <a:t>8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7715272" y="1285860"/>
            <a:ext cx="857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10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857752" y="2863990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5">
                    <a:lumMod val="50000"/>
                  </a:schemeClr>
                </a:solidFill>
              </a:rPr>
              <a:t>9</a:t>
            </a:r>
          </a:p>
        </p:txBody>
      </p:sp>
      <p:sp>
        <p:nvSpPr>
          <p:cNvPr id="25" name="TextovéPole 24"/>
          <p:cNvSpPr txBox="1"/>
          <p:nvPr/>
        </p:nvSpPr>
        <p:spPr>
          <a:xfrm rot="2976507">
            <a:off x="7376201" y="1348181"/>
            <a:ext cx="1428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Ural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7500958" y="5500702"/>
            <a:ext cx="14287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rgbClr val="C00000"/>
                </a:solidFill>
              </a:rPr>
              <a:t>                     </a:t>
            </a:r>
            <a:r>
              <a:rPr lang="cs-CZ" sz="2500" b="1" dirty="0" smtClean="0">
                <a:solidFill>
                  <a:srgbClr val="C00000"/>
                </a:solidFill>
              </a:rPr>
              <a:t>Kavkaz</a:t>
            </a:r>
            <a:endParaRPr lang="cs-CZ" sz="2500" b="1" dirty="0">
              <a:solidFill>
                <a:srgbClr val="C0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 rot="1289092">
            <a:off x="3929058" y="5112795"/>
            <a:ext cx="192882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rgbClr val="C00000"/>
                </a:solidFill>
              </a:rPr>
              <a:t>Karpaty</a:t>
            </a:r>
            <a:endParaRPr lang="cs-CZ" sz="3000" b="1" dirty="0">
              <a:solidFill>
                <a:srgbClr val="C0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5715008" y="2334614"/>
            <a:ext cx="2500330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cs-CZ" sz="2000" b="1" dirty="0" smtClean="0">
                <a:solidFill>
                  <a:schemeClr val="accent5">
                    <a:lumMod val="50000"/>
                  </a:schemeClr>
                </a:solidFill>
              </a:rPr>
              <a:t>Východoevropská rovina</a:t>
            </a:r>
            <a:endParaRPr lang="cs-CZ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 rot="18652677">
            <a:off x="7286644" y="3805582"/>
            <a:ext cx="15716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5">
                    <a:lumMod val="50000"/>
                  </a:schemeClr>
                </a:solidFill>
              </a:rPr>
              <a:t>Kaspická nížina</a:t>
            </a:r>
            <a:endParaRPr lang="cs-CZ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714876" y="-24"/>
            <a:ext cx="1214446" cy="571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500" b="1" dirty="0" smtClean="0">
                <a:solidFill>
                  <a:schemeClr val="accent1"/>
                </a:solidFill>
              </a:rPr>
              <a:t>Barentsovo moře</a:t>
            </a:r>
            <a:endParaRPr lang="cs-CZ" sz="1500" b="1" dirty="0">
              <a:solidFill>
                <a:schemeClr val="accent1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 rot="19071397">
            <a:off x="4376322" y="2959579"/>
            <a:ext cx="1428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5">
                    <a:lumMod val="50000"/>
                  </a:schemeClr>
                </a:solidFill>
              </a:rPr>
              <a:t>Baltská nížina</a:t>
            </a:r>
            <a:endParaRPr lang="cs-CZ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214414" y="714356"/>
            <a:ext cx="22860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dirty="0" smtClean="0">
                <a:solidFill>
                  <a:schemeClr val="accent1"/>
                </a:solidFill>
              </a:rPr>
              <a:t>Norské</a:t>
            </a:r>
          </a:p>
          <a:p>
            <a:pPr algn="ctr"/>
            <a:r>
              <a:rPr lang="cs-CZ" sz="3000" b="1" dirty="0" smtClean="0">
                <a:solidFill>
                  <a:schemeClr val="accent1"/>
                </a:solidFill>
              </a:rPr>
              <a:t> moře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0" y="891257"/>
            <a:ext cx="13573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b="1" dirty="0" smtClean="0"/>
              <a:t>     </a:t>
            </a:r>
            <a:r>
              <a:rPr lang="cs-CZ" sz="100" b="1" dirty="0" smtClean="0"/>
              <a:t>       </a:t>
            </a:r>
            <a:r>
              <a:rPr lang="cs-CZ" sz="1500" b="1" dirty="0" smtClean="0"/>
              <a:t>Island</a:t>
            </a:r>
            <a:endParaRPr lang="cs-CZ" sz="1500" b="1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5429256" y="5738028"/>
            <a:ext cx="221457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" b="1" dirty="0" smtClean="0">
                <a:solidFill>
                  <a:schemeClr val="accent1"/>
                </a:solidFill>
              </a:rPr>
              <a:t>                    </a:t>
            </a:r>
            <a:r>
              <a:rPr lang="cs-CZ" sz="2500" b="1" dirty="0" smtClean="0">
                <a:solidFill>
                  <a:schemeClr val="accent1"/>
                </a:solidFill>
              </a:rPr>
              <a:t>Černé moře</a:t>
            </a:r>
            <a:endParaRPr lang="cs-CZ" sz="25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25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428604"/>
            <a:ext cx="9144000" cy="857232"/>
          </a:xfrm>
        </p:spPr>
        <p:txBody>
          <a:bodyPr>
            <a:normAutofit/>
          </a:bodyPr>
          <a:lstStyle/>
          <a:p>
            <a:pPr algn="ctr"/>
            <a:r>
              <a:rPr lang="cs-CZ" sz="4000" b="1" u="sng" dirty="0" smtClean="0">
                <a:solidFill>
                  <a:schemeClr val="tx1"/>
                </a:solidFill>
              </a:rPr>
              <a:t>Nehodící vyškrtněte</a:t>
            </a:r>
            <a:endParaRPr lang="cs-CZ" sz="4000" b="1" u="sng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142908" y="1142984"/>
            <a:ext cx="9286908" cy="6500858"/>
          </a:xfrm>
        </p:spPr>
        <p:txBody>
          <a:bodyPr>
            <a:normAutofit/>
          </a:bodyPr>
          <a:lstStyle/>
          <a:p>
            <a:pPr algn="ctr">
              <a:lnSpc>
                <a:spcPct val="200000"/>
              </a:lnSpc>
              <a:buNone/>
            </a:pPr>
            <a:r>
              <a:rPr lang="cs-CZ" sz="2400" b="1" dirty="0" smtClean="0"/>
              <a:t>Riga – Vilnius – Moskva – </a:t>
            </a:r>
            <a:r>
              <a:rPr lang="cs-CZ" sz="2400" b="1" strike="sngStrike" dirty="0" smtClean="0">
                <a:solidFill>
                  <a:schemeClr val="accent1"/>
                </a:solidFill>
              </a:rPr>
              <a:t>Kyjev</a:t>
            </a:r>
            <a:r>
              <a:rPr lang="cs-CZ" sz="2400" b="1" dirty="0" smtClean="0"/>
              <a:t> – Oslo – Helsinky – Minsk  </a:t>
            </a:r>
          </a:p>
          <a:p>
            <a:pPr algn="ctr">
              <a:lnSpc>
                <a:spcPct val="200000"/>
              </a:lnSpc>
              <a:buNone/>
            </a:pPr>
            <a:r>
              <a:rPr lang="cs-CZ" sz="2400" b="1" dirty="0" smtClean="0"/>
              <a:t>Volha – Pečora – </a:t>
            </a:r>
            <a:r>
              <a:rPr lang="cs-CZ" sz="2400" b="1" strike="sngStrike" dirty="0" smtClean="0">
                <a:solidFill>
                  <a:schemeClr val="accent1"/>
                </a:solidFill>
              </a:rPr>
              <a:t>Rýn</a:t>
            </a:r>
            <a:r>
              <a:rPr lang="cs-CZ" sz="2400" b="1" dirty="0" smtClean="0"/>
              <a:t> – Kama – Don – Jenisej – Ob </a:t>
            </a:r>
          </a:p>
          <a:p>
            <a:pPr algn="ctr">
              <a:lnSpc>
                <a:spcPct val="200000"/>
              </a:lnSpc>
              <a:buNone/>
            </a:pPr>
            <a:r>
              <a:rPr lang="cs-CZ" sz="2400" b="1" dirty="0" smtClean="0"/>
              <a:t>Botnický záliv – Češský záliv – Finský záliv – </a:t>
            </a:r>
            <a:r>
              <a:rPr lang="cs-CZ" sz="2400" b="1" strike="sngStrike" dirty="0" smtClean="0">
                <a:solidFill>
                  <a:schemeClr val="accent1"/>
                </a:solidFill>
              </a:rPr>
              <a:t>Biskajský záliv</a:t>
            </a:r>
          </a:p>
          <a:p>
            <a:pPr algn="ctr">
              <a:lnSpc>
                <a:spcPct val="200000"/>
              </a:lnSpc>
              <a:buNone/>
            </a:pPr>
            <a:r>
              <a:rPr lang="cs-CZ" sz="2400" b="1" strike="sngStrike" dirty="0" smtClean="0">
                <a:solidFill>
                  <a:schemeClr val="accent1"/>
                </a:solidFill>
              </a:rPr>
              <a:t>Středozemní moře</a:t>
            </a:r>
            <a:r>
              <a:rPr lang="cs-CZ" sz="2400" b="1" dirty="0" smtClean="0">
                <a:solidFill>
                  <a:schemeClr val="accent1"/>
                </a:solidFill>
              </a:rPr>
              <a:t>  </a:t>
            </a:r>
            <a:r>
              <a:rPr lang="cs-CZ" sz="2400" b="1" dirty="0" smtClean="0"/>
              <a:t>– Karské moře – Bílé moře – Černé moře</a:t>
            </a:r>
          </a:p>
          <a:p>
            <a:pPr algn="ctr">
              <a:lnSpc>
                <a:spcPct val="200000"/>
              </a:lnSpc>
              <a:buNone/>
            </a:pPr>
            <a:r>
              <a:rPr lang="cs-CZ" sz="2400" b="1" dirty="0" smtClean="0"/>
              <a:t>Hekla – </a:t>
            </a:r>
            <a:r>
              <a:rPr lang="cs-CZ" sz="2400" b="1" strike="sngStrike" dirty="0" smtClean="0">
                <a:solidFill>
                  <a:schemeClr val="accent1"/>
                </a:solidFill>
              </a:rPr>
              <a:t>Gerlachovský štít</a:t>
            </a:r>
            <a:r>
              <a:rPr lang="cs-CZ" sz="2400" b="1" dirty="0" smtClean="0">
                <a:solidFill>
                  <a:schemeClr val="accent1"/>
                </a:solidFill>
              </a:rPr>
              <a:t> </a:t>
            </a:r>
            <a:r>
              <a:rPr lang="cs-CZ" sz="2400" b="1" dirty="0" smtClean="0"/>
              <a:t>– Surtsey</a:t>
            </a:r>
          </a:p>
          <a:p>
            <a:pPr algn="ctr">
              <a:lnSpc>
                <a:spcPct val="200000"/>
              </a:lnSpc>
              <a:buNone/>
            </a:pPr>
            <a:r>
              <a:rPr lang="cs-CZ" sz="2400" b="1" dirty="0" smtClean="0"/>
              <a:t>Norsko – Švédsko – </a:t>
            </a:r>
            <a:r>
              <a:rPr lang="cs-CZ" sz="2400" b="1" strike="sngStrike" dirty="0" smtClean="0">
                <a:solidFill>
                  <a:schemeClr val="accent1"/>
                </a:solidFill>
              </a:rPr>
              <a:t>Itálie</a:t>
            </a:r>
            <a:r>
              <a:rPr lang="cs-CZ" sz="2400" b="1" dirty="0" smtClean="0">
                <a:solidFill>
                  <a:schemeClr val="accent1"/>
                </a:solidFill>
              </a:rPr>
              <a:t> </a:t>
            </a:r>
            <a:r>
              <a:rPr lang="cs-CZ" sz="2400" b="1" dirty="0" smtClean="0"/>
              <a:t>– Finsko</a:t>
            </a:r>
          </a:p>
          <a:p>
            <a:pPr algn="ctr">
              <a:lnSpc>
                <a:spcPct val="200000"/>
              </a:lnSpc>
              <a:buNone/>
            </a:pPr>
            <a:r>
              <a:rPr lang="cs-CZ" sz="2400" b="1" dirty="0" smtClean="0"/>
              <a:t>Čudské jezero – Oněžské jezero – </a:t>
            </a:r>
            <a:r>
              <a:rPr lang="cs-CZ" sz="2400" b="1" strike="sngStrike" dirty="0" smtClean="0">
                <a:solidFill>
                  <a:schemeClr val="accent1"/>
                </a:solidFill>
              </a:rPr>
              <a:t>Bodamské jezero</a:t>
            </a:r>
            <a:r>
              <a:rPr lang="cs-CZ" sz="2400" b="1" dirty="0" smtClean="0">
                <a:solidFill>
                  <a:schemeClr val="accent1"/>
                </a:solidFill>
              </a:rPr>
              <a:t> </a:t>
            </a:r>
            <a:r>
              <a:rPr lang="cs-CZ" sz="2400" b="1" dirty="0" smtClean="0"/>
              <a:t>– V</a:t>
            </a:r>
            <a:r>
              <a:rPr lang="cs-CZ" sz="2400" b="1" dirty="0" smtClean="0">
                <a:cs typeface="Times New Roman"/>
              </a:rPr>
              <a:t>ä</a:t>
            </a:r>
            <a:r>
              <a:rPr lang="cs-CZ" sz="2400" b="1" dirty="0" smtClean="0"/>
              <a:t>nern  </a:t>
            </a:r>
            <a:endParaRPr lang="cs-CZ" sz="2400" b="1" dirty="0"/>
          </a:p>
        </p:txBody>
      </p:sp>
      <p:pic>
        <p:nvPicPr>
          <p:cNvPr id="24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4000496" y="1428736"/>
            <a:ext cx="928694" cy="500066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4000496" y="1428736"/>
            <a:ext cx="1000132" cy="464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880"/>
              </a:lnSpc>
            </a:pPr>
            <a:r>
              <a:rPr lang="cs-CZ" sz="100" b="1" dirty="0" smtClean="0"/>
              <a:t> </a:t>
            </a:r>
            <a:r>
              <a:rPr lang="cs-CZ" sz="2400" b="1" dirty="0" smtClean="0"/>
              <a:t>Kyjev</a:t>
            </a:r>
            <a:endParaRPr lang="cs-CZ" sz="2400" b="1" dirty="0"/>
          </a:p>
        </p:txBody>
      </p:sp>
      <p:pic>
        <p:nvPicPr>
          <p:cNvPr id="25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3286116" y="2143116"/>
            <a:ext cx="714380" cy="571504"/>
          </a:xfrm>
          <a:prstGeom prst="rect">
            <a:avLst/>
          </a:prstGeom>
          <a:noFill/>
        </p:spPr>
      </p:pic>
      <p:pic>
        <p:nvPicPr>
          <p:cNvPr id="26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6500826" y="3000372"/>
            <a:ext cx="2428892" cy="571504"/>
          </a:xfrm>
          <a:prstGeom prst="rect">
            <a:avLst/>
          </a:prstGeom>
          <a:noFill/>
        </p:spPr>
      </p:pic>
      <p:pic>
        <p:nvPicPr>
          <p:cNvPr id="27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0" y="3714752"/>
            <a:ext cx="3000364" cy="642942"/>
          </a:xfrm>
          <a:prstGeom prst="rect">
            <a:avLst/>
          </a:prstGeom>
          <a:noFill/>
        </p:spPr>
      </p:pic>
      <p:pic>
        <p:nvPicPr>
          <p:cNvPr id="28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3071802" y="4572008"/>
            <a:ext cx="2571768" cy="571504"/>
          </a:xfrm>
          <a:prstGeom prst="rect">
            <a:avLst/>
          </a:prstGeom>
          <a:noFill/>
        </p:spPr>
      </p:pic>
      <p:pic>
        <p:nvPicPr>
          <p:cNvPr id="29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4786314" y="5357826"/>
            <a:ext cx="857256" cy="571504"/>
          </a:xfrm>
          <a:prstGeom prst="rect">
            <a:avLst/>
          </a:prstGeom>
          <a:noFill/>
        </p:spPr>
      </p:pic>
      <p:pic>
        <p:nvPicPr>
          <p:cNvPr id="30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4929190" y="6143644"/>
            <a:ext cx="2571768" cy="642918"/>
          </a:xfrm>
          <a:prstGeom prst="rect">
            <a:avLst/>
          </a:prstGeom>
          <a:noFill/>
        </p:spPr>
      </p:pic>
      <p:sp>
        <p:nvSpPr>
          <p:cNvPr id="15" name="TextovéPole 14"/>
          <p:cNvSpPr txBox="1"/>
          <p:nvPr/>
        </p:nvSpPr>
        <p:spPr>
          <a:xfrm>
            <a:off x="3286116" y="2214554"/>
            <a:ext cx="857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/>
              <a:t>  </a:t>
            </a:r>
            <a:r>
              <a:rPr lang="cs-CZ" sz="2400" b="1" dirty="0" smtClean="0"/>
              <a:t>Rýn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500858" y="3000372"/>
            <a:ext cx="2643174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200"/>
              </a:lnSpc>
            </a:pPr>
            <a:r>
              <a:rPr lang="cs-CZ" sz="2400" b="1" dirty="0" smtClean="0"/>
              <a:t>Biskajský záliv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14282" y="3786190"/>
            <a:ext cx="2857520" cy="490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300"/>
              </a:lnSpc>
            </a:pPr>
            <a:r>
              <a:rPr lang="cs-CZ" sz="2400" b="1" dirty="0" smtClean="0"/>
              <a:t>Středozemní moře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071802" y="4572008"/>
            <a:ext cx="2928958" cy="5198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cs-CZ" sz="2400" b="1" dirty="0" smtClean="0"/>
              <a:t>Gerlachovský štít</a:t>
            </a:r>
            <a:endParaRPr lang="cs-CZ" sz="2400" b="1" dirty="0"/>
          </a:p>
        </p:txBody>
      </p:sp>
      <p:sp>
        <p:nvSpPr>
          <p:cNvPr id="22" name="Obdélník 21"/>
          <p:cNvSpPr/>
          <p:nvPr/>
        </p:nvSpPr>
        <p:spPr>
          <a:xfrm>
            <a:off x="4786314" y="5429264"/>
            <a:ext cx="11430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Itálie</a:t>
            </a:r>
            <a:endParaRPr lang="cs-CZ" sz="2400" b="1" dirty="0"/>
          </a:p>
        </p:txBody>
      </p:sp>
      <p:sp>
        <p:nvSpPr>
          <p:cNvPr id="23" name="Obdélník 22"/>
          <p:cNvSpPr/>
          <p:nvPr/>
        </p:nvSpPr>
        <p:spPr>
          <a:xfrm>
            <a:off x="4857753" y="6215082"/>
            <a:ext cx="2786081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200"/>
              </a:lnSpc>
            </a:pPr>
            <a:r>
              <a:rPr lang="cs-CZ" sz="100" b="1" dirty="0" smtClean="0"/>
              <a:t>            </a:t>
            </a:r>
            <a:r>
              <a:rPr lang="cs-CZ" sz="2400" b="1" dirty="0" smtClean="0"/>
              <a:t>Bodamské jezero</a:t>
            </a:r>
            <a:endParaRPr lang="cs-CZ" sz="2400" b="1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File:Satellite image of Iceland in September.jpeg"/>
          <p:cNvPicPr>
            <a:picLocks noChangeAspect="1" noChangeArrowheads="1"/>
          </p:cNvPicPr>
          <p:nvPr/>
        </p:nvPicPr>
        <p:blipFill>
          <a:blip r:embed="rId3" cstate="print"/>
          <a:srcRect t="5405"/>
          <a:stretch>
            <a:fillRect/>
          </a:stretch>
        </p:blipFill>
        <p:spPr bwMode="auto">
          <a:xfrm>
            <a:off x="500034" y="4143380"/>
            <a:ext cx="3643338" cy="221457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42852"/>
            <a:ext cx="9144000" cy="1143000"/>
          </a:xfrm>
        </p:spPr>
        <p:txBody>
          <a:bodyPr>
            <a:normAutofit/>
          </a:bodyPr>
          <a:lstStyle/>
          <a:p>
            <a:pPr algn="ctr"/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>Urči následující obrázky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3" name="Picture 2" descr="File:Cernobylm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4143380"/>
            <a:ext cx="3643338" cy="221457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sp>
        <p:nvSpPr>
          <p:cNvPr id="8" name="TextovéPole 7"/>
          <p:cNvSpPr txBox="1"/>
          <p:nvPr/>
        </p:nvSpPr>
        <p:spPr>
          <a:xfrm>
            <a:off x="8143900" y="4071942"/>
            <a:ext cx="8572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4.</a:t>
            </a:r>
            <a:endParaRPr lang="cs-CZ" sz="3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0034" y="3643314"/>
            <a:ext cx="364333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b="1" dirty="0" smtClean="0">
                <a:solidFill>
                  <a:schemeClr val="accent1"/>
                </a:solidFill>
              </a:rPr>
              <a:t>Rusko</a:t>
            </a:r>
            <a:endParaRPr lang="cs-CZ" sz="2500" b="1" dirty="0">
              <a:solidFill>
                <a:schemeClr val="accent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000628" y="6380946"/>
            <a:ext cx="364333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b="1" dirty="0" smtClean="0">
                <a:solidFill>
                  <a:schemeClr val="accent1"/>
                </a:solidFill>
              </a:rPr>
              <a:t>Ukrajina</a:t>
            </a:r>
            <a:endParaRPr lang="cs-CZ" sz="2500" b="1" dirty="0">
              <a:solidFill>
                <a:schemeClr val="accent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00034" y="6380946"/>
            <a:ext cx="364333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b="1" dirty="0" smtClean="0">
                <a:solidFill>
                  <a:schemeClr val="accent1"/>
                </a:solidFill>
              </a:rPr>
              <a:t>Island</a:t>
            </a:r>
            <a:endParaRPr lang="cs-CZ" sz="2500" b="1" dirty="0">
              <a:solidFill>
                <a:schemeClr val="accent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00628" y="3643314"/>
            <a:ext cx="364333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b="1" dirty="0" smtClean="0">
                <a:solidFill>
                  <a:schemeClr val="accent1"/>
                </a:solidFill>
              </a:rPr>
              <a:t>Norsko</a:t>
            </a:r>
            <a:endParaRPr lang="cs-CZ" sz="2500" b="1" dirty="0">
              <a:solidFill>
                <a:schemeClr val="accent1"/>
              </a:solidFill>
            </a:endParaRPr>
          </a:p>
        </p:txBody>
      </p:sp>
      <p:pic>
        <p:nvPicPr>
          <p:cNvPr id="19" name="Picture 2" descr="File:Ural mountains 448118784 97386d9aac b.jpg"/>
          <p:cNvPicPr>
            <a:picLocks noChangeAspect="1" noChangeArrowheads="1"/>
          </p:cNvPicPr>
          <p:nvPr/>
        </p:nvPicPr>
        <p:blipFill>
          <a:blip r:embed="rId5" cstate="print"/>
          <a:srcRect r="1961"/>
          <a:stretch>
            <a:fillRect/>
          </a:stretch>
        </p:blipFill>
        <p:spPr bwMode="auto">
          <a:xfrm>
            <a:off x="500034" y="1357298"/>
            <a:ext cx="3643338" cy="221457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20" name="Picture 2" descr="http://upload.wikimedia.org/wikipedia/commons/a/aa/Polarlicht_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28" y="1357298"/>
            <a:ext cx="3643338" cy="221457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3643306" y="1285860"/>
            <a:ext cx="8572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1.</a:t>
            </a:r>
            <a:endParaRPr lang="cs-CZ" sz="3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143900" y="1285860"/>
            <a:ext cx="8572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2.</a:t>
            </a:r>
            <a:endParaRPr lang="cs-CZ" sz="3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643306" y="4071942"/>
            <a:ext cx="8572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3.</a:t>
            </a:r>
            <a:endParaRPr lang="cs-CZ" sz="3000" b="1" dirty="0"/>
          </a:p>
        </p:txBody>
      </p:sp>
      <p:pic>
        <p:nvPicPr>
          <p:cNvPr id="23" name="Picture 2" descr="File:Ural mountains 448118784 97386d9aac b.jpg"/>
          <p:cNvPicPr>
            <a:picLocks noChangeAspect="1" noChangeArrowheads="1"/>
          </p:cNvPicPr>
          <p:nvPr/>
        </p:nvPicPr>
        <p:blipFill>
          <a:blip r:embed="rId5" cstate="print"/>
          <a:srcRect r="1672"/>
          <a:stretch>
            <a:fillRect/>
          </a:stretch>
        </p:blipFill>
        <p:spPr bwMode="auto">
          <a:xfrm>
            <a:off x="357158" y="1285860"/>
            <a:ext cx="8429684" cy="550070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24" name="Picture 2" descr="http://upload.wikimedia.org/wikipedia/commons/a/aa/Polarlicht_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58" y="1258616"/>
            <a:ext cx="8429684" cy="552797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27" name="Picture 2" descr="File:Satellite image of Iceland in September.jpeg"/>
          <p:cNvPicPr>
            <a:picLocks noChangeAspect="1" noChangeArrowheads="1"/>
          </p:cNvPicPr>
          <p:nvPr/>
        </p:nvPicPr>
        <p:blipFill>
          <a:blip r:embed="rId3" cstate="print"/>
          <a:srcRect t="5405"/>
          <a:stretch>
            <a:fillRect/>
          </a:stretch>
        </p:blipFill>
        <p:spPr bwMode="auto">
          <a:xfrm>
            <a:off x="357158" y="1285860"/>
            <a:ext cx="8429684" cy="550072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26" name="Picture 2" descr="File:Cernobylm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285860"/>
            <a:ext cx="8429684" cy="550072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429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>Spojte </a:t>
            </a:r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>správně </a:t>
            </a:r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>následující pojmy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14324" y="1500174"/>
            <a:ext cx="4257676" cy="5286412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ts val="3500"/>
              </a:lnSpc>
              <a:buNone/>
            </a:pPr>
            <a:r>
              <a:rPr lang="cs-CZ" sz="8000" b="1" dirty="0" smtClean="0"/>
              <a:t>1) Narodnaja		......</a:t>
            </a:r>
          </a:p>
          <a:p>
            <a:pPr>
              <a:lnSpc>
                <a:spcPts val="3500"/>
              </a:lnSpc>
              <a:buNone/>
            </a:pPr>
            <a:r>
              <a:rPr lang="cs-CZ" sz="8000" b="1" dirty="0" smtClean="0"/>
              <a:t>2) V</a:t>
            </a:r>
            <a:r>
              <a:rPr lang="cs-CZ" sz="8000" b="1" dirty="0" smtClean="0">
                <a:cs typeface="Times New Roman"/>
              </a:rPr>
              <a:t>ä</a:t>
            </a:r>
            <a:r>
              <a:rPr lang="cs-CZ" sz="8000" b="1" dirty="0" smtClean="0"/>
              <a:t>ttern		...... </a:t>
            </a:r>
          </a:p>
          <a:p>
            <a:pPr>
              <a:lnSpc>
                <a:spcPts val="3500"/>
              </a:lnSpc>
              <a:buNone/>
            </a:pPr>
            <a:r>
              <a:rPr lang="cs-CZ" sz="8000" b="1" dirty="0" smtClean="0"/>
              <a:t>3) Lvov			......</a:t>
            </a:r>
          </a:p>
          <a:p>
            <a:pPr>
              <a:lnSpc>
                <a:spcPts val="3500"/>
              </a:lnSpc>
              <a:buNone/>
            </a:pPr>
            <a:r>
              <a:rPr lang="cs-CZ" sz="8000" b="1" dirty="0" smtClean="0"/>
              <a:t>4) Kaliningrad	 	...... </a:t>
            </a:r>
          </a:p>
          <a:p>
            <a:pPr>
              <a:lnSpc>
                <a:spcPts val="3500"/>
              </a:lnSpc>
              <a:buNone/>
            </a:pPr>
            <a:r>
              <a:rPr lang="cs-CZ" sz="8000" b="1" dirty="0" smtClean="0"/>
              <a:t>5) Roald Amundsen	...... </a:t>
            </a:r>
          </a:p>
          <a:p>
            <a:pPr>
              <a:lnSpc>
                <a:spcPts val="3500"/>
              </a:lnSpc>
              <a:buNone/>
            </a:pPr>
            <a:r>
              <a:rPr lang="cs-CZ" sz="8000" b="1" dirty="0" smtClean="0"/>
              <a:t>6) troll			......  	</a:t>
            </a:r>
          </a:p>
          <a:p>
            <a:pPr>
              <a:lnSpc>
                <a:spcPts val="3500"/>
              </a:lnSpc>
              <a:buNone/>
            </a:pPr>
            <a:r>
              <a:rPr lang="cs-CZ" sz="8000" b="1" dirty="0" smtClean="0"/>
              <a:t>7) Volvo		......</a:t>
            </a:r>
          </a:p>
          <a:p>
            <a:pPr>
              <a:lnSpc>
                <a:spcPts val="3500"/>
              </a:lnSpc>
              <a:buNone/>
            </a:pPr>
            <a:r>
              <a:rPr lang="cs-CZ" sz="8000" b="1" dirty="0" smtClean="0"/>
              <a:t>8) Kola			......</a:t>
            </a:r>
          </a:p>
          <a:p>
            <a:pPr>
              <a:lnSpc>
                <a:spcPts val="3500"/>
              </a:lnSpc>
              <a:buNone/>
            </a:pPr>
            <a:r>
              <a:rPr lang="cs-CZ" sz="8000" b="1" dirty="0" smtClean="0"/>
              <a:t>9) Galdhopiggen	......</a:t>
            </a:r>
          </a:p>
          <a:p>
            <a:pPr>
              <a:lnSpc>
                <a:spcPts val="3500"/>
              </a:lnSpc>
              <a:buNone/>
            </a:pPr>
            <a:r>
              <a:rPr lang="cs-CZ" sz="8000" b="1" dirty="0" smtClean="0"/>
              <a:t>10) Tampere		......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4929190" y="1500174"/>
            <a:ext cx="4257676" cy="5143536"/>
          </a:xfrm>
          <a:prstGeom prst="rect">
            <a:avLst/>
          </a:prstGeom>
        </p:spPr>
        <p:txBody>
          <a:bodyPr vert="horz">
            <a:normAutofit fontScale="32500" lnSpcReduction="2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ts val="35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cs-CZ" sz="6200" b="1" dirty="0" smtClean="0"/>
              <a:t>A</a:t>
            </a:r>
            <a:r>
              <a:rPr kumimoji="0" lang="cs-CZ" sz="6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 Ruský</a:t>
            </a:r>
            <a:r>
              <a:rPr kumimoji="0" lang="cs-CZ" sz="6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poloostrov</a:t>
            </a:r>
            <a:endParaRPr kumimoji="0" lang="cs-CZ" sz="6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ts val="35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cs-CZ" sz="6200" b="1" dirty="0" smtClean="0"/>
              <a:t>B</a:t>
            </a:r>
            <a:r>
              <a:rPr kumimoji="0" lang="cs-CZ" sz="6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 Norský mořeplavec </a:t>
            </a:r>
          </a:p>
          <a:p>
            <a:pPr marL="274320" marR="0" lvl="0" indent="-274320" algn="l" defTabSz="914400" rtl="0" eaLnBrk="1" fontAlgn="auto" latinLnBrk="0" hangingPunct="1">
              <a:lnSpc>
                <a:spcPts val="35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cs-CZ" sz="6200" b="1" dirty="0" smtClean="0"/>
              <a:t>C</a:t>
            </a:r>
            <a:r>
              <a:rPr kumimoji="0" lang="cs-CZ" sz="6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 nejvyšší hora Uralu</a:t>
            </a:r>
          </a:p>
          <a:p>
            <a:pPr marL="274320" marR="0" lvl="0" indent="-274320" algn="l" defTabSz="914400" rtl="0" eaLnBrk="1" fontAlgn="auto" latinLnBrk="0" hangingPunct="1">
              <a:lnSpc>
                <a:spcPts val="35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cs-CZ" sz="6200" b="1" dirty="0" smtClean="0"/>
              <a:t>D</a:t>
            </a:r>
            <a:r>
              <a:rPr kumimoji="0" lang="cs-CZ" sz="6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 Finské město  </a:t>
            </a:r>
          </a:p>
          <a:p>
            <a:pPr marL="274320" marR="0" lvl="0" indent="-274320" algn="l" defTabSz="914400" rtl="0" eaLnBrk="1" fontAlgn="auto" latinLnBrk="0" hangingPunct="1">
              <a:lnSpc>
                <a:spcPts val="35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cs-CZ" sz="6200" b="1" dirty="0" smtClean="0"/>
              <a:t>E</a:t>
            </a:r>
            <a:r>
              <a:rPr kumimoji="0" lang="cs-CZ" sz="6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 Švédská automobilka</a:t>
            </a:r>
          </a:p>
          <a:p>
            <a:pPr marL="274320" marR="0" lvl="0" indent="-274320" algn="l" defTabSz="914400" rtl="0" eaLnBrk="1" fontAlgn="auto" latinLnBrk="0" hangingPunct="1">
              <a:lnSpc>
                <a:spcPts val="35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cs-CZ" sz="6200" b="1" dirty="0" smtClean="0"/>
              <a:t>F</a:t>
            </a:r>
            <a:r>
              <a:rPr kumimoji="0" lang="cs-CZ" sz="6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 Ukrajinské město 	</a:t>
            </a:r>
          </a:p>
          <a:p>
            <a:pPr marL="274320" marR="0" lvl="0" indent="-274320" algn="l" defTabSz="914400" rtl="0" eaLnBrk="1" fontAlgn="auto" latinLnBrk="0" hangingPunct="1">
              <a:lnSpc>
                <a:spcPts val="35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cs-CZ" sz="6200" b="1" dirty="0" smtClean="0"/>
              <a:t>G</a:t>
            </a:r>
            <a:r>
              <a:rPr kumimoji="0" lang="cs-CZ" sz="6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 Švédské jezero</a:t>
            </a:r>
          </a:p>
          <a:p>
            <a:pPr marL="274320" marR="0" lvl="0" indent="-274320" algn="l" defTabSz="914400" rtl="0" eaLnBrk="1" fontAlgn="auto" latinLnBrk="0" hangingPunct="1">
              <a:lnSpc>
                <a:spcPts val="35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cs-CZ" sz="6200" b="1" dirty="0" smtClean="0"/>
              <a:t>H</a:t>
            </a:r>
            <a:r>
              <a:rPr kumimoji="0" lang="cs-CZ" sz="6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 mytologická severská bytost </a:t>
            </a:r>
          </a:p>
          <a:p>
            <a:pPr marL="274320" lvl="0" indent="-274320">
              <a:lnSpc>
                <a:spcPts val="3500"/>
              </a:lnSpc>
              <a:spcBef>
                <a:spcPct val="20000"/>
              </a:spcBef>
              <a:buClr>
                <a:schemeClr val="accent3"/>
              </a:buClr>
              <a:buSzPct val="95000"/>
            </a:pPr>
            <a:r>
              <a:rPr lang="cs-CZ" sz="6200" b="1" dirty="0" smtClean="0"/>
              <a:t>I) oblast mezi Polskem a Litvou</a:t>
            </a:r>
            <a:r>
              <a:rPr kumimoji="0" lang="cs-CZ" sz="6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cs-CZ" sz="6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</a:p>
          <a:p>
            <a:pPr marL="274320" marR="0" lvl="0" indent="-274320" algn="l" defTabSz="914400" rtl="0" eaLnBrk="1" fontAlgn="auto" latinLnBrk="0" hangingPunct="1">
              <a:lnSpc>
                <a:spcPts val="35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cs-CZ" sz="6200" b="1" dirty="0" smtClean="0"/>
              <a:t>J</a:t>
            </a:r>
            <a:r>
              <a:rPr kumimoji="0" lang="cs-CZ" sz="6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  <a:r>
              <a:rPr kumimoji="0" lang="cs-CZ" sz="6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největší hora Skandinávie</a:t>
            </a:r>
            <a:endParaRPr kumimoji="0" lang="cs-CZ" sz="6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cs-CZ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143240" y="1500174"/>
            <a:ext cx="428628" cy="419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cs-CZ" sz="2000" b="1" dirty="0" smtClean="0">
                <a:solidFill>
                  <a:schemeClr val="accent1"/>
                </a:solidFill>
              </a:rPr>
              <a:t>C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43240" y="2000240"/>
            <a:ext cx="428628" cy="438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900"/>
              </a:lnSpc>
            </a:pPr>
            <a:r>
              <a:rPr lang="cs-CZ" sz="2000" b="1" dirty="0" smtClean="0">
                <a:solidFill>
                  <a:schemeClr val="accent1"/>
                </a:solidFill>
              </a:rPr>
              <a:t>G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143240" y="2500306"/>
            <a:ext cx="428628" cy="429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cs-CZ" sz="2000" b="1" dirty="0" smtClean="0">
                <a:solidFill>
                  <a:schemeClr val="accent1"/>
                </a:solidFill>
              </a:rPr>
              <a:t>F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43240" y="3000372"/>
            <a:ext cx="428628" cy="438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900"/>
              </a:lnSpc>
            </a:pPr>
            <a:r>
              <a:rPr lang="cs-CZ" sz="2000" b="1" dirty="0" smtClean="0">
                <a:solidFill>
                  <a:schemeClr val="accent1"/>
                </a:solidFill>
              </a:rPr>
              <a:t>I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143240" y="3500438"/>
            <a:ext cx="428628" cy="438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900"/>
              </a:lnSpc>
            </a:pPr>
            <a:r>
              <a:rPr lang="cs-CZ" sz="2000" b="1" dirty="0" smtClean="0">
                <a:solidFill>
                  <a:schemeClr val="accent1"/>
                </a:solidFill>
              </a:rPr>
              <a:t>B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143240" y="4000504"/>
            <a:ext cx="428628" cy="438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900"/>
              </a:lnSpc>
            </a:pPr>
            <a:r>
              <a:rPr lang="cs-CZ" sz="2000" b="1" dirty="0" smtClean="0">
                <a:solidFill>
                  <a:schemeClr val="accent1"/>
                </a:solidFill>
              </a:rPr>
              <a:t>H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143240" y="4572008"/>
            <a:ext cx="428628" cy="3744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200"/>
              </a:lnSpc>
            </a:pPr>
            <a:r>
              <a:rPr lang="cs-CZ" sz="2000" b="1" dirty="0" smtClean="0">
                <a:solidFill>
                  <a:schemeClr val="accent1"/>
                </a:solidFill>
              </a:rPr>
              <a:t>E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143240" y="5072074"/>
            <a:ext cx="428628" cy="3744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200"/>
              </a:lnSpc>
            </a:pPr>
            <a:r>
              <a:rPr lang="cs-CZ" sz="2000" b="1" dirty="0" smtClean="0">
                <a:solidFill>
                  <a:schemeClr val="accent1"/>
                </a:solidFill>
              </a:rPr>
              <a:t>A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143240" y="5572140"/>
            <a:ext cx="428628" cy="3427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900"/>
              </a:lnSpc>
            </a:pPr>
            <a:r>
              <a:rPr lang="cs-CZ" sz="2000" b="1" dirty="0" smtClean="0">
                <a:solidFill>
                  <a:schemeClr val="accent1"/>
                </a:solidFill>
              </a:rPr>
              <a:t>J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143240" y="6072206"/>
            <a:ext cx="428628" cy="3744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200"/>
              </a:lnSpc>
            </a:pPr>
            <a:r>
              <a:rPr lang="cs-CZ" sz="2000" b="1" dirty="0" smtClean="0">
                <a:solidFill>
                  <a:schemeClr val="accent1"/>
                </a:solidFill>
              </a:rPr>
              <a:t>D</a:t>
            </a:r>
            <a:endParaRPr lang="cs-CZ" sz="20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6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4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0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8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000" b="1" u="sng" dirty="0" smtClean="0">
                <a:solidFill>
                  <a:schemeClr val="tx1"/>
                </a:solidFill>
              </a:rPr>
              <a:t>Doplňte správně zbytek věty</a:t>
            </a:r>
            <a:endParaRPr lang="cs-CZ" sz="4000" b="1" u="sng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357298"/>
            <a:ext cx="9144000" cy="5500702"/>
          </a:xfrm>
        </p:spPr>
        <p:txBody>
          <a:bodyPr>
            <a:noAutofit/>
          </a:bodyPr>
          <a:lstStyle/>
          <a:p>
            <a:pPr algn="ctr">
              <a:lnSpc>
                <a:spcPts val="3700"/>
              </a:lnSpc>
              <a:buNone/>
            </a:pPr>
            <a:r>
              <a:rPr lang="cs-CZ" sz="2400" b="1" dirty="0" smtClean="0"/>
              <a:t>1) Největším státem světa je Rusko. </a:t>
            </a:r>
          </a:p>
          <a:p>
            <a:pPr algn="ctr">
              <a:lnSpc>
                <a:spcPts val="3700"/>
              </a:lnSpc>
              <a:buNone/>
            </a:pPr>
            <a:r>
              <a:rPr lang="cs-CZ" sz="2400" b="1" dirty="0" smtClean="0"/>
              <a:t>2) V Severním moři se nachází zásoby zemního plynu.</a:t>
            </a:r>
          </a:p>
          <a:p>
            <a:pPr algn="ctr">
              <a:lnSpc>
                <a:spcPts val="3700"/>
              </a:lnSpc>
              <a:buNone/>
            </a:pPr>
            <a:r>
              <a:rPr lang="cs-CZ" sz="2400" b="1" dirty="0" smtClean="0"/>
              <a:t>3) Nejnižší bod Evropy se nachází v Kaspické nížině. </a:t>
            </a:r>
          </a:p>
          <a:p>
            <a:pPr algn="ctr">
              <a:lnSpc>
                <a:spcPts val="3700"/>
              </a:lnSpc>
              <a:buNone/>
            </a:pPr>
            <a:r>
              <a:rPr lang="cs-CZ" sz="2400" b="1" dirty="0" smtClean="0"/>
              <a:t>4) Mezi Pobaltské státy řadíme – Lotyšsko, Estonsko a Litvu. </a:t>
            </a:r>
          </a:p>
          <a:p>
            <a:pPr algn="ctr">
              <a:lnSpc>
                <a:spcPts val="3700"/>
              </a:lnSpc>
              <a:buNone/>
            </a:pPr>
            <a:r>
              <a:rPr lang="cs-CZ" sz="2400" b="1" dirty="0" smtClean="0"/>
              <a:t>5) V Moldavsku se pěstuje vinná réva a tabák. </a:t>
            </a:r>
          </a:p>
          <a:p>
            <a:pPr algn="ctr">
              <a:lnSpc>
                <a:spcPts val="3700"/>
              </a:lnSpc>
              <a:buNone/>
            </a:pPr>
            <a:r>
              <a:rPr lang="cs-CZ" sz="2400" b="1" dirty="0" smtClean="0"/>
              <a:t>6) Nejdelší řekou Evropy je Volha.</a:t>
            </a:r>
          </a:p>
          <a:p>
            <a:pPr algn="ctr">
              <a:lnSpc>
                <a:spcPts val="3700"/>
              </a:lnSpc>
              <a:buNone/>
            </a:pPr>
            <a:r>
              <a:rPr lang="cs-CZ" sz="2400" b="1" dirty="0" smtClean="0"/>
              <a:t>7) Bělověžském pralesu se můžeme setkat se zubrem.  </a:t>
            </a:r>
          </a:p>
          <a:p>
            <a:pPr algn="ctr">
              <a:lnSpc>
                <a:spcPts val="3700"/>
              </a:lnSpc>
              <a:buNone/>
            </a:pPr>
            <a:r>
              <a:rPr lang="cs-CZ" sz="2400" b="1" dirty="0" smtClean="0"/>
              <a:t>8) Na území Finska se nachází tisíce jezer. </a:t>
            </a:r>
          </a:p>
          <a:p>
            <a:pPr algn="ctr">
              <a:lnSpc>
                <a:spcPts val="3700"/>
              </a:lnSpc>
              <a:buNone/>
            </a:pPr>
            <a:r>
              <a:rPr lang="cs-CZ" sz="2400" b="1" dirty="0" smtClean="0"/>
              <a:t>9) Nejdelším pohořím Evropy je Ural. </a:t>
            </a:r>
          </a:p>
          <a:p>
            <a:pPr algn="ctr">
              <a:lnSpc>
                <a:spcPts val="3700"/>
              </a:lnSpc>
              <a:buNone/>
            </a:pPr>
            <a:r>
              <a:rPr lang="cs-CZ" sz="2400" b="1" dirty="0" smtClean="0"/>
              <a:t>10) Pobřeží Norska je celé pokryto fjordy. </a:t>
            </a:r>
          </a:p>
        </p:txBody>
      </p:sp>
      <p:pic>
        <p:nvPicPr>
          <p:cNvPr id="14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6572232" y="1285860"/>
            <a:ext cx="2571768" cy="642918"/>
          </a:xfrm>
          <a:prstGeom prst="rect">
            <a:avLst/>
          </a:prstGeom>
          <a:noFill/>
        </p:spPr>
      </p:pic>
      <p:pic>
        <p:nvPicPr>
          <p:cNvPr id="15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6072198" y="1857364"/>
            <a:ext cx="2428892" cy="642918"/>
          </a:xfrm>
          <a:prstGeom prst="rect">
            <a:avLst/>
          </a:prstGeom>
          <a:noFill/>
        </p:spPr>
      </p:pic>
      <p:pic>
        <p:nvPicPr>
          <p:cNvPr id="16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5857884" y="2428868"/>
            <a:ext cx="2643206" cy="642918"/>
          </a:xfrm>
          <a:prstGeom prst="rect">
            <a:avLst/>
          </a:prstGeom>
          <a:noFill/>
        </p:spPr>
      </p:pic>
      <p:pic>
        <p:nvPicPr>
          <p:cNvPr id="17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7929586" y="2928934"/>
            <a:ext cx="1214414" cy="642918"/>
          </a:xfrm>
          <a:prstGeom prst="rect">
            <a:avLst/>
          </a:prstGeom>
          <a:noFill/>
        </p:spPr>
      </p:pic>
      <p:pic>
        <p:nvPicPr>
          <p:cNvPr id="18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6786578" y="3500462"/>
            <a:ext cx="1928826" cy="642918"/>
          </a:xfrm>
          <a:prstGeom prst="rect">
            <a:avLst/>
          </a:prstGeom>
          <a:noFill/>
        </p:spPr>
      </p:pic>
      <p:pic>
        <p:nvPicPr>
          <p:cNvPr id="19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6000760" y="4071942"/>
            <a:ext cx="1285884" cy="642918"/>
          </a:xfrm>
          <a:prstGeom prst="rect">
            <a:avLst/>
          </a:prstGeom>
          <a:noFill/>
        </p:spPr>
      </p:pic>
      <p:pic>
        <p:nvPicPr>
          <p:cNvPr id="20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6000760" y="1357298"/>
            <a:ext cx="1571636" cy="642918"/>
          </a:xfrm>
          <a:prstGeom prst="rect">
            <a:avLst/>
          </a:prstGeom>
          <a:noFill/>
        </p:spPr>
      </p:pic>
      <p:pic>
        <p:nvPicPr>
          <p:cNvPr id="21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7143768" y="4572008"/>
            <a:ext cx="1785950" cy="642918"/>
          </a:xfrm>
          <a:prstGeom prst="rect">
            <a:avLst/>
          </a:prstGeom>
          <a:noFill/>
        </p:spPr>
      </p:pic>
      <p:pic>
        <p:nvPicPr>
          <p:cNvPr id="22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6715140" y="5143512"/>
            <a:ext cx="1500198" cy="642918"/>
          </a:xfrm>
          <a:prstGeom prst="rect">
            <a:avLst/>
          </a:prstGeom>
          <a:noFill/>
        </p:spPr>
      </p:pic>
      <p:pic>
        <p:nvPicPr>
          <p:cNvPr id="23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6429388" y="5643602"/>
            <a:ext cx="1714512" cy="642918"/>
          </a:xfrm>
          <a:prstGeom prst="rect">
            <a:avLst/>
          </a:prstGeom>
          <a:noFill/>
        </p:spPr>
      </p:pic>
      <p:pic>
        <p:nvPicPr>
          <p:cNvPr id="24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6500826" y="6215082"/>
            <a:ext cx="1285884" cy="642918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5929322" y="1395699"/>
            <a:ext cx="1785950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300"/>
              </a:lnSpc>
            </a:pPr>
            <a:r>
              <a:rPr lang="cs-CZ" sz="100" b="1" dirty="0" smtClean="0">
                <a:solidFill>
                  <a:schemeClr val="accent1"/>
                </a:solidFill>
              </a:rPr>
              <a:t>                   </a:t>
            </a:r>
            <a:r>
              <a:rPr lang="cs-CZ" sz="2400" b="1" dirty="0" smtClean="0">
                <a:solidFill>
                  <a:schemeClr val="accent1"/>
                </a:solidFill>
              </a:rPr>
              <a:t>Rusko.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000760" y="1928802"/>
            <a:ext cx="2571768" cy="515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cs-CZ" sz="100" b="1" dirty="0" smtClean="0">
                <a:solidFill>
                  <a:schemeClr val="accent1"/>
                </a:solidFill>
              </a:rPr>
              <a:t>                     </a:t>
            </a:r>
            <a:r>
              <a:rPr lang="cs-CZ" sz="2400" b="1" dirty="0" smtClean="0">
                <a:solidFill>
                  <a:schemeClr val="accent1"/>
                </a:solidFill>
              </a:rPr>
              <a:t>zemního plynu.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86478" y="2500306"/>
            <a:ext cx="3143240" cy="471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100"/>
              </a:lnSpc>
            </a:pPr>
            <a:r>
              <a:rPr lang="cs-CZ" sz="100" b="1" dirty="0" smtClean="0">
                <a:solidFill>
                  <a:schemeClr val="accent1"/>
                </a:solidFill>
              </a:rPr>
              <a:t>               </a:t>
            </a:r>
            <a:r>
              <a:rPr lang="cs-CZ" sz="2400" b="1" dirty="0" smtClean="0">
                <a:solidFill>
                  <a:schemeClr val="accent1"/>
                </a:solidFill>
              </a:rPr>
              <a:t>Kaspické nížině.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858148" y="3000372"/>
            <a:ext cx="1785950" cy="5198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cs-CZ" sz="2400" b="1" dirty="0" smtClean="0">
                <a:solidFill>
                  <a:schemeClr val="accent1"/>
                </a:solidFill>
              </a:rPr>
              <a:t> Litvu.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715140" y="3571876"/>
            <a:ext cx="1785950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300"/>
              </a:lnSpc>
            </a:pPr>
            <a:r>
              <a:rPr lang="cs-CZ" sz="2400" b="1" dirty="0" smtClean="0">
                <a:solidFill>
                  <a:schemeClr val="accent1"/>
                </a:solidFill>
              </a:rPr>
              <a:t> tabák.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929322" y="4071942"/>
            <a:ext cx="1785950" cy="5486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900"/>
              </a:lnSpc>
            </a:pPr>
            <a:r>
              <a:rPr lang="cs-CZ" sz="100" b="1" dirty="0" smtClean="0">
                <a:solidFill>
                  <a:schemeClr val="accent1"/>
                </a:solidFill>
              </a:rPr>
              <a:t>             </a:t>
            </a:r>
            <a:r>
              <a:rPr lang="cs-CZ" sz="2400" b="1" dirty="0" smtClean="0">
                <a:solidFill>
                  <a:schemeClr val="accent1"/>
                </a:solidFill>
              </a:rPr>
              <a:t>Volha.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072330" y="4643446"/>
            <a:ext cx="1785950" cy="510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cs-CZ" sz="2400" b="1" dirty="0" smtClean="0">
                <a:solidFill>
                  <a:schemeClr val="accent1"/>
                </a:solidFill>
              </a:rPr>
              <a:t>zubrem.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500826" y="5214950"/>
            <a:ext cx="1785950" cy="452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900"/>
              </a:lnSpc>
            </a:pPr>
            <a:r>
              <a:rPr lang="cs-CZ" sz="2400" b="1" dirty="0" smtClean="0">
                <a:solidFill>
                  <a:schemeClr val="accent1"/>
                </a:solidFill>
              </a:rPr>
              <a:t>  </a:t>
            </a:r>
            <a:r>
              <a:rPr lang="cs-CZ" sz="100" b="1" dirty="0" smtClean="0">
                <a:solidFill>
                  <a:schemeClr val="accent1"/>
                </a:solidFill>
              </a:rPr>
              <a:t>             </a:t>
            </a:r>
            <a:r>
              <a:rPr lang="cs-CZ" sz="2400" b="1" dirty="0" smtClean="0">
                <a:solidFill>
                  <a:schemeClr val="accent1"/>
                </a:solidFill>
              </a:rPr>
              <a:t>jezer.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357950" y="5715016"/>
            <a:ext cx="1785950" cy="5198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cs-CZ" sz="100" b="1" dirty="0" smtClean="0">
                <a:solidFill>
                  <a:schemeClr val="accent1"/>
                </a:solidFill>
              </a:rPr>
              <a:t>                </a:t>
            </a:r>
            <a:r>
              <a:rPr lang="cs-CZ" sz="2400" b="1" dirty="0" smtClean="0">
                <a:solidFill>
                  <a:schemeClr val="accent1"/>
                </a:solidFill>
              </a:rPr>
              <a:t>Ural.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429388" y="6286520"/>
            <a:ext cx="1785950" cy="481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200"/>
              </a:lnSpc>
            </a:pPr>
            <a:r>
              <a:rPr lang="cs-CZ" sz="100" b="1" dirty="0" smtClean="0">
                <a:solidFill>
                  <a:schemeClr val="accent1"/>
                </a:solidFill>
              </a:rPr>
              <a:t>            </a:t>
            </a:r>
            <a:r>
              <a:rPr lang="cs-CZ" sz="2400" b="1" dirty="0" smtClean="0">
                <a:solidFill>
                  <a:schemeClr val="accent1"/>
                </a:solidFill>
              </a:rPr>
              <a:t>fjordy.</a:t>
            </a:r>
            <a:endParaRPr lang="cs-CZ" sz="24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extovéPole 50"/>
          <p:cNvSpPr txBox="1"/>
          <p:nvPr/>
        </p:nvSpPr>
        <p:spPr>
          <a:xfrm>
            <a:off x="71438" y="1643050"/>
            <a:ext cx="3786182" cy="45166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900"/>
              </a:lnSpc>
            </a:pPr>
            <a:r>
              <a:rPr lang="cs-CZ" sz="2000" b="1" dirty="0" smtClean="0"/>
              <a:t>1) Obyvatelé Skandinávie?</a:t>
            </a:r>
          </a:p>
          <a:p>
            <a:pPr>
              <a:lnSpc>
                <a:spcPts val="6900"/>
              </a:lnSpc>
            </a:pPr>
            <a:r>
              <a:rPr lang="cs-CZ" sz="2000" b="1" dirty="0" smtClean="0"/>
              <a:t>2) Jméno Lindgrenové?</a:t>
            </a:r>
          </a:p>
          <a:p>
            <a:pPr>
              <a:lnSpc>
                <a:spcPts val="6900"/>
              </a:lnSpc>
            </a:pPr>
            <a:r>
              <a:rPr lang="cs-CZ" sz="2000" b="1" dirty="0" smtClean="0"/>
              <a:t>3) Švédská firma na nábytek?</a:t>
            </a:r>
          </a:p>
          <a:p>
            <a:pPr>
              <a:lnSpc>
                <a:spcPts val="6900"/>
              </a:lnSpc>
            </a:pPr>
            <a:r>
              <a:rPr lang="cs-CZ" sz="2000" b="1" dirty="0" smtClean="0"/>
              <a:t>4) Záliv ledovcového původu?</a:t>
            </a:r>
          </a:p>
          <a:p>
            <a:pPr>
              <a:lnSpc>
                <a:spcPts val="6900"/>
              </a:lnSpc>
            </a:pPr>
            <a:r>
              <a:rPr lang="cs-CZ" sz="2000" b="1" dirty="0" smtClean="0"/>
              <a:t>5) Město na Krymu?</a:t>
            </a:r>
            <a:endParaRPr lang="cs-CZ" sz="2000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357166"/>
            <a:ext cx="9144000" cy="1071570"/>
          </a:xfrm>
        </p:spPr>
        <p:txBody>
          <a:bodyPr>
            <a:normAutofit/>
          </a:bodyPr>
          <a:lstStyle/>
          <a:p>
            <a:pPr algn="ctr"/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>Doplňte správně tajenku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52" name="Obdélník 51"/>
          <p:cNvSpPr/>
          <p:nvPr/>
        </p:nvSpPr>
        <p:spPr>
          <a:xfrm>
            <a:off x="3929058" y="4572008"/>
            <a:ext cx="71438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/>
          <p:cNvSpPr/>
          <p:nvPr/>
        </p:nvSpPr>
        <p:spPr>
          <a:xfrm>
            <a:off x="3929058" y="3714752"/>
            <a:ext cx="71438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/>
          <p:cNvSpPr/>
          <p:nvPr/>
        </p:nvSpPr>
        <p:spPr>
          <a:xfrm>
            <a:off x="3929058" y="2857496"/>
            <a:ext cx="71438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300"/>
              </a:lnSpc>
            </a:pPr>
            <a:endParaRPr lang="cs-CZ" dirty="0"/>
          </a:p>
        </p:txBody>
      </p:sp>
      <p:sp>
        <p:nvSpPr>
          <p:cNvPr id="55" name="Obdélník 54"/>
          <p:cNvSpPr/>
          <p:nvPr/>
        </p:nvSpPr>
        <p:spPr>
          <a:xfrm>
            <a:off x="3929058" y="2000240"/>
            <a:ext cx="71438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/>
          <p:cNvSpPr/>
          <p:nvPr/>
        </p:nvSpPr>
        <p:spPr>
          <a:xfrm>
            <a:off x="4643438" y="2000240"/>
            <a:ext cx="71438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/>
          <p:cNvSpPr/>
          <p:nvPr/>
        </p:nvSpPr>
        <p:spPr>
          <a:xfrm>
            <a:off x="3929058" y="5429264"/>
            <a:ext cx="71438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délník 57"/>
          <p:cNvSpPr/>
          <p:nvPr/>
        </p:nvSpPr>
        <p:spPr>
          <a:xfrm>
            <a:off x="4643438" y="5429264"/>
            <a:ext cx="71438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/>
          <p:cNvSpPr/>
          <p:nvPr/>
        </p:nvSpPr>
        <p:spPr>
          <a:xfrm>
            <a:off x="5357818" y="5429264"/>
            <a:ext cx="71438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bdélník 59"/>
          <p:cNvSpPr/>
          <p:nvPr/>
        </p:nvSpPr>
        <p:spPr>
          <a:xfrm>
            <a:off x="6072198" y="5429264"/>
            <a:ext cx="71438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Obdélník 62"/>
          <p:cNvSpPr/>
          <p:nvPr/>
        </p:nvSpPr>
        <p:spPr>
          <a:xfrm>
            <a:off x="5357818" y="2000240"/>
            <a:ext cx="71438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bdélník 63"/>
          <p:cNvSpPr/>
          <p:nvPr/>
        </p:nvSpPr>
        <p:spPr>
          <a:xfrm>
            <a:off x="6072198" y="2000240"/>
            <a:ext cx="71438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Obdélník 64"/>
          <p:cNvSpPr/>
          <p:nvPr/>
        </p:nvSpPr>
        <p:spPr>
          <a:xfrm>
            <a:off x="6786578" y="2000240"/>
            <a:ext cx="71438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Obdélník 65"/>
          <p:cNvSpPr/>
          <p:nvPr/>
        </p:nvSpPr>
        <p:spPr>
          <a:xfrm>
            <a:off x="7500958" y="2000240"/>
            <a:ext cx="71438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Obdélník 66"/>
          <p:cNvSpPr/>
          <p:nvPr/>
        </p:nvSpPr>
        <p:spPr>
          <a:xfrm>
            <a:off x="8215338" y="2000240"/>
            <a:ext cx="71438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3929058" y="2000240"/>
            <a:ext cx="500066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3000" b="1" dirty="0" smtClean="0"/>
              <a:t>  L     </a:t>
            </a:r>
            <a:r>
              <a:rPr lang="cs-CZ" sz="100" b="1" dirty="0" smtClean="0"/>
              <a:t>      </a:t>
            </a:r>
            <a:r>
              <a:rPr lang="cs-CZ" sz="3000" b="1" dirty="0" smtClean="0">
                <a:solidFill>
                  <a:srgbClr val="C00000"/>
                </a:solidFill>
              </a:rPr>
              <a:t>A</a:t>
            </a:r>
            <a:r>
              <a:rPr lang="cs-CZ" sz="3000" b="1" dirty="0" smtClean="0"/>
              <a:t>    </a:t>
            </a:r>
            <a:r>
              <a:rPr lang="cs-CZ" sz="100" b="1" dirty="0" smtClean="0"/>
              <a:t>                                 </a:t>
            </a:r>
            <a:r>
              <a:rPr lang="cs-CZ" sz="3000" b="1" dirty="0" smtClean="0"/>
              <a:t>P     O    </a:t>
            </a:r>
            <a:r>
              <a:rPr lang="cs-CZ" sz="100" b="1" dirty="0" smtClean="0"/>
              <a:t>               </a:t>
            </a:r>
            <a:r>
              <a:rPr lang="cs-CZ" sz="3000" b="1" dirty="0" smtClean="0"/>
              <a:t>N     C    </a:t>
            </a:r>
            <a:r>
              <a:rPr lang="cs-CZ" sz="100" b="1" dirty="0" smtClean="0"/>
              <a:t>                                                 </a:t>
            </a:r>
            <a:r>
              <a:rPr lang="cs-CZ" sz="3000" b="1" dirty="0" smtClean="0"/>
              <a:t>I</a:t>
            </a:r>
            <a:endParaRPr lang="cs-CZ" sz="3000" b="1" dirty="0"/>
          </a:p>
        </p:txBody>
      </p:sp>
      <p:sp>
        <p:nvSpPr>
          <p:cNvPr id="68" name="Obdélník 67"/>
          <p:cNvSpPr/>
          <p:nvPr/>
        </p:nvSpPr>
        <p:spPr>
          <a:xfrm>
            <a:off x="4643438" y="2857496"/>
            <a:ext cx="71438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Obdélník 68"/>
          <p:cNvSpPr/>
          <p:nvPr/>
        </p:nvSpPr>
        <p:spPr>
          <a:xfrm>
            <a:off x="5357818" y="2857496"/>
            <a:ext cx="71438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Obdélník 69"/>
          <p:cNvSpPr/>
          <p:nvPr/>
        </p:nvSpPr>
        <p:spPr>
          <a:xfrm>
            <a:off x="6072198" y="2857496"/>
            <a:ext cx="71438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Obdélník 70"/>
          <p:cNvSpPr/>
          <p:nvPr/>
        </p:nvSpPr>
        <p:spPr>
          <a:xfrm>
            <a:off x="6786578" y="2857496"/>
            <a:ext cx="71438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Obdélník 71"/>
          <p:cNvSpPr/>
          <p:nvPr/>
        </p:nvSpPr>
        <p:spPr>
          <a:xfrm>
            <a:off x="7500958" y="2857496"/>
            <a:ext cx="71438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TextovéPole 41"/>
          <p:cNvSpPr txBox="1"/>
          <p:nvPr/>
        </p:nvSpPr>
        <p:spPr>
          <a:xfrm>
            <a:off x="3929058" y="2857496"/>
            <a:ext cx="4286280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cs-CZ" sz="3000" b="1" dirty="0" smtClean="0"/>
              <a:t> </a:t>
            </a:r>
            <a:r>
              <a:rPr lang="cs-CZ" sz="100" b="1" dirty="0" smtClean="0"/>
              <a:t>                          </a:t>
            </a:r>
            <a:r>
              <a:rPr lang="cs-CZ" sz="3000" b="1" dirty="0" smtClean="0"/>
              <a:t>A     </a:t>
            </a:r>
            <a:r>
              <a:rPr lang="cs-CZ" sz="100" b="1" dirty="0" smtClean="0"/>
              <a:t>     </a:t>
            </a:r>
            <a:r>
              <a:rPr lang="cs-CZ" sz="3000" b="1" dirty="0" smtClean="0">
                <a:solidFill>
                  <a:srgbClr val="C00000"/>
                </a:solidFill>
              </a:rPr>
              <a:t>S</a:t>
            </a:r>
            <a:r>
              <a:rPr lang="cs-CZ" sz="3000" b="1" dirty="0" smtClean="0"/>
              <a:t>     </a:t>
            </a:r>
            <a:r>
              <a:rPr lang="cs-CZ" sz="100" b="1" dirty="0" smtClean="0"/>
              <a:t>              </a:t>
            </a:r>
            <a:r>
              <a:rPr lang="cs-CZ" sz="3000" b="1" dirty="0" smtClean="0"/>
              <a:t>T     </a:t>
            </a:r>
            <a:r>
              <a:rPr lang="cs-CZ" sz="100" b="1" dirty="0" smtClean="0"/>
              <a:t>       </a:t>
            </a:r>
            <a:r>
              <a:rPr lang="cs-CZ" sz="3000" b="1" dirty="0" smtClean="0"/>
              <a:t>R     </a:t>
            </a:r>
            <a:r>
              <a:rPr lang="cs-CZ" sz="100" b="1" dirty="0" smtClean="0"/>
              <a:t>                  </a:t>
            </a:r>
            <a:r>
              <a:rPr lang="cs-CZ" sz="3000" b="1" dirty="0" smtClean="0"/>
              <a:t>I    </a:t>
            </a:r>
            <a:r>
              <a:rPr lang="cs-CZ" sz="100" b="1" dirty="0" smtClean="0"/>
              <a:t>                                      </a:t>
            </a:r>
            <a:r>
              <a:rPr lang="cs-CZ" sz="3000" b="1" dirty="0" smtClean="0"/>
              <a:t>D        </a:t>
            </a:r>
            <a:endParaRPr lang="cs-CZ" sz="3000" b="1" dirty="0"/>
          </a:p>
        </p:txBody>
      </p:sp>
      <p:sp>
        <p:nvSpPr>
          <p:cNvPr id="73" name="Obdélník 72"/>
          <p:cNvSpPr/>
          <p:nvPr/>
        </p:nvSpPr>
        <p:spPr>
          <a:xfrm>
            <a:off x="6072198" y="3714752"/>
            <a:ext cx="71438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Obdélník 73"/>
          <p:cNvSpPr/>
          <p:nvPr/>
        </p:nvSpPr>
        <p:spPr>
          <a:xfrm>
            <a:off x="5357818" y="3714752"/>
            <a:ext cx="71438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Obdélník 74"/>
          <p:cNvSpPr/>
          <p:nvPr/>
        </p:nvSpPr>
        <p:spPr>
          <a:xfrm>
            <a:off x="4643438" y="3714752"/>
            <a:ext cx="71438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3929058" y="3714752"/>
            <a:ext cx="285752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cs-CZ" sz="100" b="1" dirty="0" smtClean="0"/>
              <a:t>                                                                   </a:t>
            </a:r>
            <a:r>
              <a:rPr lang="cs-CZ" sz="3000" b="1" dirty="0" smtClean="0"/>
              <a:t>I     </a:t>
            </a:r>
            <a:r>
              <a:rPr lang="cs-CZ" sz="100" b="1" dirty="0" smtClean="0"/>
              <a:t>                 </a:t>
            </a:r>
            <a:r>
              <a:rPr lang="cs-CZ" sz="3000" b="1" dirty="0" smtClean="0">
                <a:solidFill>
                  <a:srgbClr val="C00000"/>
                </a:solidFill>
              </a:rPr>
              <a:t>K</a:t>
            </a:r>
            <a:r>
              <a:rPr lang="cs-CZ" sz="3000" b="1" dirty="0" smtClean="0"/>
              <a:t>     E    </a:t>
            </a:r>
            <a:r>
              <a:rPr lang="cs-CZ" sz="100" b="1" dirty="0" smtClean="0"/>
              <a:t>                              </a:t>
            </a:r>
            <a:r>
              <a:rPr lang="cs-CZ" sz="3000" b="1" dirty="0" smtClean="0"/>
              <a:t>A</a:t>
            </a:r>
            <a:endParaRPr lang="cs-CZ" sz="3000" b="1" dirty="0"/>
          </a:p>
        </p:txBody>
      </p:sp>
      <p:sp>
        <p:nvSpPr>
          <p:cNvPr id="76" name="Obdélník 75"/>
          <p:cNvSpPr/>
          <p:nvPr/>
        </p:nvSpPr>
        <p:spPr>
          <a:xfrm>
            <a:off x="6786578" y="4572008"/>
            <a:ext cx="71438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bdélník 76"/>
          <p:cNvSpPr/>
          <p:nvPr/>
        </p:nvSpPr>
        <p:spPr>
          <a:xfrm>
            <a:off x="6072198" y="4572008"/>
            <a:ext cx="71438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Obdélník 77"/>
          <p:cNvSpPr/>
          <p:nvPr/>
        </p:nvSpPr>
        <p:spPr>
          <a:xfrm>
            <a:off x="5357818" y="4572008"/>
            <a:ext cx="71438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Obdélník 78"/>
          <p:cNvSpPr/>
          <p:nvPr/>
        </p:nvSpPr>
        <p:spPr>
          <a:xfrm>
            <a:off x="4643438" y="4572008"/>
            <a:ext cx="71438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/>
          <p:cNvSpPr txBox="1"/>
          <p:nvPr/>
        </p:nvSpPr>
        <p:spPr>
          <a:xfrm>
            <a:off x="3929058" y="4572008"/>
            <a:ext cx="3571900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cs-CZ" sz="3000" b="1" dirty="0" smtClean="0"/>
              <a:t> </a:t>
            </a:r>
            <a:r>
              <a:rPr lang="cs-CZ" sz="100" b="1" dirty="0" smtClean="0"/>
              <a:t>                           </a:t>
            </a:r>
            <a:r>
              <a:rPr lang="cs-CZ" sz="3000" b="1" dirty="0" smtClean="0"/>
              <a:t>F   </a:t>
            </a:r>
            <a:r>
              <a:rPr lang="cs-CZ" sz="3000" b="1" dirty="0" smtClean="0">
                <a:solidFill>
                  <a:srgbClr val="C00000"/>
                </a:solidFill>
              </a:rPr>
              <a:t>   J     </a:t>
            </a:r>
            <a:r>
              <a:rPr lang="cs-CZ" sz="100" b="1" dirty="0" smtClean="0">
                <a:solidFill>
                  <a:srgbClr val="C00000"/>
                </a:solidFill>
              </a:rPr>
              <a:t>            </a:t>
            </a:r>
            <a:r>
              <a:rPr lang="cs-CZ" sz="3000" b="1" dirty="0" smtClean="0"/>
              <a:t>O   </a:t>
            </a:r>
            <a:r>
              <a:rPr lang="cs-CZ" sz="100" b="1" dirty="0" smtClean="0"/>
              <a:t>                                                 </a:t>
            </a:r>
            <a:r>
              <a:rPr lang="cs-CZ" sz="3000" b="1" dirty="0" smtClean="0"/>
              <a:t>R    </a:t>
            </a:r>
            <a:r>
              <a:rPr lang="cs-CZ" sz="100" b="1" dirty="0" smtClean="0"/>
              <a:t>                    </a:t>
            </a:r>
            <a:r>
              <a:rPr lang="cs-CZ" sz="3000" b="1" dirty="0" smtClean="0"/>
              <a:t>D</a:t>
            </a:r>
            <a:endParaRPr lang="cs-CZ" sz="3000" b="1" dirty="0"/>
          </a:p>
        </p:txBody>
      </p:sp>
      <p:sp>
        <p:nvSpPr>
          <p:cNvPr id="27" name="Obdélník 26"/>
          <p:cNvSpPr/>
          <p:nvPr/>
        </p:nvSpPr>
        <p:spPr>
          <a:xfrm>
            <a:off x="4643438" y="2000240"/>
            <a:ext cx="714380" cy="4071966"/>
          </a:xfrm>
          <a:prstGeom prst="rect">
            <a:avLst/>
          </a:prstGeom>
          <a:solidFill>
            <a:schemeClr val="bg1">
              <a:alpha val="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0" name="Obdélník 79"/>
          <p:cNvSpPr/>
          <p:nvPr/>
        </p:nvSpPr>
        <p:spPr>
          <a:xfrm>
            <a:off x="6786578" y="5429264"/>
            <a:ext cx="71438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TextovéPole 36"/>
          <p:cNvSpPr txBox="1"/>
          <p:nvPr/>
        </p:nvSpPr>
        <p:spPr>
          <a:xfrm>
            <a:off x="3929058" y="5429264"/>
            <a:ext cx="357190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3000" b="1" dirty="0" smtClean="0"/>
              <a:t>  </a:t>
            </a:r>
            <a:r>
              <a:rPr lang="cs-CZ" sz="100" b="1" dirty="0" smtClean="0"/>
              <a:t>            </a:t>
            </a:r>
            <a:r>
              <a:rPr lang="cs-CZ" sz="3000" b="1" dirty="0" smtClean="0"/>
              <a:t>J     </a:t>
            </a:r>
            <a:r>
              <a:rPr lang="cs-CZ" sz="100" b="1" dirty="0" smtClean="0"/>
              <a:t>                 </a:t>
            </a:r>
            <a:r>
              <a:rPr lang="cs-CZ" sz="3000" b="1" dirty="0" smtClean="0">
                <a:solidFill>
                  <a:srgbClr val="C00000"/>
                </a:solidFill>
              </a:rPr>
              <a:t>A</a:t>
            </a:r>
            <a:r>
              <a:rPr lang="cs-CZ" sz="3000" b="1" dirty="0" smtClean="0"/>
              <a:t>     </a:t>
            </a:r>
            <a:r>
              <a:rPr lang="cs-CZ" sz="100" b="1" dirty="0" smtClean="0"/>
              <a:t>               </a:t>
            </a:r>
            <a:r>
              <a:rPr lang="cs-CZ" sz="3000" b="1" dirty="0" smtClean="0"/>
              <a:t>L    </a:t>
            </a:r>
            <a:r>
              <a:rPr lang="cs-CZ" sz="100" b="1" dirty="0" smtClean="0"/>
              <a:t>             </a:t>
            </a:r>
            <a:r>
              <a:rPr lang="cs-CZ" sz="3000" b="1" dirty="0" smtClean="0"/>
              <a:t> T     </a:t>
            </a:r>
            <a:r>
              <a:rPr lang="cs-CZ" sz="100" b="1" dirty="0" smtClean="0"/>
              <a:t>     </a:t>
            </a:r>
            <a:r>
              <a:rPr lang="cs-CZ" sz="3000" b="1" dirty="0" smtClean="0"/>
              <a:t>A</a:t>
            </a:r>
            <a:endParaRPr lang="cs-CZ" sz="3000" b="1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8" grpId="0"/>
      <p:bldP spid="42" grpId="0"/>
      <p:bldP spid="34" grpId="0"/>
      <p:bldP spid="38" grpId="0"/>
      <p:bldP spid="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785794"/>
            <a:ext cx="9144000" cy="642942"/>
          </a:xfrm>
        </p:spPr>
        <p:txBody>
          <a:bodyPr>
            <a:noAutofit/>
          </a:bodyPr>
          <a:lstStyle/>
          <a:p>
            <a:pPr algn="ctr"/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>Přiřaďte k vlajkám státy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14282" y="3500438"/>
            <a:ext cx="27146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dirty="0" smtClean="0">
                <a:solidFill>
                  <a:schemeClr val="accent1"/>
                </a:solidFill>
              </a:rPr>
              <a:t>Rusko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215074" y="6072206"/>
            <a:ext cx="27146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dirty="0" smtClean="0">
                <a:solidFill>
                  <a:schemeClr val="accent1"/>
                </a:solidFill>
              </a:rPr>
              <a:t>Estonsko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214678" y="6072206"/>
            <a:ext cx="27146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dirty="0" smtClean="0">
                <a:solidFill>
                  <a:schemeClr val="accent1"/>
                </a:solidFill>
              </a:rPr>
              <a:t>Norsko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14282" y="6072206"/>
            <a:ext cx="27146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dirty="0" smtClean="0">
                <a:solidFill>
                  <a:schemeClr val="accent1"/>
                </a:solidFill>
              </a:rPr>
              <a:t>Finsko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214678" y="3500438"/>
            <a:ext cx="27146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dirty="0" smtClean="0">
                <a:solidFill>
                  <a:schemeClr val="accent1"/>
                </a:solidFill>
              </a:rPr>
              <a:t>Lotyšsko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215074" y="3500438"/>
            <a:ext cx="27146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dirty="0" smtClean="0">
                <a:solidFill>
                  <a:schemeClr val="accent1"/>
                </a:solidFill>
              </a:rPr>
              <a:t>Švédsko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0" y="3786190"/>
            <a:ext cx="3143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1"/>
                </a:solidFill>
              </a:rPr>
              <a:t>  .....................................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000364" y="3786190"/>
            <a:ext cx="3143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1"/>
                </a:solidFill>
              </a:rPr>
              <a:t>  .....................................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6000760" y="3786190"/>
            <a:ext cx="3143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1"/>
                </a:solidFill>
              </a:rPr>
              <a:t>  .....................................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0" y="6357958"/>
            <a:ext cx="3143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1"/>
                </a:solidFill>
              </a:rPr>
              <a:t>  .....................................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3000364" y="6357958"/>
            <a:ext cx="3143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1"/>
                </a:solidFill>
              </a:rPr>
              <a:t>  .....................................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000760" y="6357958"/>
            <a:ext cx="3143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1"/>
                </a:solidFill>
              </a:rPr>
              <a:t>  </a:t>
            </a:r>
            <a:r>
              <a:rPr lang="cs-CZ" sz="100" b="1" dirty="0" smtClean="0">
                <a:solidFill>
                  <a:schemeClr val="accent1"/>
                </a:solidFill>
              </a:rPr>
              <a:t>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.....................................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31" name="Picture 2" descr="File:Flag of Russi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714488"/>
            <a:ext cx="2714644" cy="178595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pic>
        <p:nvPicPr>
          <p:cNvPr id="32" name="Picture 12" descr="File:Flag of Latvia.sv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1714488"/>
            <a:ext cx="2714644" cy="178595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pic>
        <p:nvPicPr>
          <p:cNvPr id="33" name="Picture 10" descr="File:Flag of Estonia.sv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74" y="4286256"/>
            <a:ext cx="2714644" cy="178595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pic>
        <p:nvPicPr>
          <p:cNvPr id="34" name="Picture 2" descr="File:Flag of Sweden.sv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15074" y="1714488"/>
            <a:ext cx="2714644" cy="178595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pic>
        <p:nvPicPr>
          <p:cNvPr id="35" name="Picture 2" descr="File:Flag of Finland.sv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282" y="4286256"/>
            <a:ext cx="2714644" cy="178595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pic>
        <p:nvPicPr>
          <p:cNvPr id="39" name="Picture 2" descr="File:Flag of Norway.sv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4678" y="4286256"/>
            <a:ext cx="2714644" cy="178595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sp>
        <p:nvSpPr>
          <p:cNvPr id="18" name="TextovéPole 17"/>
          <p:cNvSpPr txBox="1"/>
          <p:nvPr/>
        </p:nvSpPr>
        <p:spPr>
          <a:xfrm>
            <a:off x="2428860" y="2928934"/>
            <a:ext cx="5000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1.</a:t>
            </a:r>
            <a:endParaRPr lang="cs-CZ" sz="30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429256" y="2928934"/>
            <a:ext cx="5000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2.</a:t>
            </a:r>
            <a:endParaRPr lang="cs-CZ" sz="30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8429652" y="2928934"/>
            <a:ext cx="5000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3.</a:t>
            </a:r>
            <a:endParaRPr lang="cs-CZ" sz="30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428860" y="5500702"/>
            <a:ext cx="5000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4.</a:t>
            </a:r>
            <a:endParaRPr lang="cs-CZ" sz="30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429256" y="5500702"/>
            <a:ext cx="5000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5.</a:t>
            </a:r>
            <a:endParaRPr lang="cs-CZ" sz="3000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8429652" y="5500702"/>
            <a:ext cx="5000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5.</a:t>
            </a:r>
            <a:endParaRPr lang="cs-CZ" sz="3000" b="1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14314" y="577974"/>
            <a:ext cx="89296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u="sng" dirty="0" smtClean="0"/>
              <a:t>Doplňte jednotlivé pojmy</a:t>
            </a:r>
            <a:endParaRPr lang="cs-CZ" sz="4000" b="1" u="sng" dirty="0"/>
          </a:p>
        </p:txBody>
      </p:sp>
      <p:pic>
        <p:nvPicPr>
          <p:cNvPr id="3074" name="Picture 2" descr="File:Ukraine map modern.png"/>
          <p:cNvPicPr>
            <a:picLocks noChangeAspect="1" noChangeArrowheads="1"/>
          </p:cNvPicPr>
          <p:nvPr/>
        </p:nvPicPr>
        <p:blipFill>
          <a:blip r:embed="rId3" cstate="print"/>
          <a:srcRect t="1315"/>
          <a:stretch>
            <a:fillRect/>
          </a:stretch>
        </p:blipFill>
        <p:spPr bwMode="auto">
          <a:xfrm>
            <a:off x="1785918" y="1285860"/>
            <a:ext cx="5786478" cy="535785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sp>
        <p:nvSpPr>
          <p:cNvPr id="6" name="TextovéPole 5"/>
          <p:cNvSpPr txBox="1"/>
          <p:nvPr/>
        </p:nvSpPr>
        <p:spPr>
          <a:xfrm>
            <a:off x="3643306" y="2149610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1</a:t>
            </a:r>
            <a:endParaRPr lang="cs-CZ" sz="4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072198" y="1785926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2</a:t>
            </a:r>
            <a:endParaRPr lang="cs-CZ" sz="4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43174" y="4929198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3</a:t>
            </a:r>
            <a:endParaRPr lang="cs-CZ" sz="4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428860" y="1435230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4</a:t>
            </a:r>
            <a:endParaRPr lang="cs-CZ" sz="4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857356" y="2643182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5</a:t>
            </a:r>
            <a:endParaRPr lang="cs-CZ" sz="4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500694" y="1785926"/>
            <a:ext cx="17859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Rusko</a:t>
            </a:r>
            <a:endParaRPr lang="cs-CZ" sz="4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000364" y="2309004"/>
            <a:ext cx="1857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b="1" dirty="0" smtClean="0"/>
              <a:t>Bělorusko</a:t>
            </a:r>
            <a:endParaRPr lang="cs-CZ" sz="25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214546" y="1643050"/>
            <a:ext cx="107157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b="1" dirty="0" smtClean="0"/>
              <a:t>Litva</a:t>
            </a:r>
            <a:endParaRPr lang="cs-CZ" sz="25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928794" y="5143512"/>
            <a:ext cx="21431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b="1" dirty="0" smtClean="0"/>
              <a:t>Rumunsko</a:t>
            </a:r>
            <a:endParaRPr lang="cs-CZ" sz="2500" b="1" dirty="0"/>
          </a:p>
        </p:txBody>
      </p:sp>
      <p:sp>
        <p:nvSpPr>
          <p:cNvPr id="15" name="TextovéPole 14"/>
          <p:cNvSpPr txBox="1"/>
          <p:nvPr/>
        </p:nvSpPr>
        <p:spPr>
          <a:xfrm rot="16950032">
            <a:off x="1389865" y="2719457"/>
            <a:ext cx="142297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b="1" dirty="0" smtClean="0"/>
              <a:t>Polsko</a:t>
            </a:r>
            <a:endParaRPr lang="cs-CZ" sz="2500" b="1" dirty="0"/>
          </a:p>
        </p:txBody>
      </p:sp>
      <p:sp>
        <p:nvSpPr>
          <p:cNvPr id="16" name="Elipsa 15"/>
          <p:cNvSpPr/>
          <p:nvPr/>
        </p:nvSpPr>
        <p:spPr>
          <a:xfrm>
            <a:off x="6715140" y="4357694"/>
            <a:ext cx="214314" cy="21431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4500562" y="3571876"/>
            <a:ext cx="214314" cy="21431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2571736" y="3786190"/>
            <a:ext cx="214314" cy="21431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6357950" y="4286256"/>
            <a:ext cx="928694" cy="387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300"/>
              </a:lnSpc>
            </a:pPr>
            <a:r>
              <a:rPr lang="cs-CZ" sz="100" b="1" dirty="0" smtClean="0"/>
              <a:t>                </a:t>
            </a:r>
            <a:r>
              <a:rPr lang="cs-CZ" sz="2000" b="1" dirty="0" smtClean="0"/>
              <a:t>I.</a:t>
            </a:r>
            <a:endParaRPr lang="cs-CZ" sz="20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643438" y="3457518"/>
            <a:ext cx="928694" cy="419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cs-CZ" sz="100" b="1" dirty="0" smtClean="0"/>
              <a:t>                    </a:t>
            </a:r>
            <a:r>
              <a:rPr lang="cs-CZ" sz="2000" b="1" dirty="0" smtClean="0"/>
              <a:t>II.</a:t>
            </a:r>
            <a:endParaRPr lang="cs-CZ" sz="20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714612" y="3714752"/>
            <a:ext cx="928694" cy="387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300"/>
              </a:lnSpc>
            </a:pPr>
            <a:r>
              <a:rPr lang="cs-CZ" sz="100" b="1" dirty="0" smtClean="0"/>
              <a:t>               </a:t>
            </a:r>
            <a:r>
              <a:rPr lang="cs-CZ" sz="2000" b="1" dirty="0" smtClean="0"/>
              <a:t>III.</a:t>
            </a:r>
            <a:endParaRPr lang="cs-CZ" sz="20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643438" y="3452012"/>
            <a:ext cx="114300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b="1" dirty="0" smtClean="0"/>
              <a:t> Kyjev</a:t>
            </a:r>
            <a:endParaRPr lang="cs-CZ" sz="25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285984" y="3880640"/>
            <a:ext cx="92869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b="1" dirty="0" smtClean="0"/>
              <a:t>Lvov</a:t>
            </a:r>
            <a:endParaRPr lang="cs-CZ" sz="25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143636" y="4029022"/>
            <a:ext cx="1143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Doněck</a:t>
            </a:r>
            <a:endParaRPr lang="cs-CZ" sz="20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286248" y="4089448"/>
            <a:ext cx="8572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chemeClr val="accent1"/>
                </a:solidFill>
              </a:rPr>
              <a:t>C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215074" y="5018142"/>
            <a:ext cx="8572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chemeClr val="accent1"/>
                </a:solidFill>
              </a:rPr>
              <a:t>B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5357818" y="6023780"/>
            <a:ext cx="8572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chemeClr val="accent1"/>
                </a:solidFill>
              </a:rPr>
              <a:t>A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cxnSp>
        <p:nvCxnSpPr>
          <p:cNvPr id="29" name="Přímá spojovací šipka 28"/>
          <p:cNvCxnSpPr/>
          <p:nvPr/>
        </p:nvCxnSpPr>
        <p:spPr>
          <a:xfrm>
            <a:off x="4643438" y="4572008"/>
            <a:ext cx="785818" cy="285752"/>
          </a:xfrm>
          <a:prstGeom prst="straightConnector1">
            <a:avLst/>
          </a:prstGeom>
          <a:ln w="254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4357686" y="6000768"/>
            <a:ext cx="27146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chemeClr val="accent1"/>
                </a:solidFill>
              </a:rPr>
              <a:t>Černé moře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715008" y="5072074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" b="1" dirty="0" smtClean="0">
                <a:solidFill>
                  <a:schemeClr val="accent1"/>
                </a:solidFill>
              </a:rPr>
              <a:t>                          </a:t>
            </a:r>
            <a:r>
              <a:rPr lang="cs-CZ" sz="1500" b="1" dirty="0" smtClean="0">
                <a:solidFill>
                  <a:schemeClr val="accent1"/>
                </a:solidFill>
              </a:rPr>
              <a:t>Azovské </a:t>
            </a:r>
            <a:r>
              <a:rPr lang="cs-CZ" sz="100" b="1" dirty="0" smtClean="0">
                <a:solidFill>
                  <a:schemeClr val="accent1"/>
                </a:solidFill>
              </a:rPr>
              <a:t>                                     </a:t>
            </a:r>
            <a:r>
              <a:rPr lang="cs-CZ" sz="1500" b="1" dirty="0" smtClean="0">
                <a:solidFill>
                  <a:schemeClr val="accent1"/>
                </a:solidFill>
              </a:rPr>
              <a:t>moře</a:t>
            </a:r>
            <a:endParaRPr lang="cs-CZ" sz="1500" b="1" dirty="0">
              <a:solidFill>
                <a:schemeClr val="accent1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4071934" y="4143380"/>
            <a:ext cx="142876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b="1" dirty="0" smtClean="0">
                <a:solidFill>
                  <a:schemeClr val="accent1"/>
                </a:solidFill>
              </a:rPr>
              <a:t>Dněpr</a:t>
            </a:r>
            <a:endParaRPr lang="cs-CZ" sz="25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35" grpId="0"/>
      <p:bldP spid="36" grpId="0"/>
      <p:bldP spid="3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000" b="1" u="sng" dirty="0" smtClean="0">
                <a:solidFill>
                  <a:schemeClr val="tx1"/>
                </a:solidFill>
              </a:rPr>
              <a:t>Práce s atlasem</a:t>
            </a:r>
            <a:endParaRPr lang="cs-CZ" sz="4000" b="1" u="sng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357298"/>
            <a:ext cx="8786874" cy="6000792"/>
          </a:xfrm>
        </p:spPr>
        <p:txBody>
          <a:bodyPr>
            <a:normAutofit/>
          </a:bodyPr>
          <a:lstStyle/>
          <a:p>
            <a:pPr>
              <a:lnSpc>
                <a:spcPts val="6000"/>
              </a:lnSpc>
              <a:buNone/>
            </a:pPr>
            <a:r>
              <a:rPr lang="cs-CZ" sz="3000" b="1" dirty="0" smtClean="0"/>
              <a:t>1) Vyhledejte tři největší řeky státu Ruska.</a:t>
            </a:r>
          </a:p>
          <a:p>
            <a:pPr>
              <a:lnSpc>
                <a:spcPts val="6000"/>
              </a:lnSpc>
              <a:buNone/>
            </a:pPr>
            <a:r>
              <a:rPr lang="cs-CZ" sz="3000" b="1" dirty="0" smtClean="0"/>
              <a:t>		</a:t>
            </a:r>
            <a:r>
              <a:rPr lang="cs-CZ" sz="3000" b="1" dirty="0" smtClean="0">
                <a:solidFill>
                  <a:schemeClr val="accent1"/>
                </a:solidFill>
              </a:rPr>
              <a:t>Volha		Pečora		Don</a:t>
            </a:r>
          </a:p>
          <a:p>
            <a:pPr>
              <a:lnSpc>
                <a:spcPts val="6000"/>
              </a:lnSpc>
              <a:buNone/>
            </a:pPr>
            <a:r>
              <a:rPr lang="cs-CZ" sz="3000" b="1" dirty="0" smtClean="0"/>
              <a:t>2) Vyhledejte, s jakými státy sousedí Finsko.</a:t>
            </a:r>
          </a:p>
          <a:p>
            <a:pPr>
              <a:lnSpc>
                <a:spcPts val="6000"/>
              </a:lnSpc>
              <a:buNone/>
            </a:pPr>
            <a:r>
              <a:rPr lang="cs-CZ" sz="3000" b="1" dirty="0" smtClean="0"/>
              <a:t>		</a:t>
            </a:r>
            <a:r>
              <a:rPr lang="cs-CZ" sz="3000" b="1" dirty="0" smtClean="0">
                <a:solidFill>
                  <a:schemeClr val="accent1"/>
                </a:solidFill>
              </a:rPr>
              <a:t>Norsko		Rusko		Švédsko     </a:t>
            </a:r>
          </a:p>
          <a:p>
            <a:pPr>
              <a:lnSpc>
                <a:spcPts val="6000"/>
              </a:lnSpc>
              <a:buNone/>
            </a:pPr>
            <a:r>
              <a:rPr lang="cs-CZ" sz="3000" b="1" dirty="0" smtClean="0"/>
              <a:t>3) Jaká moře omývají břehy státu Norska?</a:t>
            </a:r>
          </a:p>
          <a:p>
            <a:pPr>
              <a:lnSpc>
                <a:spcPts val="6000"/>
              </a:lnSpc>
              <a:buNone/>
            </a:pPr>
            <a:r>
              <a:rPr lang="cs-CZ" sz="3000" b="1" dirty="0" smtClean="0"/>
              <a:t>		</a:t>
            </a:r>
            <a:r>
              <a:rPr lang="cs-CZ" sz="3000" b="1" dirty="0" smtClean="0">
                <a:solidFill>
                  <a:schemeClr val="accent1"/>
                </a:solidFill>
              </a:rPr>
              <a:t>Severní		Barentsovo	Norské</a:t>
            </a:r>
            <a:r>
              <a:rPr lang="cs-CZ" sz="3000" b="1" dirty="0" smtClean="0"/>
              <a:t>		</a:t>
            </a:r>
            <a:endParaRPr lang="cs-CZ" sz="3000" b="1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142844" y="1357298"/>
            <a:ext cx="8858312" cy="535785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42844" y="116632"/>
            <a:ext cx="8858312" cy="109779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rgbClr val="800000"/>
                </a:solidFill>
                <a:latin typeface="+mn-lt"/>
              </a:rPr>
              <a:t>Citace</a:t>
            </a:r>
            <a:endParaRPr lang="cs-CZ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28736"/>
            <a:ext cx="9144000" cy="5429264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[1] ALEXKR2.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www:&lt;http://commons.wikimedia.org/wiki/File:Europe_blank_laea_location_map.svg&gt;.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[2] JOSE, San.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www:&lt;http://cs.wikipedia.org/wiki/Soubor:Europe_topography_map.png&gt;.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[3] HARDSCARF.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www:&lt;http://commons.wikimedia.org/wiki/File:Landscape_view_in_Circumpolar_Urals.jpg?uselang=cs&gt;.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[4] WANROUTER.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www:&lt;http://commons.wikimedia.org/wiki/File:Cernobylmb.jpg&gt;.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[5] VOLNÉ DÍLO.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www:&lt;http://commons.wikimedia.org/wiki/File:Polarlicht_2.jpg&gt;.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[6] VOLNÉ DÍLO.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www:&lt;http://commons.wikimedia.org/wiki/File:Satellite_image_of_Iceland_in_September.jpeg&gt;.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[7] VOLNÉ DÍLO.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www:&lt;http://commons.wikimedia.org/wiki/File:Ukraine_map_modern.png?uselang=cs&gt;.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[8]VOLNÉ DÍLO.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www:&lt;http://commons.wikimedia.org/wiki/File:Flag_of_Russia.png&gt;.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[9] ANDREW PMK.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www:&lt;http://commons.wikimedia.org/wiki/File:Flag_of_Estonia.png&gt;.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[10] VOLNÉ DÍLO.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www:&lt;http://commons.wikimedia.org/wiki/File:Flag_of_Latvia.svg&gt;.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[11] VOLNÉ DÍLO.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www:&lt;http://commons.wikimedia.org/wiki/File:Flag_of_Norway.svg&gt;.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[12] VOLNÉ DÍLO.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www:&lt;http://commons.wikimedia.org/wiki/File:Flag_of_Sweden.svg?uselang=cs&gt;.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[13] VOLNÉ DÍLO.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www:&lt;http://commons.wikimedia.org/wiki/File:Flag_of_Finland.svg&gt;.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[14] BORECKÝ Daniel, CHALUPA Petr, NOVÁK Svatopluk, Zeměpis pro 8. ročník, 2. díl Česká republika, nakladatelství Nová Škola, Brno 2009, 95 s.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2707</TotalTime>
  <Words>562</Words>
  <Application>Microsoft Office PowerPoint</Application>
  <PresentationFormat>Předvádění na obrazovce (4:3)</PresentationFormat>
  <Paragraphs>244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Tok</vt:lpstr>
      <vt:lpstr>Snímek 1</vt:lpstr>
      <vt:lpstr>Snímek 2</vt:lpstr>
      <vt:lpstr>Doplňte správná slova do textu</vt:lpstr>
      <vt:lpstr>! ! ! PRÁCE S MAPOU ! ! ! URČI JEDNOTLIVÉ POJMY   </vt:lpstr>
      <vt:lpstr>! ! ! PRÁCE S MAPOU ! ! ! URČI JEDNOTLIVÉ  PŘÍRODNÍ ÚTVARY   </vt:lpstr>
      <vt:lpstr>Nehodící vyškrtněte</vt:lpstr>
      <vt:lpstr>Urči následující obrázky</vt:lpstr>
      <vt:lpstr>Spojte správně následující pojmy</vt:lpstr>
      <vt:lpstr>Doplňte správně zbytek věty</vt:lpstr>
      <vt:lpstr>Doplňte správně tajenku</vt:lpstr>
      <vt:lpstr>Přiřaďte k vlajkám státy</vt:lpstr>
      <vt:lpstr>Snímek 12</vt:lpstr>
      <vt:lpstr>Práce s atlasem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Já</dc:creator>
  <cp:lastModifiedBy>Dum</cp:lastModifiedBy>
  <cp:revision>150</cp:revision>
  <dcterms:created xsi:type="dcterms:W3CDTF">2012-12-10T13:50:19Z</dcterms:created>
  <dcterms:modified xsi:type="dcterms:W3CDTF">2013-08-20T15:05:07Z</dcterms:modified>
</cp:coreProperties>
</file>