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D4DE8"/>
    <a:srgbClr val="AF11A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FABFCF23-3B69-468F-B69F-88F6DE6A72F2}" styleName="Střední styl 1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5">
              <a:tint val="20000"/>
            </a:schemeClr>
          </a:solidFill>
        </a:fill>
      </a:tcStyle>
    </a:band1H>
    <a:band1V>
      <a:tcStyle>
        <a:tcBdr/>
        <a:fill>
          <a:solidFill>
            <a:schemeClr val="accent5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Row>
  </a:tblStyle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691" y="23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6395D5-823C-4B43-8A20-0C7C7FAE59F1}" type="datetimeFigureOut">
              <a:rPr lang="cs-CZ" smtClean="0"/>
              <a:pPr/>
              <a:t>20.8.2013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83E199-301F-408B-9193-DCC6EC51841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32804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E199-301F-408B-9193-DCC6EC518415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27652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983E199-301F-408B-9193-DCC6EC518415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52765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2386DF-3523-47DD-9615-66D5CB7152FA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73F2AC-C3D8-4527-9C78-BC1E79E6CB6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237347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450D52-F9FF-4B21-A9C1-86EA5041EE1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F54DE-CAF6-45B6-B4E7-8DEC69FA6AE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6361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D62372-2424-4E26-8999-4188395CB8A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2692B5-E3EE-4A56-A480-149A5E443A1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214118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FD92D2-BB48-4517-B17D-FC1282C331F0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EFF134-A6CF-48A0-B59B-EE5B8069E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3535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6FDEB0-8E2A-4DCB-8B48-EE40FCBA9E2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75CF45-3BF0-4405-A448-40522A1302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0417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954A21-2D40-4AB8-9CB4-6DE2EE4C3D8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DB0E42-08DE-4328-BCBF-F76EACC3595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16665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C6AC78-9888-4019-AC79-8F52D445F2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C4475F-4EBE-41E4-B769-5890F9F23E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8519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96072-C313-4AC8-8802-1412E3E378BE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12C9AF-9A90-4AEE-9A18-6B5540ADA8F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57826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4763AE-C213-4F90-A5B7-A8BB53BDBAE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32D484-D071-4902-B6B1-BF75247BA04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4599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CDB797-B744-4B00-A7E7-8AE7E47CFA74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3319EA-2B83-4C08-BA0E-03D63EFE2E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9621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394481-2FA6-4E41-B65B-9B9CA6F7315C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A4E1004-50E3-411B-AE5D-4BCDEE47A9C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1287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03D951D-2CC1-47B5-A3A4-2FB3D248BBA9}" type="datetimeFigureOut">
              <a:rPr lang="cs-CZ"/>
              <a:pPr>
                <a:defRPr/>
              </a:pPr>
              <a:t>20.8.2013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15C9CC6-6AB6-4536-AD10-7706CE57871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Obr&#225;zky%20dostupn&#233;%20na%20WWW:%20%20%3chttp:/office.microsoft.com%3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1650906" y="2852936"/>
            <a:ext cx="6480720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ZŠ a MŠ Kateřinice, okres Vsetín</a:t>
            </a:r>
          </a:p>
          <a:p>
            <a:pPr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projekt č. CZ.1.07/1.4.00/21.1314</a:t>
            </a:r>
          </a:p>
          <a:p>
            <a:pPr>
              <a:buFont typeface="Wingdings 2" pitchFamily="18" charset="2"/>
              <a:buNone/>
              <a:defRPr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b="1" dirty="0" err="1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b="1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smtClean="0">
                <a:latin typeface="Times New Roman" pitchFamily="18" charset="0"/>
                <a:cs typeface="Times New Roman" pitchFamily="18" charset="0"/>
              </a:rPr>
              <a:t>VY_32_INOVACE_05_02_Český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jazyk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>
              <a:buFont typeface="Wingdings 2" pitchFamily="18" charset="2"/>
              <a:buNone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Vzdělávací oblast: Jazyk a jazyková komunikace - 2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ročník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Předmět: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Český jazyk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r>
              <a:rPr lang="cs-CZ" dirty="0">
                <a:latin typeface="Times New Roman" pitchFamily="18" charset="0"/>
                <a:cs typeface="Times New Roman" pitchFamily="18" charset="0"/>
              </a:rPr>
              <a:t>Tematický </a:t>
            </a:r>
            <a:r>
              <a:rPr lang="cs-CZ" dirty="0"/>
              <a:t>okruh: Jazyková výchova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fontAlgn="ctr"/>
            <a:endParaRPr lang="cs-CZ" dirty="0"/>
          </a:p>
          <a:p>
            <a:r>
              <a:rPr lang="cs-CZ" dirty="0"/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: Mgr. Bronislava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Uličníková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Prezentace procvičuje uspořádání vět a doplňování   </a:t>
            </a:r>
          </a:p>
          <a:p>
            <a:r>
              <a:rPr lang="cs-CZ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vhodných slov.</a:t>
            </a:r>
          </a:p>
          <a:p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31840" y="2060848"/>
            <a:ext cx="215597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Pořádek vět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  <a:alpha val="53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499185" y="87564"/>
            <a:ext cx="5616000" cy="46166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ln>
            <a:solidFill>
              <a:srgbClr val="00B0F0"/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cs-CZ" sz="2400" dirty="0"/>
              <a:t>Doplň </a:t>
            </a:r>
            <a:r>
              <a:rPr lang="cs-CZ" sz="2400" dirty="0" smtClean="0"/>
              <a:t>vhodná slova do vět. </a:t>
            </a:r>
            <a:r>
              <a:rPr lang="cs-CZ" sz="2400" dirty="0"/>
              <a:t>Uspořádej </a:t>
            </a:r>
            <a:r>
              <a:rPr lang="cs-CZ" sz="2400" dirty="0" smtClean="0"/>
              <a:t>věty .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648711" y="1304866"/>
            <a:ext cx="7956000" cy="5148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400" dirty="0"/>
              <a:t>Stařenka ji odměnila </a:t>
            </a:r>
            <a:r>
              <a:rPr lang="cs-CZ" sz="2400" dirty="0" smtClean="0"/>
              <a:t>kouzelným                   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>
              <a:lnSpc>
                <a:spcPct val="200000"/>
              </a:lnSpc>
            </a:pPr>
            <a:r>
              <a:rPr lang="cs-CZ" sz="2400" dirty="0"/>
              <a:t>Když nasbírala hrnec jahod, </a:t>
            </a:r>
            <a:r>
              <a:rPr lang="cs-CZ" sz="2400" dirty="0" smtClean="0"/>
              <a:t>chystala se                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>
              <a:lnSpc>
                <a:spcPct val="200000"/>
              </a:lnSpc>
            </a:pPr>
            <a:r>
              <a:rPr lang="cs-CZ" sz="2400" dirty="0"/>
              <a:t>Jednou se dcera chudé vdovy vydala do </a:t>
            </a:r>
            <a:r>
              <a:rPr lang="cs-CZ" sz="2400" dirty="0" smtClean="0"/>
              <a:t>lesa na             </a:t>
            </a:r>
            <a:r>
              <a:rPr lang="cs-CZ" sz="2400" dirty="0" smtClean="0"/>
              <a:t>.</a:t>
            </a:r>
            <a:endParaRPr lang="cs-CZ" sz="2400" dirty="0" smtClean="0"/>
          </a:p>
          <a:p>
            <a:pPr>
              <a:lnSpc>
                <a:spcPct val="200000"/>
              </a:lnSpc>
            </a:pPr>
            <a:r>
              <a:rPr lang="cs-CZ" sz="2400" dirty="0"/>
              <a:t>Náhle se objevila stařenka a požádala o </a:t>
            </a:r>
            <a:r>
              <a:rPr lang="cs-CZ" sz="2400" dirty="0" smtClean="0"/>
              <a:t>kousek               .</a:t>
            </a:r>
          </a:p>
          <a:p>
            <a:pPr>
              <a:lnSpc>
                <a:spcPct val="200000"/>
              </a:lnSpc>
            </a:pPr>
            <a:r>
              <a:rPr lang="cs-CZ" sz="2400" dirty="0"/>
              <a:t>Doma </a:t>
            </a:r>
            <a:r>
              <a:rPr lang="cs-CZ" sz="2400" dirty="0" smtClean="0"/>
              <a:t>dívka </a:t>
            </a:r>
            <a:r>
              <a:rPr lang="cs-CZ" sz="2400" dirty="0"/>
              <a:t>postavila hrneček na stůl a řekla</a:t>
            </a:r>
            <a:r>
              <a:rPr lang="cs-CZ" sz="2400" dirty="0" smtClean="0"/>
              <a:t>:</a:t>
            </a:r>
          </a:p>
          <a:p>
            <a:pPr>
              <a:lnSpc>
                <a:spcPct val="200000"/>
              </a:lnSpc>
            </a:pPr>
            <a:r>
              <a:rPr lang="cs-CZ" sz="2400" dirty="0" smtClean="0"/>
              <a:t>Dívka </a:t>
            </a:r>
            <a:r>
              <a:rPr lang="cs-CZ" sz="2400" dirty="0"/>
              <a:t>se o chleba se </a:t>
            </a:r>
            <a:r>
              <a:rPr lang="cs-CZ" sz="2400" dirty="0" smtClean="0"/>
              <a:t>stařenkou                 </a:t>
            </a:r>
            <a:r>
              <a:rPr lang="cs-CZ" sz="2400" dirty="0" smtClean="0"/>
              <a:t>. </a:t>
            </a:r>
            <a:endParaRPr lang="cs-CZ" sz="2400" dirty="0"/>
          </a:p>
          <a:p>
            <a:pPr>
              <a:lnSpc>
                <a:spcPct val="200000"/>
              </a:lnSpc>
            </a:pPr>
            <a:r>
              <a:rPr lang="cs-CZ" sz="2400" dirty="0"/>
              <a:t>Když byl hrneček plný kaše, řekla:</a:t>
            </a:r>
            <a:r>
              <a:rPr lang="cs-CZ" sz="2400" dirty="0" smtClean="0"/>
              <a:t> </a:t>
            </a:r>
            <a:endParaRPr lang="cs-CZ" sz="2400" dirty="0"/>
          </a:p>
          <a:p>
            <a:r>
              <a:rPr lang="cs-CZ" sz="2600" dirty="0" smtClean="0"/>
              <a:t> </a:t>
            </a:r>
            <a:endParaRPr lang="cs-CZ" sz="2600" dirty="0"/>
          </a:p>
          <a:p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626711" y="1580510"/>
            <a:ext cx="1428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7030A0"/>
                </a:solidFill>
              </a:rPr>
              <a:t>hrnečkem</a:t>
            </a:r>
            <a:endParaRPr lang="cs-CZ" sz="2400" dirty="0">
              <a:solidFill>
                <a:srgbClr val="7030A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501163" y="3037834"/>
            <a:ext cx="103105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jahody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01709" y="2302716"/>
            <a:ext cx="12753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rgbClr val="AF11A7"/>
                </a:solidFill>
              </a:rPr>
              <a:t>obědvat </a:t>
            </a:r>
            <a:endParaRPr lang="cs-CZ" sz="2400" dirty="0">
              <a:solidFill>
                <a:srgbClr val="AF11A7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54675" y="3737061"/>
            <a:ext cx="1077539" cy="49244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>
                <a:solidFill>
                  <a:schemeClr val="accent6">
                    <a:lumMod val="50000"/>
                  </a:schemeClr>
                </a:solidFill>
              </a:rPr>
              <a:t>chleba</a:t>
            </a:r>
            <a:endParaRPr lang="cs-CZ" sz="2500" dirty="0">
              <a:solidFill>
                <a:schemeClr val="accent6">
                  <a:lumMod val="50000"/>
                </a:schemeClr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6341300" y="4465807"/>
            <a:ext cx="232615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>
                <a:solidFill>
                  <a:schemeClr val="accent5">
                    <a:lumMod val="75000"/>
                  </a:schemeClr>
                </a:solidFill>
              </a:rPr>
              <a:t>„ Hrnečku, vař!“</a:t>
            </a:r>
            <a:r>
              <a:rPr lang="cs-CZ" sz="2500" dirty="0"/>
              <a:t>.</a:t>
            </a:r>
          </a:p>
        </p:txBody>
      </p:sp>
      <p:sp>
        <p:nvSpPr>
          <p:cNvPr id="36" name="TextovéPole 35"/>
          <p:cNvSpPr txBox="1"/>
          <p:nvPr/>
        </p:nvSpPr>
        <p:spPr>
          <a:xfrm>
            <a:off x="4464999" y="5207216"/>
            <a:ext cx="127894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 smtClean="0">
                <a:solidFill>
                  <a:srgbClr val="00B050"/>
                </a:solidFill>
              </a:rPr>
              <a:t>rozdělila</a:t>
            </a:r>
            <a:endParaRPr lang="cs-CZ" sz="2500" dirty="0">
              <a:solidFill>
                <a:srgbClr val="00B050"/>
              </a:solidFill>
            </a:endParaRPr>
          </a:p>
        </p:txBody>
      </p:sp>
      <p:sp>
        <p:nvSpPr>
          <p:cNvPr id="37" name="TextovéPole 36"/>
          <p:cNvSpPr txBox="1"/>
          <p:nvPr/>
        </p:nvSpPr>
        <p:spPr>
          <a:xfrm>
            <a:off x="4851705" y="5899775"/>
            <a:ext cx="248593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>
                <a:solidFill>
                  <a:schemeClr val="accent6">
                    <a:lumMod val="75000"/>
                  </a:schemeClr>
                </a:solidFill>
              </a:rPr>
              <a:t>„ Hrnečku, </a:t>
            </a:r>
            <a:r>
              <a:rPr lang="cs-CZ" sz="2500" dirty="0" smtClean="0">
                <a:solidFill>
                  <a:schemeClr val="accent6">
                    <a:lumMod val="75000"/>
                  </a:schemeClr>
                </a:solidFill>
              </a:rPr>
              <a:t>dost!“</a:t>
            </a:r>
            <a:r>
              <a:rPr lang="cs-CZ" sz="2500" dirty="0" smtClean="0"/>
              <a:t>.</a:t>
            </a:r>
            <a:endParaRPr lang="cs-CZ" sz="2500" dirty="0"/>
          </a:p>
        </p:txBody>
      </p:sp>
      <p:sp>
        <p:nvSpPr>
          <p:cNvPr id="40" name="Obdélník 39"/>
          <p:cNvSpPr/>
          <p:nvPr/>
        </p:nvSpPr>
        <p:spPr>
          <a:xfrm>
            <a:off x="8513608" y="1228829"/>
            <a:ext cx="486030" cy="5148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5. 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2. 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1.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3.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6. 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4.</a:t>
            </a:r>
          </a:p>
          <a:p>
            <a:pPr>
              <a:lnSpc>
                <a:spcPct val="200000"/>
              </a:lnSpc>
            </a:pPr>
            <a:r>
              <a:rPr lang="cs-CZ" sz="2400" dirty="0" smtClean="0">
                <a:solidFill>
                  <a:srgbClr val="FF0000"/>
                </a:solidFill>
              </a:rPr>
              <a:t>7. </a:t>
            </a:r>
          </a:p>
          <a:p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04763" y="767164"/>
            <a:ext cx="2214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Název pohádky: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619" y="741699"/>
            <a:ext cx="236154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>
                <a:solidFill>
                  <a:srgbClr val="FF0000"/>
                </a:solidFill>
              </a:rPr>
              <a:t>„ </a:t>
            </a:r>
            <a:r>
              <a:rPr lang="cs-CZ" sz="2500" b="1" dirty="0">
                <a:solidFill>
                  <a:srgbClr val="FF0000"/>
                </a:solidFill>
              </a:rPr>
              <a:t>Hrnečku, vař</a:t>
            </a:r>
            <a:r>
              <a:rPr lang="cs-CZ" sz="2500" dirty="0">
                <a:solidFill>
                  <a:srgbClr val="FF0000"/>
                </a:solidFill>
              </a:rPr>
              <a:t>!“.</a:t>
            </a:r>
          </a:p>
        </p:txBody>
      </p:sp>
      <p:grpSp>
        <p:nvGrpSpPr>
          <p:cNvPr id="3" name="Group 5"/>
          <p:cNvGrpSpPr>
            <a:grpSpLocks noChangeAspect="1"/>
          </p:cNvGrpSpPr>
          <p:nvPr/>
        </p:nvGrpSpPr>
        <p:grpSpPr bwMode="auto">
          <a:xfrm>
            <a:off x="7276844" y="5127616"/>
            <a:ext cx="1404000" cy="1161768"/>
            <a:chOff x="4049" y="661"/>
            <a:chExt cx="1194" cy="988"/>
          </a:xfrm>
        </p:grpSpPr>
        <p:sp>
          <p:nvSpPr>
            <p:cNvPr id="6" name="Freeform 6"/>
            <p:cNvSpPr>
              <a:spLocks/>
            </p:cNvSpPr>
            <p:nvPr/>
          </p:nvSpPr>
          <p:spPr bwMode="auto">
            <a:xfrm>
              <a:off x="4743" y="843"/>
              <a:ext cx="48" cy="74"/>
            </a:xfrm>
            <a:custGeom>
              <a:avLst/>
              <a:gdLst>
                <a:gd name="T0" fmla="*/ 0 w 48"/>
                <a:gd name="T1" fmla="*/ 70 h 74"/>
                <a:gd name="T2" fmla="*/ 0 w 48"/>
                <a:gd name="T3" fmla="*/ 70 h 74"/>
                <a:gd name="T4" fmla="*/ 8 w 48"/>
                <a:gd name="T5" fmla="*/ 68 h 74"/>
                <a:gd name="T6" fmla="*/ 16 w 48"/>
                <a:gd name="T7" fmla="*/ 62 h 74"/>
                <a:gd name="T8" fmla="*/ 24 w 48"/>
                <a:gd name="T9" fmla="*/ 56 h 74"/>
                <a:gd name="T10" fmla="*/ 32 w 48"/>
                <a:gd name="T11" fmla="*/ 46 h 74"/>
                <a:gd name="T12" fmla="*/ 38 w 48"/>
                <a:gd name="T13" fmla="*/ 34 h 74"/>
                <a:gd name="T14" fmla="*/ 40 w 48"/>
                <a:gd name="T15" fmla="*/ 18 h 74"/>
                <a:gd name="T16" fmla="*/ 40 w 48"/>
                <a:gd name="T17" fmla="*/ 10 h 74"/>
                <a:gd name="T18" fmla="*/ 40 w 48"/>
                <a:gd name="T19" fmla="*/ 0 h 74"/>
                <a:gd name="T20" fmla="*/ 40 w 48"/>
                <a:gd name="T21" fmla="*/ 0 h 74"/>
                <a:gd name="T22" fmla="*/ 44 w 48"/>
                <a:gd name="T23" fmla="*/ 8 h 74"/>
                <a:gd name="T24" fmla="*/ 46 w 48"/>
                <a:gd name="T25" fmla="*/ 16 h 74"/>
                <a:gd name="T26" fmla="*/ 48 w 48"/>
                <a:gd name="T27" fmla="*/ 26 h 74"/>
                <a:gd name="T28" fmla="*/ 48 w 48"/>
                <a:gd name="T29" fmla="*/ 38 h 74"/>
                <a:gd name="T30" fmla="*/ 46 w 48"/>
                <a:gd name="T31" fmla="*/ 50 h 74"/>
                <a:gd name="T32" fmla="*/ 40 w 48"/>
                <a:gd name="T33" fmla="*/ 62 h 74"/>
                <a:gd name="T34" fmla="*/ 34 w 48"/>
                <a:gd name="T35" fmla="*/ 68 h 74"/>
                <a:gd name="T36" fmla="*/ 28 w 48"/>
                <a:gd name="T37" fmla="*/ 74 h 74"/>
                <a:gd name="T38" fmla="*/ 0 w 48"/>
                <a:gd name="T39" fmla="*/ 70 h 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</a:cxnLst>
              <a:rect l="0" t="0" r="r" b="b"/>
              <a:pathLst>
                <a:path w="48" h="74">
                  <a:moveTo>
                    <a:pt x="0" y="70"/>
                  </a:moveTo>
                  <a:lnTo>
                    <a:pt x="0" y="70"/>
                  </a:lnTo>
                  <a:lnTo>
                    <a:pt x="8" y="68"/>
                  </a:lnTo>
                  <a:lnTo>
                    <a:pt x="16" y="62"/>
                  </a:lnTo>
                  <a:lnTo>
                    <a:pt x="24" y="56"/>
                  </a:lnTo>
                  <a:lnTo>
                    <a:pt x="32" y="46"/>
                  </a:lnTo>
                  <a:lnTo>
                    <a:pt x="38" y="34"/>
                  </a:lnTo>
                  <a:lnTo>
                    <a:pt x="40" y="18"/>
                  </a:lnTo>
                  <a:lnTo>
                    <a:pt x="40" y="10"/>
                  </a:lnTo>
                  <a:lnTo>
                    <a:pt x="40" y="0"/>
                  </a:lnTo>
                  <a:lnTo>
                    <a:pt x="40" y="0"/>
                  </a:lnTo>
                  <a:lnTo>
                    <a:pt x="44" y="8"/>
                  </a:lnTo>
                  <a:lnTo>
                    <a:pt x="46" y="16"/>
                  </a:lnTo>
                  <a:lnTo>
                    <a:pt x="48" y="26"/>
                  </a:lnTo>
                  <a:lnTo>
                    <a:pt x="48" y="38"/>
                  </a:lnTo>
                  <a:lnTo>
                    <a:pt x="46" y="50"/>
                  </a:lnTo>
                  <a:lnTo>
                    <a:pt x="40" y="62"/>
                  </a:lnTo>
                  <a:lnTo>
                    <a:pt x="34" y="68"/>
                  </a:lnTo>
                  <a:lnTo>
                    <a:pt x="28" y="74"/>
                  </a:lnTo>
                  <a:lnTo>
                    <a:pt x="0" y="70"/>
                  </a:lnTo>
                  <a:close/>
                </a:path>
              </a:pathLst>
            </a:custGeom>
            <a:solidFill>
              <a:srgbClr val="8D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7" name="Freeform 7"/>
            <p:cNvSpPr>
              <a:spLocks/>
            </p:cNvSpPr>
            <p:nvPr/>
          </p:nvSpPr>
          <p:spPr bwMode="auto">
            <a:xfrm>
              <a:off x="4263" y="893"/>
              <a:ext cx="244" cy="388"/>
            </a:xfrm>
            <a:custGeom>
              <a:avLst/>
              <a:gdLst>
                <a:gd name="T0" fmla="*/ 244 w 244"/>
                <a:gd name="T1" fmla="*/ 52 h 388"/>
                <a:gd name="T2" fmla="*/ 226 w 244"/>
                <a:gd name="T3" fmla="*/ 26 h 388"/>
                <a:gd name="T4" fmla="*/ 204 w 244"/>
                <a:gd name="T5" fmla="*/ 10 h 388"/>
                <a:gd name="T6" fmla="*/ 180 w 244"/>
                <a:gd name="T7" fmla="*/ 2 h 388"/>
                <a:gd name="T8" fmla="*/ 154 w 244"/>
                <a:gd name="T9" fmla="*/ 0 h 388"/>
                <a:gd name="T10" fmla="*/ 128 w 244"/>
                <a:gd name="T11" fmla="*/ 6 h 388"/>
                <a:gd name="T12" fmla="*/ 102 w 244"/>
                <a:gd name="T13" fmla="*/ 16 h 388"/>
                <a:gd name="T14" fmla="*/ 78 w 244"/>
                <a:gd name="T15" fmla="*/ 30 h 388"/>
                <a:gd name="T16" fmla="*/ 58 w 244"/>
                <a:gd name="T17" fmla="*/ 50 h 388"/>
                <a:gd name="T18" fmla="*/ 44 w 244"/>
                <a:gd name="T19" fmla="*/ 66 h 388"/>
                <a:gd name="T20" fmla="*/ 22 w 244"/>
                <a:gd name="T21" fmla="*/ 104 h 388"/>
                <a:gd name="T22" fmla="*/ 8 w 244"/>
                <a:gd name="T23" fmla="*/ 146 h 388"/>
                <a:gd name="T24" fmla="*/ 2 w 244"/>
                <a:gd name="T25" fmla="*/ 188 h 388"/>
                <a:gd name="T26" fmla="*/ 0 w 244"/>
                <a:gd name="T27" fmla="*/ 256 h 388"/>
                <a:gd name="T28" fmla="*/ 12 w 244"/>
                <a:gd name="T29" fmla="*/ 344 h 388"/>
                <a:gd name="T30" fmla="*/ 20 w 244"/>
                <a:gd name="T31" fmla="*/ 386 h 388"/>
                <a:gd name="T32" fmla="*/ 26 w 244"/>
                <a:gd name="T33" fmla="*/ 388 h 388"/>
                <a:gd name="T34" fmla="*/ 30 w 244"/>
                <a:gd name="T35" fmla="*/ 382 h 388"/>
                <a:gd name="T36" fmla="*/ 22 w 244"/>
                <a:gd name="T37" fmla="*/ 344 h 388"/>
                <a:gd name="T38" fmla="*/ 10 w 244"/>
                <a:gd name="T39" fmla="*/ 260 h 388"/>
                <a:gd name="T40" fmla="*/ 10 w 244"/>
                <a:gd name="T41" fmla="*/ 196 h 388"/>
                <a:gd name="T42" fmla="*/ 16 w 244"/>
                <a:gd name="T43" fmla="*/ 154 h 388"/>
                <a:gd name="T44" fmla="*/ 28 w 244"/>
                <a:gd name="T45" fmla="*/ 116 h 388"/>
                <a:gd name="T46" fmla="*/ 48 w 244"/>
                <a:gd name="T47" fmla="*/ 78 h 388"/>
                <a:gd name="T48" fmla="*/ 60 w 244"/>
                <a:gd name="T49" fmla="*/ 62 h 388"/>
                <a:gd name="T50" fmla="*/ 78 w 244"/>
                <a:gd name="T51" fmla="*/ 44 h 388"/>
                <a:gd name="T52" fmla="*/ 112 w 244"/>
                <a:gd name="T53" fmla="*/ 22 h 388"/>
                <a:gd name="T54" fmla="*/ 136 w 244"/>
                <a:gd name="T55" fmla="*/ 12 h 388"/>
                <a:gd name="T56" fmla="*/ 162 w 244"/>
                <a:gd name="T57" fmla="*/ 10 h 388"/>
                <a:gd name="T58" fmla="*/ 186 w 244"/>
                <a:gd name="T59" fmla="*/ 12 h 388"/>
                <a:gd name="T60" fmla="*/ 208 w 244"/>
                <a:gd name="T61" fmla="*/ 24 h 388"/>
                <a:gd name="T62" fmla="*/ 228 w 244"/>
                <a:gd name="T63" fmla="*/ 44 h 388"/>
                <a:gd name="T64" fmla="*/ 234 w 244"/>
                <a:gd name="T65" fmla="*/ 56 h 388"/>
                <a:gd name="T66" fmla="*/ 242 w 244"/>
                <a:gd name="T67" fmla="*/ 58 h 388"/>
                <a:gd name="T68" fmla="*/ 244 w 244"/>
                <a:gd name="T69" fmla="*/ 52 h 3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</a:cxnLst>
              <a:rect l="0" t="0" r="r" b="b"/>
              <a:pathLst>
                <a:path w="244" h="388">
                  <a:moveTo>
                    <a:pt x="244" y="52"/>
                  </a:moveTo>
                  <a:lnTo>
                    <a:pt x="244" y="52"/>
                  </a:lnTo>
                  <a:lnTo>
                    <a:pt x="236" y="38"/>
                  </a:lnTo>
                  <a:lnTo>
                    <a:pt x="226" y="26"/>
                  </a:lnTo>
                  <a:lnTo>
                    <a:pt x="216" y="18"/>
                  </a:lnTo>
                  <a:lnTo>
                    <a:pt x="204" y="10"/>
                  </a:lnTo>
                  <a:lnTo>
                    <a:pt x="192" y="4"/>
                  </a:lnTo>
                  <a:lnTo>
                    <a:pt x="180" y="2"/>
                  </a:lnTo>
                  <a:lnTo>
                    <a:pt x="168" y="0"/>
                  </a:lnTo>
                  <a:lnTo>
                    <a:pt x="154" y="0"/>
                  </a:lnTo>
                  <a:lnTo>
                    <a:pt x="140" y="2"/>
                  </a:lnTo>
                  <a:lnTo>
                    <a:pt x="128" y="6"/>
                  </a:lnTo>
                  <a:lnTo>
                    <a:pt x="114" y="10"/>
                  </a:lnTo>
                  <a:lnTo>
                    <a:pt x="102" y="16"/>
                  </a:lnTo>
                  <a:lnTo>
                    <a:pt x="90" y="22"/>
                  </a:lnTo>
                  <a:lnTo>
                    <a:pt x="78" y="30"/>
                  </a:lnTo>
                  <a:lnTo>
                    <a:pt x="66" y="40"/>
                  </a:lnTo>
                  <a:lnTo>
                    <a:pt x="58" y="50"/>
                  </a:lnTo>
                  <a:lnTo>
                    <a:pt x="58" y="50"/>
                  </a:lnTo>
                  <a:lnTo>
                    <a:pt x="44" y="66"/>
                  </a:lnTo>
                  <a:lnTo>
                    <a:pt x="32" y="84"/>
                  </a:lnTo>
                  <a:lnTo>
                    <a:pt x="22" y="104"/>
                  </a:lnTo>
                  <a:lnTo>
                    <a:pt x="14" y="124"/>
                  </a:lnTo>
                  <a:lnTo>
                    <a:pt x="8" y="146"/>
                  </a:lnTo>
                  <a:lnTo>
                    <a:pt x="4" y="166"/>
                  </a:lnTo>
                  <a:lnTo>
                    <a:pt x="2" y="188"/>
                  </a:lnTo>
                  <a:lnTo>
                    <a:pt x="0" y="210"/>
                  </a:lnTo>
                  <a:lnTo>
                    <a:pt x="0" y="256"/>
                  </a:lnTo>
                  <a:lnTo>
                    <a:pt x="4" y="300"/>
                  </a:lnTo>
                  <a:lnTo>
                    <a:pt x="12" y="344"/>
                  </a:lnTo>
                  <a:lnTo>
                    <a:pt x="20" y="386"/>
                  </a:lnTo>
                  <a:lnTo>
                    <a:pt x="20" y="386"/>
                  </a:lnTo>
                  <a:lnTo>
                    <a:pt x="22" y="388"/>
                  </a:lnTo>
                  <a:lnTo>
                    <a:pt x="26" y="388"/>
                  </a:lnTo>
                  <a:lnTo>
                    <a:pt x="28" y="386"/>
                  </a:lnTo>
                  <a:lnTo>
                    <a:pt x="30" y="382"/>
                  </a:lnTo>
                  <a:lnTo>
                    <a:pt x="30" y="382"/>
                  </a:lnTo>
                  <a:lnTo>
                    <a:pt x="22" y="344"/>
                  </a:lnTo>
                  <a:lnTo>
                    <a:pt x="14" y="302"/>
                  </a:lnTo>
                  <a:lnTo>
                    <a:pt x="10" y="260"/>
                  </a:lnTo>
                  <a:lnTo>
                    <a:pt x="10" y="218"/>
                  </a:lnTo>
                  <a:lnTo>
                    <a:pt x="10" y="196"/>
                  </a:lnTo>
                  <a:lnTo>
                    <a:pt x="12" y="176"/>
                  </a:lnTo>
                  <a:lnTo>
                    <a:pt x="16" y="154"/>
                  </a:lnTo>
                  <a:lnTo>
                    <a:pt x="22" y="134"/>
                  </a:lnTo>
                  <a:lnTo>
                    <a:pt x="28" y="116"/>
                  </a:lnTo>
                  <a:lnTo>
                    <a:pt x="38" y="96"/>
                  </a:lnTo>
                  <a:lnTo>
                    <a:pt x="48" y="78"/>
                  </a:lnTo>
                  <a:lnTo>
                    <a:pt x="60" y="62"/>
                  </a:lnTo>
                  <a:lnTo>
                    <a:pt x="60" y="62"/>
                  </a:lnTo>
                  <a:lnTo>
                    <a:pt x="68" y="52"/>
                  </a:lnTo>
                  <a:lnTo>
                    <a:pt x="78" y="44"/>
                  </a:lnTo>
                  <a:lnTo>
                    <a:pt x="100" y="28"/>
                  </a:lnTo>
                  <a:lnTo>
                    <a:pt x="112" y="22"/>
                  </a:lnTo>
                  <a:lnTo>
                    <a:pt x="124" y="16"/>
                  </a:lnTo>
                  <a:lnTo>
                    <a:pt x="136" y="12"/>
                  </a:lnTo>
                  <a:lnTo>
                    <a:pt x="148" y="10"/>
                  </a:lnTo>
                  <a:lnTo>
                    <a:pt x="162" y="10"/>
                  </a:lnTo>
                  <a:lnTo>
                    <a:pt x="174" y="10"/>
                  </a:lnTo>
                  <a:lnTo>
                    <a:pt x="186" y="12"/>
                  </a:lnTo>
                  <a:lnTo>
                    <a:pt x="198" y="18"/>
                  </a:lnTo>
                  <a:lnTo>
                    <a:pt x="208" y="24"/>
                  </a:lnTo>
                  <a:lnTo>
                    <a:pt x="218" y="32"/>
                  </a:lnTo>
                  <a:lnTo>
                    <a:pt x="228" y="44"/>
                  </a:lnTo>
                  <a:lnTo>
                    <a:pt x="234" y="56"/>
                  </a:lnTo>
                  <a:lnTo>
                    <a:pt x="234" y="56"/>
                  </a:lnTo>
                  <a:lnTo>
                    <a:pt x="238" y="60"/>
                  </a:lnTo>
                  <a:lnTo>
                    <a:pt x="242" y="58"/>
                  </a:lnTo>
                  <a:lnTo>
                    <a:pt x="244" y="56"/>
                  </a:lnTo>
                  <a:lnTo>
                    <a:pt x="244" y="52"/>
                  </a:lnTo>
                  <a:lnTo>
                    <a:pt x="244" y="52"/>
                  </a:lnTo>
                  <a:close/>
                </a:path>
              </a:pathLst>
            </a:custGeom>
            <a:solidFill>
              <a:srgbClr val="A9C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8" name="Freeform 8"/>
            <p:cNvSpPr>
              <a:spLocks/>
            </p:cNvSpPr>
            <p:nvPr/>
          </p:nvSpPr>
          <p:spPr bwMode="auto">
            <a:xfrm>
              <a:off x="4689" y="911"/>
              <a:ext cx="150" cy="164"/>
            </a:xfrm>
            <a:custGeom>
              <a:avLst/>
              <a:gdLst>
                <a:gd name="T0" fmla="*/ 48 w 150"/>
                <a:gd name="T1" fmla="*/ 2 h 164"/>
                <a:gd name="T2" fmla="*/ 48 w 150"/>
                <a:gd name="T3" fmla="*/ 2 h 164"/>
                <a:gd name="T4" fmla="*/ 38 w 150"/>
                <a:gd name="T5" fmla="*/ 6 h 164"/>
                <a:gd name="T6" fmla="*/ 30 w 150"/>
                <a:gd name="T7" fmla="*/ 12 h 164"/>
                <a:gd name="T8" fmla="*/ 22 w 150"/>
                <a:gd name="T9" fmla="*/ 18 h 164"/>
                <a:gd name="T10" fmla="*/ 12 w 150"/>
                <a:gd name="T11" fmla="*/ 28 h 164"/>
                <a:gd name="T12" fmla="*/ 4 w 150"/>
                <a:gd name="T13" fmla="*/ 40 h 164"/>
                <a:gd name="T14" fmla="*/ 0 w 150"/>
                <a:gd name="T15" fmla="*/ 54 h 164"/>
                <a:gd name="T16" fmla="*/ 0 w 150"/>
                <a:gd name="T17" fmla="*/ 62 h 164"/>
                <a:gd name="T18" fmla="*/ 0 w 150"/>
                <a:gd name="T19" fmla="*/ 70 h 164"/>
                <a:gd name="T20" fmla="*/ 0 w 150"/>
                <a:gd name="T21" fmla="*/ 70 h 164"/>
                <a:gd name="T22" fmla="*/ 4 w 150"/>
                <a:gd name="T23" fmla="*/ 88 h 164"/>
                <a:gd name="T24" fmla="*/ 8 w 150"/>
                <a:gd name="T25" fmla="*/ 102 h 164"/>
                <a:gd name="T26" fmla="*/ 16 w 150"/>
                <a:gd name="T27" fmla="*/ 116 h 164"/>
                <a:gd name="T28" fmla="*/ 24 w 150"/>
                <a:gd name="T29" fmla="*/ 128 h 164"/>
                <a:gd name="T30" fmla="*/ 40 w 150"/>
                <a:gd name="T31" fmla="*/ 146 h 164"/>
                <a:gd name="T32" fmla="*/ 54 w 150"/>
                <a:gd name="T33" fmla="*/ 156 h 164"/>
                <a:gd name="T34" fmla="*/ 54 w 150"/>
                <a:gd name="T35" fmla="*/ 156 h 164"/>
                <a:gd name="T36" fmla="*/ 60 w 150"/>
                <a:gd name="T37" fmla="*/ 160 h 164"/>
                <a:gd name="T38" fmla="*/ 68 w 150"/>
                <a:gd name="T39" fmla="*/ 162 h 164"/>
                <a:gd name="T40" fmla="*/ 76 w 150"/>
                <a:gd name="T41" fmla="*/ 164 h 164"/>
                <a:gd name="T42" fmla="*/ 82 w 150"/>
                <a:gd name="T43" fmla="*/ 164 h 164"/>
                <a:gd name="T44" fmla="*/ 96 w 150"/>
                <a:gd name="T45" fmla="*/ 160 h 164"/>
                <a:gd name="T46" fmla="*/ 108 w 150"/>
                <a:gd name="T47" fmla="*/ 152 h 164"/>
                <a:gd name="T48" fmla="*/ 118 w 150"/>
                <a:gd name="T49" fmla="*/ 144 h 164"/>
                <a:gd name="T50" fmla="*/ 126 w 150"/>
                <a:gd name="T51" fmla="*/ 132 h 164"/>
                <a:gd name="T52" fmla="*/ 134 w 150"/>
                <a:gd name="T53" fmla="*/ 122 h 164"/>
                <a:gd name="T54" fmla="*/ 140 w 150"/>
                <a:gd name="T55" fmla="*/ 110 h 164"/>
                <a:gd name="T56" fmla="*/ 140 w 150"/>
                <a:gd name="T57" fmla="*/ 110 h 164"/>
                <a:gd name="T58" fmla="*/ 146 w 150"/>
                <a:gd name="T59" fmla="*/ 94 h 164"/>
                <a:gd name="T60" fmla="*/ 150 w 150"/>
                <a:gd name="T61" fmla="*/ 76 h 164"/>
                <a:gd name="T62" fmla="*/ 150 w 150"/>
                <a:gd name="T63" fmla="*/ 60 h 164"/>
                <a:gd name="T64" fmla="*/ 148 w 150"/>
                <a:gd name="T65" fmla="*/ 44 h 164"/>
                <a:gd name="T66" fmla="*/ 144 w 150"/>
                <a:gd name="T67" fmla="*/ 36 h 164"/>
                <a:gd name="T68" fmla="*/ 140 w 150"/>
                <a:gd name="T69" fmla="*/ 28 h 164"/>
                <a:gd name="T70" fmla="*/ 136 w 150"/>
                <a:gd name="T71" fmla="*/ 22 h 164"/>
                <a:gd name="T72" fmla="*/ 130 w 150"/>
                <a:gd name="T73" fmla="*/ 16 h 164"/>
                <a:gd name="T74" fmla="*/ 122 w 150"/>
                <a:gd name="T75" fmla="*/ 10 h 164"/>
                <a:gd name="T76" fmla="*/ 112 w 150"/>
                <a:gd name="T77" fmla="*/ 6 h 164"/>
                <a:gd name="T78" fmla="*/ 102 w 150"/>
                <a:gd name="T79" fmla="*/ 2 h 164"/>
                <a:gd name="T80" fmla="*/ 90 w 150"/>
                <a:gd name="T81" fmla="*/ 0 h 164"/>
                <a:gd name="T82" fmla="*/ 90 w 150"/>
                <a:gd name="T83" fmla="*/ 0 h 164"/>
                <a:gd name="T84" fmla="*/ 88 w 150"/>
                <a:gd name="T85" fmla="*/ 2 h 164"/>
                <a:gd name="T86" fmla="*/ 80 w 150"/>
                <a:gd name="T87" fmla="*/ 8 h 164"/>
                <a:gd name="T88" fmla="*/ 74 w 150"/>
                <a:gd name="T89" fmla="*/ 10 h 164"/>
                <a:gd name="T90" fmla="*/ 66 w 150"/>
                <a:gd name="T91" fmla="*/ 10 h 164"/>
                <a:gd name="T92" fmla="*/ 58 w 150"/>
                <a:gd name="T93" fmla="*/ 8 h 164"/>
                <a:gd name="T94" fmla="*/ 48 w 150"/>
                <a:gd name="T95" fmla="*/ 2 h 164"/>
                <a:gd name="T96" fmla="*/ 48 w 150"/>
                <a:gd name="T97" fmla="*/ 2 h 1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150" h="164">
                  <a:moveTo>
                    <a:pt x="48" y="2"/>
                  </a:moveTo>
                  <a:lnTo>
                    <a:pt x="48" y="2"/>
                  </a:lnTo>
                  <a:lnTo>
                    <a:pt x="38" y="6"/>
                  </a:lnTo>
                  <a:lnTo>
                    <a:pt x="30" y="12"/>
                  </a:lnTo>
                  <a:lnTo>
                    <a:pt x="22" y="18"/>
                  </a:lnTo>
                  <a:lnTo>
                    <a:pt x="12" y="28"/>
                  </a:lnTo>
                  <a:lnTo>
                    <a:pt x="4" y="40"/>
                  </a:lnTo>
                  <a:lnTo>
                    <a:pt x="0" y="54"/>
                  </a:lnTo>
                  <a:lnTo>
                    <a:pt x="0" y="62"/>
                  </a:lnTo>
                  <a:lnTo>
                    <a:pt x="0" y="70"/>
                  </a:lnTo>
                  <a:lnTo>
                    <a:pt x="0" y="70"/>
                  </a:lnTo>
                  <a:lnTo>
                    <a:pt x="4" y="88"/>
                  </a:lnTo>
                  <a:lnTo>
                    <a:pt x="8" y="102"/>
                  </a:lnTo>
                  <a:lnTo>
                    <a:pt x="16" y="116"/>
                  </a:lnTo>
                  <a:lnTo>
                    <a:pt x="24" y="128"/>
                  </a:lnTo>
                  <a:lnTo>
                    <a:pt x="40" y="146"/>
                  </a:lnTo>
                  <a:lnTo>
                    <a:pt x="54" y="156"/>
                  </a:lnTo>
                  <a:lnTo>
                    <a:pt x="54" y="156"/>
                  </a:lnTo>
                  <a:lnTo>
                    <a:pt x="60" y="160"/>
                  </a:lnTo>
                  <a:lnTo>
                    <a:pt x="68" y="162"/>
                  </a:lnTo>
                  <a:lnTo>
                    <a:pt x="76" y="164"/>
                  </a:lnTo>
                  <a:lnTo>
                    <a:pt x="82" y="164"/>
                  </a:lnTo>
                  <a:lnTo>
                    <a:pt x="96" y="160"/>
                  </a:lnTo>
                  <a:lnTo>
                    <a:pt x="108" y="152"/>
                  </a:lnTo>
                  <a:lnTo>
                    <a:pt x="118" y="144"/>
                  </a:lnTo>
                  <a:lnTo>
                    <a:pt x="126" y="132"/>
                  </a:lnTo>
                  <a:lnTo>
                    <a:pt x="134" y="122"/>
                  </a:lnTo>
                  <a:lnTo>
                    <a:pt x="140" y="110"/>
                  </a:lnTo>
                  <a:lnTo>
                    <a:pt x="140" y="110"/>
                  </a:lnTo>
                  <a:lnTo>
                    <a:pt x="146" y="94"/>
                  </a:lnTo>
                  <a:lnTo>
                    <a:pt x="150" y="76"/>
                  </a:lnTo>
                  <a:lnTo>
                    <a:pt x="150" y="60"/>
                  </a:lnTo>
                  <a:lnTo>
                    <a:pt x="148" y="44"/>
                  </a:lnTo>
                  <a:lnTo>
                    <a:pt x="144" y="36"/>
                  </a:lnTo>
                  <a:lnTo>
                    <a:pt x="140" y="28"/>
                  </a:lnTo>
                  <a:lnTo>
                    <a:pt x="136" y="22"/>
                  </a:lnTo>
                  <a:lnTo>
                    <a:pt x="130" y="16"/>
                  </a:lnTo>
                  <a:lnTo>
                    <a:pt x="122" y="10"/>
                  </a:lnTo>
                  <a:lnTo>
                    <a:pt x="112" y="6"/>
                  </a:lnTo>
                  <a:lnTo>
                    <a:pt x="102" y="2"/>
                  </a:lnTo>
                  <a:lnTo>
                    <a:pt x="90" y="0"/>
                  </a:lnTo>
                  <a:lnTo>
                    <a:pt x="90" y="0"/>
                  </a:lnTo>
                  <a:lnTo>
                    <a:pt x="88" y="2"/>
                  </a:lnTo>
                  <a:lnTo>
                    <a:pt x="80" y="8"/>
                  </a:lnTo>
                  <a:lnTo>
                    <a:pt x="74" y="10"/>
                  </a:lnTo>
                  <a:lnTo>
                    <a:pt x="66" y="10"/>
                  </a:lnTo>
                  <a:lnTo>
                    <a:pt x="58" y="8"/>
                  </a:lnTo>
                  <a:lnTo>
                    <a:pt x="48" y="2"/>
                  </a:lnTo>
                  <a:lnTo>
                    <a:pt x="48" y="2"/>
                  </a:lnTo>
                  <a:close/>
                </a:path>
              </a:pathLst>
            </a:custGeom>
            <a:solidFill>
              <a:srgbClr val="EF45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9" name="Freeform 9"/>
            <p:cNvSpPr>
              <a:spLocks/>
            </p:cNvSpPr>
            <p:nvPr/>
          </p:nvSpPr>
          <p:spPr bwMode="auto">
            <a:xfrm>
              <a:off x="4679" y="897"/>
              <a:ext cx="162" cy="76"/>
            </a:xfrm>
            <a:custGeom>
              <a:avLst/>
              <a:gdLst>
                <a:gd name="T0" fmla="*/ 62 w 162"/>
                <a:gd name="T1" fmla="*/ 4 h 76"/>
                <a:gd name="T2" fmla="*/ 62 w 162"/>
                <a:gd name="T3" fmla="*/ 4 h 76"/>
                <a:gd name="T4" fmla="*/ 46 w 162"/>
                <a:gd name="T5" fmla="*/ 8 h 76"/>
                <a:gd name="T6" fmla="*/ 30 w 162"/>
                <a:gd name="T7" fmla="*/ 10 h 76"/>
                <a:gd name="T8" fmla="*/ 14 w 162"/>
                <a:gd name="T9" fmla="*/ 8 h 76"/>
                <a:gd name="T10" fmla="*/ 6 w 162"/>
                <a:gd name="T11" fmla="*/ 4 h 76"/>
                <a:gd name="T12" fmla="*/ 0 w 162"/>
                <a:gd name="T13" fmla="*/ 0 h 76"/>
                <a:gd name="T14" fmla="*/ 0 w 162"/>
                <a:gd name="T15" fmla="*/ 0 h 76"/>
                <a:gd name="T16" fmla="*/ 2 w 162"/>
                <a:gd name="T17" fmla="*/ 6 h 76"/>
                <a:gd name="T18" fmla="*/ 12 w 162"/>
                <a:gd name="T19" fmla="*/ 14 h 76"/>
                <a:gd name="T20" fmla="*/ 18 w 162"/>
                <a:gd name="T21" fmla="*/ 20 h 76"/>
                <a:gd name="T22" fmla="*/ 28 w 162"/>
                <a:gd name="T23" fmla="*/ 24 h 76"/>
                <a:gd name="T24" fmla="*/ 40 w 162"/>
                <a:gd name="T25" fmla="*/ 26 h 76"/>
                <a:gd name="T26" fmla="*/ 54 w 162"/>
                <a:gd name="T27" fmla="*/ 26 h 76"/>
                <a:gd name="T28" fmla="*/ 54 w 162"/>
                <a:gd name="T29" fmla="*/ 26 h 76"/>
                <a:gd name="T30" fmla="*/ 42 w 162"/>
                <a:gd name="T31" fmla="*/ 42 h 76"/>
                <a:gd name="T32" fmla="*/ 36 w 162"/>
                <a:gd name="T33" fmla="*/ 58 h 76"/>
                <a:gd name="T34" fmla="*/ 34 w 162"/>
                <a:gd name="T35" fmla="*/ 66 h 76"/>
                <a:gd name="T36" fmla="*/ 32 w 162"/>
                <a:gd name="T37" fmla="*/ 76 h 76"/>
                <a:gd name="T38" fmla="*/ 32 w 162"/>
                <a:gd name="T39" fmla="*/ 76 h 76"/>
                <a:gd name="T40" fmla="*/ 36 w 162"/>
                <a:gd name="T41" fmla="*/ 70 h 76"/>
                <a:gd name="T42" fmla="*/ 46 w 162"/>
                <a:gd name="T43" fmla="*/ 56 h 76"/>
                <a:gd name="T44" fmla="*/ 60 w 162"/>
                <a:gd name="T45" fmla="*/ 40 h 76"/>
                <a:gd name="T46" fmla="*/ 70 w 162"/>
                <a:gd name="T47" fmla="*/ 32 h 76"/>
                <a:gd name="T48" fmla="*/ 78 w 162"/>
                <a:gd name="T49" fmla="*/ 26 h 76"/>
                <a:gd name="T50" fmla="*/ 78 w 162"/>
                <a:gd name="T51" fmla="*/ 26 h 76"/>
                <a:gd name="T52" fmla="*/ 84 w 162"/>
                <a:gd name="T53" fmla="*/ 28 h 76"/>
                <a:gd name="T54" fmla="*/ 94 w 162"/>
                <a:gd name="T55" fmla="*/ 36 h 76"/>
                <a:gd name="T56" fmla="*/ 110 w 162"/>
                <a:gd name="T57" fmla="*/ 48 h 76"/>
                <a:gd name="T58" fmla="*/ 118 w 162"/>
                <a:gd name="T59" fmla="*/ 58 h 76"/>
                <a:gd name="T60" fmla="*/ 126 w 162"/>
                <a:gd name="T61" fmla="*/ 66 h 76"/>
                <a:gd name="T62" fmla="*/ 126 w 162"/>
                <a:gd name="T63" fmla="*/ 66 h 76"/>
                <a:gd name="T64" fmla="*/ 126 w 162"/>
                <a:gd name="T65" fmla="*/ 62 h 76"/>
                <a:gd name="T66" fmla="*/ 124 w 162"/>
                <a:gd name="T67" fmla="*/ 50 h 76"/>
                <a:gd name="T68" fmla="*/ 118 w 162"/>
                <a:gd name="T69" fmla="*/ 36 h 76"/>
                <a:gd name="T70" fmla="*/ 114 w 162"/>
                <a:gd name="T71" fmla="*/ 28 h 76"/>
                <a:gd name="T72" fmla="*/ 106 w 162"/>
                <a:gd name="T73" fmla="*/ 20 h 76"/>
                <a:gd name="T74" fmla="*/ 106 w 162"/>
                <a:gd name="T75" fmla="*/ 20 h 76"/>
                <a:gd name="T76" fmla="*/ 112 w 162"/>
                <a:gd name="T77" fmla="*/ 18 h 76"/>
                <a:gd name="T78" fmla="*/ 126 w 162"/>
                <a:gd name="T79" fmla="*/ 14 h 76"/>
                <a:gd name="T80" fmla="*/ 134 w 162"/>
                <a:gd name="T81" fmla="*/ 14 h 76"/>
                <a:gd name="T82" fmla="*/ 144 w 162"/>
                <a:gd name="T83" fmla="*/ 14 h 76"/>
                <a:gd name="T84" fmla="*/ 154 w 162"/>
                <a:gd name="T85" fmla="*/ 18 h 76"/>
                <a:gd name="T86" fmla="*/ 162 w 162"/>
                <a:gd name="T87" fmla="*/ 22 h 76"/>
                <a:gd name="T88" fmla="*/ 162 w 162"/>
                <a:gd name="T89" fmla="*/ 22 h 76"/>
                <a:gd name="T90" fmla="*/ 156 w 162"/>
                <a:gd name="T91" fmla="*/ 16 h 76"/>
                <a:gd name="T92" fmla="*/ 148 w 162"/>
                <a:gd name="T93" fmla="*/ 12 h 76"/>
                <a:gd name="T94" fmla="*/ 136 w 162"/>
                <a:gd name="T95" fmla="*/ 6 h 76"/>
                <a:gd name="T96" fmla="*/ 122 w 162"/>
                <a:gd name="T97" fmla="*/ 2 h 76"/>
                <a:gd name="T98" fmla="*/ 104 w 162"/>
                <a:gd name="T99" fmla="*/ 0 h 76"/>
                <a:gd name="T100" fmla="*/ 84 w 162"/>
                <a:gd name="T101" fmla="*/ 0 h 76"/>
                <a:gd name="T102" fmla="*/ 62 w 162"/>
                <a:gd name="T103" fmla="*/ 4 h 76"/>
                <a:gd name="T104" fmla="*/ 62 w 162"/>
                <a:gd name="T105" fmla="*/ 4 h 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</a:cxnLst>
              <a:rect l="0" t="0" r="r" b="b"/>
              <a:pathLst>
                <a:path w="162" h="76">
                  <a:moveTo>
                    <a:pt x="62" y="4"/>
                  </a:moveTo>
                  <a:lnTo>
                    <a:pt x="62" y="4"/>
                  </a:lnTo>
                  <a:lnTo>
                    <a:pt x="46" y="8"/>
                  </a:lnTo>
                  <a:lnTo>
                    <a:pt x="30" y="10"/>
                  </a:lnTo>
                  <a:lnTo>
                    <a:pt x="14" y="8"/>
                  </a:lnTo>
                  <a:lnTo>
                    <a:pt x="6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2" y="6"/>
                  </a:lnTo>
                  <a:lnTo>
                    <a:pt x="12" y="14"/>
                  </a:lnTo>
                  <a:lnTo>
                    <a:pt x="18" y="20"/>
                  </a:lnTo>
                  <a:lnTo>
                    <a:pt x="28" y="24"/>
                  </a:lnTo>
                  <a:lnTo>
                    <a:pt x="40" y="26"/>
                  </a:lnTo>
                  <a:lnTo>
                    <a:pt x="54" y="26"/>
                  </a:lnTo>
                  <a:lnTo>
                    <a:pt x="54" y="26"/>
                  </a:lnTo>
                  <a:lnTo>
                    <a:pt x="42" y="42"/>
                  </a:lnTo>
                  <a:lnTo>
                    <a:pt x="36" y="58"/>
                  </a:lnTo>
                  <a:lnTo>
                    <a:pt x="34" y="66"/>
                  </a:lnTo>
                  <a:lnTo>
                    <a:pt x="32" y="76"/>
                  </a:lnTo>
                  <a:lnTo>
                    <a:pt x="32" y="76"/>
                  </a:lnTo>
                  <a:lnTo>
                    <a:pt x="36" y="70"/>
                  </a:lnTo>
                  <a:lnTo>
                    <a:pt x="46" y="56"/>
                  </a:lnTo>
                  <a:lnTo>
                    <a:pt x="60" y="40"/>
                  </a:lnTo>
                  <a:lnTo>
                    <a:pt x="70" y="32"/>
                  </a:lnTo>
                  <a:lnTo>
                    <a:pt x="78" y="26"/>
                  </a:lnTo>
                  <a:lnTo>
                    <a:pt x="78" y="26"/>
                  </a:lnTo>
                  <a:lnTo>
                    <a:pt x="84" y="28"/>
                  </a:lnTo>
                  <a:lnTo>
                    <a:pt x="94" y="36"/>
                  </a:lnTo>
                  <a:lnTo>
                    <a:pt x="110" y="48"/>
                  </a:lnTo>
                  <a:lnTo>
                    <a:pt x="118" y="58"/>
                  </a:lnTo>
                  <a:lnTo>
                    <a:pt x="126" y="66"/>
                  </a:lnTo>
                  <a:lnTo>
                    <a:pt x="126" y="66"/>
                  </a:lnTo>
                  <a:lnTo>
                    <a:pt x="126" y="62"/>
                  </a:lnTo>
                  <a:lnTo>
                    <a:pt x="124" y="50"/>
                  </a:lnTo>
                  <a:lnTo>
                    <a:pt x="118" y="36"/>
                  </a:lnTo>
                  <a:lnTo>
                    <a:pt x="114" y="28"/>
                  </a:lnTo>
                  <a:lnTo>
                    <a:pt x="106" y="20"/>
                  </a:lnTo>
                  <a:lnTo>
                    <a:pt x="106" y="20"/>
                  </a:lnTo>
                  <a:lnTo>
                    <a:pt x="112" y="18"/>
                  </a:lnTo>
                  <a:lnTo>
                    <a:pt x="126" y="14"/>
                  </a:lnTo>
                  <a:lnTo>
                    <a:pt x="134" y="14"/>
                  </a:lnTo>
                  <a:lnTo>
                    <a:pt x="144" y="14"/>
                  </a:lnTo>
                  <a:lnTo>
                    <a:pt x="154" y="18"/>
                  </a:lnTo>
                  <a:lnTo>
                    <a:pt x="162" y="22"/>
                  </a:lnTo>
                  <a:lnTo>
                    <a:pt x="162" y="22"/>
                  </a:lnTo>
                  <a:lnTo>
                    <a:pt x="156" y="16"/>
                  </a:lnTo>
                  <a:lnTo>
                    <a:pt x="148" y="12"/>
                  </a:lnTo>
                  <a:lnTo>
                    <a:pt x="136" y="6"/>
                  </a:lnTo>
                  <a:lnTo>
                    <a:pt x="122" y="2"/>
                  </a:lnTo>
                  <a:lnTo>
                    <a:pt x="104" y="0"/>
                  </a:lnTo>
                  <a:lnTo>
                    <a:pt x="84" y="0"/>
                  </a:lnTo>
                  <a:lnTo>
                    <a:pt x="62" y="4"/>
                  </a:lnTo>
                  <a:lnTo>
                    <a:pt x="62" y="4"/>
                  </a:lnTo>
                  <a:close/>
                </a:path>
              </a:pathLst>
            </a:custGeom>
            <a:solidFill>
              <a:srgbClr val="8D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0" name="Freeform 10"/>
            <p:cNvSpPr>
              <a:spLocks/>
            </p:cNvSpPr>
            <p:nvPr/>
          </p:nvSpPr>
          <p:spPr bwMode="auto">
            <a:xfrm>
              <a:off x="4717" y="871"/>
              <a:ext cx="44" cy="54"/>
            </a:xfrm>
            <a:custGeom>
              <a:avLst/>
              <a:gdLst>
                <a:gd name="T0" fmla="*/ 44 w 44"/>
                <a:gd name="T1" fmla="*/ 38 h 54"/>
                <a:gd name="T2" fmla="*/ 44 w 44"/>
                <a:gd name="T3" fmla="*/ 38 h 54"/>
                <a:gd name="T4" fmla="*/ 42 w 44"/>
                <a:gd name="T5" fmla="*/ 32 h 54"/>
                <a:gd name="T6" fmla="*/ 34 w 44"/>
                <a:gd name="T7" fmla="*/ 20 h 54"/>
                <a:gd name="T8" fmla="*/ 28 w 44"/>
                <a:gd name="T9" fmla="*/ 14 h 54"/>
                <a:gd name="T10" fmla="*/ 20 w 44"/>
                <a:gd name="T11" fmla="*/ 8 h 54"/>
                <a:gd name="T12" fmla="*/ 12 w 44"/>
                <a:gd name="T13" fmla="*/ 4 h 54"/>
                <a:gd name="T14" fmla="*/ 0 w 44"/>
                <a:gd name="T15" fmla="*/ 0 h 54"/>
                <a:gd name="T16" fmla="*/ 0 w 44"/>
                <a:gd name="T17" fmla="*/ 0 h 54"/>
                <a:gd name="T18" fmla="*/ 4 w 44"/>
                <a:gd name="T19" fmla="*/ 4 h 54"/>
                <a:gd name="T20" fmla="*/ 12 w 44"/>
                <a:gd name="T21" fmla="*/ 14 h 54"/>
                <a:gd name="T22" fmla="*/ 20 w 44"/>
                <a:gd name="T23" fmla="*/ 28 h 54"/>
                <a:gd name="T24" fmla="*/ 22 w 44"/>
                <a:gd name="T25" fmla="*/ 36 h 54"/>
                <a:gd name="T26" fmla="*/ 24 w 44"/>
                <a:gd name="T27" fmla="*/ 44 h 54"/>
                <a:gd name="T28" fmla="*/ 24 w 44"/>
                <a:gd name="T29" fmla="*/ 44 h 54"/>
                <a:gd name="T30" fmla="*/ 26 w 44"/>
                <a:gd name="T31" fmla="*/ 52 h 54"/>
                <a:gd name="T32" fmla="*/ 28 w 44"/>
                <a:gd name="T33" fmla="*/ 54 h 54"/>
                <a:gd name="T34" fmla="*/ 30 w 44"/>
                <a:gd name="T35" fmla="*/ 52 h 54"/>
                <a:gd name="T36" fmla="*/ 34 w 44"/>
                <a:gd name="T37" fmla="*/ 50 h 54"/>
                <a:gd name="T38" fmla="*/ 40 w 44"/>
                <a:gd name="T39" fmla="*/ 42 h 54"/>
                <a:gd name="T40" fmla="*/ 44 w 44"/>
                <a:gd name="T41" fmla="*/ 38 h 54"/>
                <a:gd name="T42" fmla="*/ 44 w 44"/>
                <a:gd name="T43" fmla="*/ 38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4" h="54">
                  <a:moveTo>
                    <a:pt x="44" y="38"/>
                  </a:moveTo>
                  <a:lnTo>
                    <a:pt x="44" y="38"/>
                  </a:lnTo>
                  <a:lnTo>
                    <a:pt x="42" y="32"/>
                  </a:lnTo>
                  <a:lnTo>
                    <a:pt x="34" y="20"/>
                  </a:lnTo>
                  <a:lnTo>
                    <a:pt x="28" y="14"/>
                  </a:lnTo>
                  <a:lnTo>
                    <a:pt x="20" y="8"/>
                  </a:lnTo>
                  <a:lnTo>
                    <a:pt x="12" y="4"/>
                  </a:lnTo>
                  <a:lnTo>
                    <a:pt x="0" y="0"/>
                  </a:lnTo>
                  <a:lnTo>
                    <a:pt x="0" y="0"/>
                  </a:lnTo>
                  <a:lnTo>
                    <a:pt x="4" y="4"/>
                  </a:lnTo>
                  <a:lnTo>
                    <a:pt x="12" y="14"/>
                  </a:lnTo>
                  <a:lnTo>
                    <a:pt x="20" y="28"/>
                  </a:lnTo>
                  <a:lnTo>
                    <a:pt x="22" y="36"/>
                  </a:lnTo>
                  <a:lnTo>
                    <a:pt x="24" y="44"/>
                  </a:lnTo>
                  <a:lnTo>
                    <a:pt x="24" y="44"/>
                  </a:lnTo>
                  <a:lnTo>
                    <a:pt x="26" y="52"/>
                  </a:lnTo>
                  <a:lnTo>
                    <a:pt x="28" y="54"/>
                  </a:lnTo>
                  <a:lnTo>
                    <a:pt x="30" y="52"/>
                  </a:lnTo>
                  <a:lnTo>
                    <a:pt x="34" y="50"/>
                  </a:lnTo>
                  <a:lnTo>
                    <a:pt x="40" y="42"/>
                  </a:lnTo>
                  <a:lnTo>
                    <a:pt x="44" y="38"/>
                  </a:lnTo>
                  <a:lnTo>
                    <a:pt x="44" y="38"/>
                  </a:lnTo>
                  <a:close/>
                </a:path>
              </a:pathLst>
            </a:custGeom>
            <a:solidFill>
              <a:srgbClr val="8D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1" name="Freeform 11"/>
            <p:cNvSpPr>
              <a:spLocks/>
            </p:cNvSpPr>
            <p:nvPr/>
          </p:nvSpPr>
          <p:spPr bwMode="auto">
            <a:xfrm>
              <a:off x="4209" y="671"/>
              <a:ext cx="556" cy="978"/>
            </a:xfrm>
            <a:custGeom>
              <a:avLst/>
              <a:gdLst>
                <a:gd name="T0" fmla="*/ 22 w 556"/>
                <a:gd name="T1" fmla="*/ 430 h 978"/>
                <a:gd name="T2" fmla="*/ 12 w 556"/>
                <a:gd name="T3" fmla="*/ 358 h 978"/>
                <a:gd name="T4" fmla="*/ 12 w 556"/>
                <a:gd name="T5" fmla="*/ 284 h 978"/>
                <a:gd name="T6" fmla="*/ 16 w 556"/>
                <a:gd name="T7" fmla="*/ 248 h 978"/>
                <a:gd name="T8" fmla="*/ 36 w 556"/>
                <a:gd name="T9" fmla="*/ 180 h 978"/>
                <a:gd name="T10" fmla="*/ 54 w 556"/>
                <a:gd name="T11" fmla="*/ 148 h 978"/>
                <a:gd name="T12" fmla="*/ 96 w 556"/>
                <a:gd name="T13" fmla="*/ 94 h 978"/>
                <a:gd name="T14" fmla="*/ 150 w 556"/>
                <a:gd name="T15" fmla="*/ 52 h 978"/>
                <a:gd name="T16" fmla="*/ 180 w 556"/>
                <a:gd name="T17" fmla="*/ 36 h 978"/>
                <a:gd name="T18" fmla="*/ 242 w 556"/>
                <a:gd name="T19" fmla="*/ 16 h 978"/>
                <a:gd name="T20" fmla="*/ 274 w 556"/>
                <a:gd name="T21" fmla="*/ 10 h 978"/>
                <a:gd name="T22" fmla="*/ 304 w 556"/>
                <a:gd name="T23" fmla="*/ 8 h 978"/>
                <a:gd name="T24" fmla="*/ 368 w 556"/>
                <a:gd name="T25" fmla="*/ 16 h 978"/>
                <a:gd name="T26" fmla="*/ 398 w 556"/>
                <a:gd name="T27" fmla="*/ 24 h 978"/>
                <a:gd name="T28" fmla="*/ 448 w 556"/>
                <a:gd name="T29" fmla="*/ 46 h 978"/>
                <a:gd name="T30" fmla="*/ 490 w 556"/>
                <a:gd name="T31" fmla="*/ 80 h 978"/>
                <a:gd name="T32" fmla="*/ 502 w 556"/>
                <a:gd name="T33" fmla="*/ 96 h 978"/>
                <a:gd name="T34" fmla="*/ 524 w 556"/>
                <a:gd name="T35" fmla="*/ 130 h 978"/>
                <a:gd name="T36" fmla="*/ 538 w 556"/>
                <a:gd name="T37" fmla="*/ 166 h 978"/>
                <a:gd name="T38" fmla="*/ 546 w 556"/>
                <a:gd name="T39" fmla="*/ 206 h 978"/>
                <a:gd name="T40" fmla="*/ 548 w 556"/>
                <a:gd name="T41" fmla="*/ 226 h 978"/>
                <a:gd name="T42" fmla="*/ 552 w 556"/>
                <a:gd name="T43" fmla="*/ 232 h 978"/>
                <a:gd name="T44" fmla="*/ 556 w 556"/>
                <a:gd name="T45" fmla="*/ 226 h 978"/>
                <a:gd name="T46" fmla="*/ 556 w 556"/>
                <a:gd name="T47" fmla="*/ 202 h 978"/>
                <a:gd name="T48" fmla="*/ 544 w 556"/>
                <a:gd name="T49" fmla="*/ 156 h 978"/>
                <a:gd name="T50" fmla="*/ 524 w 556"/>
                <a:gd name="T51" fmla="*/ 112 h 978"/>
                <a:gd name="T52" fmla="*/ 496 w 556"/>
                <a:gd name="T53" fmla="*/ 74 h 978"/>
                <a:gd name="T54" fmla="*/ 478 w 556"/>
                <a:gd name="T55" fmla="*/ 56 h 978"/>
                <a:gd name="T56" fmla="*/ 452 w 556"/>
                <a:gd name="T57" fmla="*/ 38 h 978"/>
                <a:gd name="T58" fmla="*/ 394 w 556"/>
                <a:gd name="T59" fmla="*/ 12 h 978"/>
                <a:gd name="T60" fmla="*/ 362 w 556"/>
                <a:gd name="T61" fmla="*/ 4 h 978"/>
                <a:gd name="T62" fmla="*/ 328 w 556"/>
                <a:gd name="T63" fmla="*/ 0 h 978"/>
                <a:gd name="T64" fmla="*/ 260 w 556"/>
                <a:gd name="T65" fmla="*/ 4 h 978"/>
                <a:gd name="T66" fmla="*/ 226 w 556"/>
                <a:gd name="T67" fmla="*/ 10 h 978"/>
                <a:gd name="T68" fmla="*/ 168 w 556"/>
                <a:gd name="T69" fmla="*/ 32 h 978"/>
                <a:gd name="T70" fmla="*/ 116 w 556"/>
                <a:gd name="T71" fmla="*/ 64 h 978"/>
                <a:gd name="T72" fmla="*/ 72 w 556"/>
                <a:gd name="T73" fmla="*/ 106 h 978"/>
                <a:gd name="T74" fmla="*/ 36 w 556"/>
                <a:gd name="T75" fmla="*/ 158 h 978"/>
                <a:gd name="T76" fmla="*/ 24 w 556"/>
                <a:gd name="T77" fmla="*/ 186 h 978"/>
                <a:gd name="T78" fmla="*/ 6 w 556"/>
                <a:gd name="T79" fmla="*/ 250 h 978"/>
                <a:gd name="T80" fmla="*/ 0 w 556"/>
                <a:gd name="T81" fmla="*/ 316 h 978"/>
                <a:gd name="T82" fmla="*/ 4 w 556"/>
                <a:gd name="T83" fmla="*/ 384 h 978"/>
                <a:gd name="T84" fmla="*/ 8 w 556"/>
                <a:gd name="T85" fmla="*/ 416 h 978"/>
                <a:gd name="T86" fmla="*/ 24 w 556"/>
                <a:gd name="T87" fmla="*/ 488 h 978"/>
                <a:gd name="T88" fmla="*/ 70 w 556"/>
                <a:gd name="T89" fmla="*/ 630 h 978"/>
                <a:gd name="T90" fmla="*/ 98 w 556"/>
                <a:gd name="T91" fmla="*/ 706 h 978"/>
                <a:gd name="T92" fmla="*/ 120 w 556"/>
                <a:gd name="T93" fmla="*/ 772 h 978"/>
                <a:gd name="T94" fmla="*/ 136 w 556"/>
                <a:gd name="T95" fmla="*/ 840 h 978"/>
                <a:gd name="T96" fmla="*/ 154 w 556"/>
                <a:gd name="T97" fmla="*/ 978 h 978"/>
                <a:gd name="T98" fmla="*/ 204 w 556"/>
                <a:gd name="T99" fmla="*/ 978 h 978"/>
                <a:gd name="T100" fmla="*/ 192 w 556"/>
                <a:gd name="T101" fmla="*/ 912 h 978"/>
                <a:gd name="T102" fmla="*/ 154 w 556"/>
                <a:gd name="T103" fmla="*/ 782 h 978"/>
                <a:gd name="T104" fmla="*/ 130 w 556"/>
                <a:gd name="T105" fmla="*/ 720 h 978"/>
                <a:gd name="T106" fmla="*/ 72 w 556"/>
                <a:gd name="T107" fmla="*/ 576 h 978"/>
                <a:gd name="T108" fmla="*/ 32 w 556"/>
                <a:gd name="T109" fmla="*/ 468 h 978"/>
                <a:gd name="T110" fmla="*/ 22 w 556"/>
                <a:gd name="T111" fmla="*/ 430 h 9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556" h="978">
                  <a:moveTo>
                    <a:pt x="22" y="430"/>
                  </a:moveTo>
                  <a:lnTo>
                    <a:pt x="22" y="430"/>
                  </a:lnTo>
                  <a:lnTo>
                    <a:pt x="14" y="394"/>
                  </a:lnTo>
                  <a:lnTo>
                    <a:pt x="12" y="358"/>
                  </a:lnTo>
                  <a:lnTo>
                    <a:pt x="10" y="320"/>
                  </a:lnTo>
                  <a:lnTo>
                    <a:pt x="12" y="284"/>
                  </a:lnTo>
                  <a:lnTo>
                    <a:pt x="12" y="284"/>
                  </a:lnTo>
                  <a:lnTo>
                    <a:pt x="16" y="248"/>
                  </a:lnTo>
                  <a:lnTo>
                    <a:pt x="24" y="214"/>
                  </a:lnTo>
                  <a:lnTo>
                    <a:pt x="36" y="180"/>
                  </a:lnTo>
                  <a:lnTo>
                    <a:pt x="54" y="148"/>
                  </a:lnTo>
                  <a:lnTo>
                    <a:pt x="54" y="148"/>
                  </a:lnTo>
                  <a:lnTo>
                    <a:pt x="72" y="120"/>
                  </a:lnTo>
                  <a:lnTo>
                    <a:pt x="96" y="94"/>
                  </a:lnTo>
                  <a:lnTo>
                    <a:pt x="122" y="70"/>
                  </a:lnTo>
                  <a:lnTo>
                    <a:pt x="150" y="52"/>
                  </a:lnTo>
                  <a:lnTo>
                    <a:pt x="150" y="52"/>
                  </a:lnTo>
                  <a:lnTo>
                    <a:pt x="180" y="36"/>
                  </a:lnTo>
                  <a:lnTo>
                    <a:pt x="210" y="26"/>
                  </a:lnTo>
                  <a:lnTo>
                    <a:pt x="242" y="16"/>
                  </a:lnTo>
                  <a:lnTo>
                    <a:pt x="274" y="10"/>
                  </a:lnTo>
                  <a:lnTo>
                    <a:pt x="274" y="10"/>
                  </a:lnTo>
                  <a:lnTo>
                    <a:pt x="288" y="8"/>
                  </a:lnTo>
                  <a:lnTo>
                    <a:pt x="304" y="8"/>
                  </a:lnTo>
                  <a:lnTo>
                    <a:pt x="336" y="10"/>
                  </a:lnTo>
                  <a:lnTo>
                    <a:pt x="368" y="16"/>
                  </a:lnTo>
                  <a:lnTo>
                    <a:pt x="398" y="24"/>
                  </a:lnTo>
                  <a:lnTo>
                    <a:pt x="398" y="24"/>
                  </a:lnTo>
                  <a:lnTo>
                    <a:pt x="424" y="34"/>
                  </a:lnTo>
                  <a:lnTo>
                    <a:pt x="448" y="46"/>
                  </a:lnTo>
                  <a:lnTo>
                    <a:pt x="470" y="62"/>
                  </a:lnTo>
                  <a:lnTo>
                    <a:pt x="490" y="80"/>
                  </a:lnTo>
                  <a:lnTo>
                    <a:pt x="490" y="80"/>
                  </a:lnTo>
                  <a:lnTo>
                    <a:pt x="502" y="96"/>
                  </a:lnTo>
                  <a:lnTo>
                    <a:pt x="514" y="112"/>
                  </a:lnTo>
                  <a:lnTo>
                    <a:pt x="524" y="130"/>
                  </a:lnTo>
                  <a:lnTo>
                    <a:pt x="532" y="148"/>
                  </a:lnTo>
                  <a:lnTo>
                    <a:pt x="538" y="166"/>
                  </a:lnTo>
                  <a:lnTo>
                    <a:pt x="542" y="186"/>
                  </a:lnTo>
                  <a:lnTo>
                    <a:pt x="546" y="206"/>
                  </a:lnTo>
                  <a:lnTo>
                    <a:pt x="548" y="226"/>
                  </a:lnTo>
                  <a:lnTo>
                    <a:pt x="548" y="226"/>
                  </a:lnTo>
                  <a:lnTo>
                    <a:pt x="548" y="230"/>
                  </a:lnTo>
                  <a:lnTo>
                    <a:pt x="552" y="232"/>
                  </a:lnTo>
                  <a:lnTo>
                    <a:pt x="556" y="230"/>
                  </a:lnTo>
                  <a:lnTo>
                    <a:pt x="556" y="226"/>
                  </a:lnTo>
                  <a:lnTo>
                    <a:pt x="556" y="226"/>
                  </a:lnTo>
                  <a:lnTo>
                    <a:pt x="556" y="202"/>
                  </a:lnTo>
                  <a:lnTo>
                    <a:pt x="552" y="178"/>
                  </a:lnTo>
                  <a:lnTo>
                    <a:pt x="544" y="156"/>
                  </a:lnTo>
                  <a:lnTo>
                    <a:pt x="536" y="132"/>
                  </a:lnTo>
                  <a:lnTo>
                    <a:pt x="524" y="112"/>
                  </a:lnTo>
                  <a:lnTo>
                    <a:pt x="512" y="92"/>
                  </a:lnTo>
                  <a:lnTo>
                    <a:pt x="496" y="74"/>
                  </a:lnTo>
                  <a:lnTo>
                    <a:pt x="478" y="56"/>
                  </a:lnTo>
                  <a:lnTo>
                    <a:pt x="478" y="56"/>
                  </a:lnTo>
                  <a:lnTo>
                    <a:pt x="466" y="46"/>
                  </a:lnTo>
                  <a:lnTo>
                    <a:pt x="452" y="38"/>
                  </a:lnTo>
                  <a:lnTo>
                    <a:pt x="424" y="24"/>
                  </a:lnTo>
                  <a:lnTo>
                    <a:pt x="394" y="12"/>
                  </a:lnTo>
                  <a:lnTo>
                    <a:pt x="362" y="4"/>
                  </a:lnTo>
                  <a:lnTo>
                    <a:pt x="362" y="4"/>
                  </a:lnTo>
                  <a:lnTo>
                    <a:pt x="346" y="2"/>
                  </a:lnTo>
                  <a:lnTo>
                    <a:pt x="328" y="0"/>
                  </a:lnTo>
                  <a:lnTo>
                    <a:pt x="294" y="0"/>
                  </a:lnTo>
                  <a:lnTo>
                    <a:pt x="260" y="4"/>
                  </a:lnTo>
                  <a:lnTo>
                    <a:pt x="226" y="10"/>
                  </a:lnTo>
                  <a:lnTo>
                    <a:pt x="226" y="10"/>
                  </a:lnTo>
                  <a:lnTo>
                    <a:pt x="198" y="20"/>
                  </a:lnTo>
                  <a:lnTo>
                    <a:pt x="168" y="32"/>
                  </a:lnTo>
                  <a:lnTo>
                    <a:pt x="142" y="46"/>
                  </a:lnTo>
                  <a:lnTo>
                    <a:pt x="116" y="64"/>
                  </a:lnTo>
                  <a:lnTo>
                    <a:pt x="94" y="84"/>
                  </a:lnTo>
                  <a:lnTo>
                    <a:pt x="72" y="106"/>
                  </a:lnTo>
                  <a:lnTo>
                    <a:pt x="54" y="130"/>
                  </a:lnTo>
                  <a:lnTo>
                    <a:pt x="36" y="158"/>
                  </a:lnTo>
                  <a:lnTo>
                    <a:pt x="36" y="158"/>
                  </a:lnTo>
                  <a:lnTo>
                    <a:pt x="24" y="186"/>
                  </a:lnTo>
                  <a:lnTo>
                    <a:pt x="12" y="218"/>
                  </a:lnTo>
                  <a:lnTo>
                    <a:pt x="6" y="250"/>
                  </a:lnTo>
                  <a:lnTo>
                    <a:pt x="2" y="284"/>
                  </a:lnTo>
                  <a:lnTo>
                    <a:pt x="0" y="316"/>
                  </a:lnTo>
                  <a:lnTo>
                    <a:pt x="0" y="350"/>
                  </a:lnTo>
                  <a:lnTo>
                    <a:pt x="4" y="384"/>
                  </a:lnTo>
                  <a:lnTo>
                    <a:pt x="8" y="416"/>
                  </a:lnTo>
                  <a:lnTo>
                    <a:pt x="8" y="416"/>
                  </a:lnTo>
                  <a:lnTo>
                    <a:pt x="16" y="452"/>
                  </a:lnTo>
                  <a:lnTo>
                    <a:pt x="24" y="488"/>
                  </a:lnTo>
                  <a:lnTo>
                    <a:pt x="46" y="558"/>
                  </a:lnTo>
                  <a:lnTo>
                    <a:pt x="70" y="630"/>
                  </a:lnTo>
                  <a:lnTo>
                    <a:pt x="98" y="706"/>
                  </a:lnTo>
                  <a:lnTo>
                    <a:pt x="98" y="706"/>
                  </a:lnTo>
                  <a:lnTo>
                    <a:pt x="110" y="738"/>
                  </a:lnTo>
                  <a:lnTo>
                    <a:pt x="120" y="772"/>
                  </a:lnTo>
                  <a:lnTo>
                    <a:pt x="128" y="806"/>
                  </a:lnTo>
                  <a:lnTo>
                    <a:pt x="136" y="840"/>
                  </a:lnTo>
                  <a:lnTo>
                    <a:pt x="146" y="908"/>
                  </a:lnTo>
                  <a:lnTo>
                    <a:pt x="154" y="978"/>
                  </a:lnTo>
                  <a:lnTo>
                    <a:pt x="204" y="978"/>
                  </a:lnTo>
                  <a:lnTo>
                    <a:pt x="204" y="978"/>
                  </a:lnTo>
                  <a:lnTo>
                    <a:pt x="198" y="944"/>
                  </a:lnTo>
                  <a:lnTo>
                    <a:pt x="192" y="912"/>
                  </a:lnTo>
                  <a:lnTo>
                    <a:pt x="174" y="846"/>
                  </a:lnTo>
                  <a:lnTo>
                    <a:pt x="154" y="782"/>
                  </a:lnTo>
                  <a:lnTo>
                    <a:pt x="130" y="720"/>
                  </a:lnTo>
                  <a:lnTo>
                    <a:pt x="130" y="720"/>
                  </a:lnTo>
                  <a:lnTo>
                    <a:pt x="102" y="648"/>
                  </a:lnTo>
                  <a:lnTo>
                    <a:pt x="72" y="576"/>
                  </a:lnTo>
                  <a:lnTo>
                    <a:pt x="44" y="504"/>
                  </a:lnTo>
                  <a:lnTo>
                    <a:pt x="32" y="468"/>
                  </a:lnTo>
                  <a:lnTo>
                    <a:pt x="22" y="430"/>
                  </a:lnTo>
                  <a:lnTo>
                    <a:pt x="22" y="430"/>
                  </a:lnTo>
                  <a:close/>
                </a:path>
              </a:pathLst>
            </a:custGeom>
            <a:solidFill>
              <a:srgbClr val="A9C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2" name="Freeform 12"/>
            <p:cNvSpPr>
              <a:spLocks/>
            </p:cNvSpPr>
            <p:nvPr/>
          </p:nvSpPr>
          <p:spPr bwMode="auto">
            <a:xfrm>
              <a:off x="4759" y="957"/>
              <a:ext cx="8" cy="16"/>
            </a:xfrm>
            <a:custGeom>
              <a:avLst/>
              <a:gdLst>
                <a:gd name="T0" fmla="*/ 4 w 8"/>
                <a:gd name="T1" fmla="*/ 16 h 16"/>
                <a:gd name="T2" fmla="*/ 4 w 8"/>
                <a:gd name="T3" fmla="*/ 16 h 16"/>
                <a:gd name="T4" fmla="*/ 6 w 8"/>
                <a:gd name="T5" fmla="*/ 16 h 16"/>
                <a:gd name="T6" fmla="*/ 8 w 8"/>
                <a:gd name="T7" fmla="*/ 14 h 16"/>
                <a:gd name="T8" fmla="*/ 8 w 8"/>
                <a:gd name="T9" fmla="*/ 8 h 16"/>
                <a:gd name="T10" fmla="*/ 6 w 8"/>
                <a:gd name="T11" fmla="*/ 4 h 16"/>
                <a:gd name="T12" fmla="*/ 6 w 8"/>
                <a:gd name="T13" fmla="*/ 2 h 16"/>
                <a:gd name="T14" fmla="*/ 4 w 8"/>
                <a:gd name="T15" fmla="*/ 0 h 16"/>
                <a:gd name="T16" fmla="*/ 4 w 8"/>
                <a:gd name="T17" fmla="*/ 0 h 16"/>
                <a:gd name="T18" fmla="*/ 2 w 8"/>
                <a:gd name="T19" fmla="*/ 2 h 16"/>
                <a:gd name="T20" fmla="*/ 0 w 8"/>
                <a:gd name="T21" fmla="*/ 4 h 16"/>
                <a:gd name="T22" fmla="*/ 0 w 8"/>
                <a:gd name="T23" fmla="*/ 8 h 16"/>
                <a:gd name="T24" fmla="*/ 0 w 8"/>
                <a:gd name="T25" fmla="*/ 14 h 16"/>
                <a:gd name="T26" fmla="*/ 2 w 8"/>
                <a:gd name="T27" fmla="*/ 16 h 16"/>
                <a:gd name="T28" fmla="*/ 4 w 8"/>
                <a:gd name="T29" fmla="*/ 16 h 16"/>
                <a:gd name="T30" fmla="*/ 4 w 8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" h="16">
                  <a:moveTo>
                    <a:pt x="4" y="16"/>
                  </a:moveTo>
                  <a:lnTo>
                    <a:pt x="4" y="16"/>
                  </a:lnTo>
                  <a:lnTo>
                    <a:pt x="6" y="16"/>
                  </a:lnTo>
                  <a:lnTo>
                    <a:pt x="8" y="14"/>
                  </a:lnTo>
                  <a:lnTo>
                    <a:pt x="8" y="8"/>
                  </a:lnTo>
                  <a:lnTo>
                    <a:pt x="6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3" name="Freeform 13"/>
            <p:cNvSpPr>
              <a:spLocks/>
            </p:cNvSpPr>
            <p:nvPr/>
          </p:nvSpPr>
          <p:spPr bwMode="auto">
            <a:xfrm>
              <a:off x="4727" y="967"/>
              <a:ext cx="8" cy="16"/>
            </a:xfrm>
            <a:custGeom>
              <a:avLst/>
              <a:gdLst>
                <a:gd name="T0" fmla="*/ 4 w 8"/>
                <a:gd name="T1" fmla="*/ 16 h 16"/>
                <a:gd name="T2" fmla="*/ 4 w 8"/>
                <a:gd name="T3" fmla="*/ 16 h 16"/>
                <a:gd name="T4" fmla="*/ 6 w 8"/>
                <a:gd name="T5" fmla="*/ 14 h 16"/>
                <a:gd name="T6" fmla="*/ 8 w 8"/>
                <a:gd name="T7" fmla="*/ 14 h 16"/>
                <a:gd name="T8" fmla="*/ 8 w 8"/>
                <a:gd name="T9" fmla="*/ 8 h 16"/>
                <a:gd name="T10" fmla="*/ 8 w 8"/>
                <a:gd name="T11" fmla="*/ 2 h 16"/>
                <a:gd name="T12" fmla="*/ 6 w 8"/>
                <a:gd name="T13" fmla="*/ 0 h 16"/>
                <a:gd name="T14" fmla="*/ 4 w 8"/>
                <a:gd name="T15" fmla="*/ 0 h 16"/>
                <a:gd name="T16" fmla="*/ 4 w 8"/>
                <a:gd name="T17" fmla="*/ 0 h 16"/>
                <a:gd name="T18" fmla="*/ 2 w 8"/>
                <a:gd name="T19" fmla="*/ 0 h 16"/>
                <a:gd name="T20" fmla="*/ 0 w 8"/>
                <a:gd name="T21" fmla="*/ 2 h 16"/>
                <a:gd name="T22" fmla="*/ 0 w 8"/>
                <a:gd name="T23" fmla="*/ 8 h 16"/>
                <a:gd name="T24" fmla="*/ 2 w 8"/>
                <a:gd name="T25" fmla="*/ 14 h 16"/>
                <a:gd name="T26" fmla="*/ 2 w 8"/>
                <a:gd name="T27" fmla="*/ 14 h 16"/>
                <a:gd name="T28" fmla="*/ 4 w 8"/>
                <a:gd name="T29" fmla="*/ 16 h 16"/>
                <a:gd name="T30" fmla="*/ 4 w 8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" h="16">
                  <a:moveTo>
                    <a:pt x="4" y="16"/>
                  </a:moveTo>
                  <a:lnTo>
                    <a:pt x="4" y="16"/>
                  </a:lnTo>
                  <a:lnTo>
                    <a:pt x="6" y="14"/>
                  </a:lnTo>
                  <a:lnTo>
                    <a:pt x="8" y="14"/>
                  </a:lnTo>
                  <a:lnTo>
                    <a:pt x="8" y="8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2" y="14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6" name="Freeform 14"/>
            <p:cNvSpPr>
              <a:spLocks/>
            </p:cNvSpPr>
            <p:nvPr/>
          </p:nvSpPr>
          <p:spPr bwMode="auto">
            <a:xfrm>
              <a:off x="4793" y="969"/>
              <a:ext cx="10" cy="18"/>
            </a:xfrm>
            <a:custGeom>
              <a:avLst/>
              <a:gdLst>
                <a:gd name="T0" fmla="*/ 6 w 10"/>
                <a:gd name="T1" fmla="*/ 18 h 18"/>
                <a:gd name="T2" fmla="*/ 6 w 10"/>
                <a:gd name="T3" fmla="*/ 18 h 18"/>
                <a:gd name="T4" fmla="*/ 8 w 10"/>
                <a:gd name="T5" fmla="*/ 16 h 18"/>
                <a:gd name="T6" fmla="*/ 8 w 10"/>
                <a:gd name="T7" fmla="*/ 14 h 18"/>
                <a:gd name="T8" fmla="*/ 10 w 10"/>
                <a:gd name="T9" fmla="*/ 8 h 18"/>
                <a:gd name="T10" fmla="*/ 8 w 10"/>
                <a:gd name="T11" fmla="*/ 4 h 18"/>
                <a:gd name="T12" fmla="*/ 6 w 10"/>
                <a:gd name="T13" fmla="*/ 2 h 18"/>
                <a:gd name="T14" fmla="*/ 4 w 10"/>
                <a:gd name="T15" fmla="*/ 0 h 18"/>
                <a:gd name="T16" fmla="*/ 4 w 10"/>
                <a:gd name="T17" fmla="*/ 0 h 18"/>
                <a:gd name="T18" fmla="*/ 2 w 10"/>
                <a:gd name="T19" fmla="*/ 2 h 18"/>
                <a:gd name="T20" fmla="*/ 2 w 10"/>
                <a:gd name="T21" fmla="*/ 4 h 18"/>
                <a:gd name="T22" fmla="*/ 0 w 10"/>
                <a:gd name="T23" fmla="*/ 8 h 18"/>
                <a:gd name="T24" fmla="*/ 2 w 10"/>
                <a:gd name="T25" fmla="*/ 14 h 18"/>
                <a:gd name="T26" fmla="*/ 4 w 10"/>
                <a:gd name="T27" fmla="*/ 16 h 18"/>
                <a:gd name="T28" fmla="*/ 6 w 10"/>
                <a:gd name="T29" fmla="*/ 18 h 18"/>
                <a:gd name="T30" fmla="*/ 6 w 10"/>
                <a:gd name="T31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" h="18">
                  <a:moveTo>
                    <a:pt x="6" y="18"/>
                  </a:moveTo>
                  <a:lnTo>
                    <a:pt x="6" y="18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8"/>
                  </a:lnTo>
                  <a:lnTo>
                    <a:pt x="8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6" y="18"/>
                  </a:lnTo>
                  <a:lnTo>
                    <a:pt x="6" y="18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7" name="Freeform 15"/>
            <p:cNvSpPr>
              <a:spLocks/>
            </p:cNvSpPr>
            <p:nvPr/>
          </p:nvSpPr>
          <p:spPr bwMode="auto">
            <a:xfrm>
              <a:off x="4759" y="995"/>
              <a:ext cx="8" cy="16"/>
            </a:xfrm>
            <a:custGeom>
              <a:avLst/>
              <a:gdLst>
                <a:gd name="T0" fmla="*/ 4 w 8"/>
                <a:gd name="T1" fmla="*/ 16 h 16"/>
                <a:gd name="T2" fmla="*/ 4 w 8"/>
                <a:gd name="T3" fmla="*/ 16 h 16"/>
                <a:gd name="T4" fmla="*/ 6 w 8"/>
                <a:gd name="T5" fmla="*/ 16 h 16"/>
                <a:gd name="T6" fmla="*/ 8 w 8"/>
                <a:gd name="T7" fmla="*/ 14 h 16"/>
                <a:gd name="T8" fmla="*/ 8 w 8"/>
                <a:gd name="T9" fmla="*/ 8 h 16"/>
                <a:gd name="T10" fmla="*/ 6 w 8"/>
                <a:gd name="T11" fmla="*/ 2 h 16"/>
                <a:gd name="T12" fmla="*/ 6 w 8"/>
                <a:gd name="T13" fmla="*/ 0 h 16"/>
                <a:gd name="T14" fmla="*/ 4 w 8"/>
                <a:gd name="T15" fmla="*/ 0 h 16"/>
                <a:gd name="T16" fmla="*/ 4 w 8"/>
                <a:gd name="T17" fmla="*/ 0 h 16"/>
                <a:gd name="T18" fmla="*/ 2 w 8"/>
                <a:gd name="T19" fmla="*/ 0 h 16"/>
                <a:gd name="T20" fmla="*/ 0 w 8"/>
                <a:gd name="T21" fmla="*/ 2 h 16"/>
                <a:gd name="T22" fmla="*/ 0 w 8"/>
                <a:gd name="T23" fmla="*/ 8 h 16"/>
                <a:gd name="T24" fmla="*/ 0 w 8"/>
                <a:gd name="T25" fmla="*/ 14 h 16"/>
                <a:gd name="T26" fmla="*/ 2 w 8"/>
                <a:gd name="T27" fmla="*/ 16 h 16"/>
                <a:gd name="T28" fmla="*/ 4 w 8"/>
                <a:gd name="T29" fmla="*/ 16 h 16"/>
                <a:gd name="T30" fmla="*/ 4 w 8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" h="16">
                  <a:moveTo>
                    <a:pt x="4" y="16"/>
                  </a:moveTo>
                  <a:lnTo>
                    <a:pt x="4" y="16"/>
                  </a:lnTo>
                  <a:lnTo>
                    <a:pt x="6" y="16"/>
                  </a:lnTo>
                  <a:lnTo>
                    <a:pt x="8" y="14"/>
                  </a:lnTo>
                  <a:lnTo>
                    <a:pt x="8" y="8"/>
                  </a:lnTo>
                  <a:lnTo>
                    <a:pt x="6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19" name="Freeform 16"/>
            <p:cNvSpPr>
              <a:spLocks/>
            </p:cNvSpPr>
            <p:nvPr/>
          </p:nvSpPr>
          <p:spPr bwMode="auto">
            <a:xfrm>
              <a:off x="4735" y="1015"/>
              <a:ext cx="10" cy="16"/>
            </a:xfrm>
            <a:custGeom>
              <a:avLst/>
              <a:gdLst>
                <a:gd name="T0" fmla="*/ 6 w 10"/>
                <a:gd name="T1" fmla="*/ 16 h 16"/>
                <a:gd name="T2" fmla="*/ 6 w 10"/>
                <a:gd name="T3" fmla="*/ 16 h 16"/>
                <a:gd name="T4" fmla="*/ 8 w 10"/>
                <a:gd name="T5" fmla="*/ 16 h 16"/>
                <a:gd name="T6" fmla="*/ 8 w 10"/>
                <a:gd name="T7" fmla="*/ 14 h 16"/>
                <a:gd name="T8" fmla="*/ 10 w 10"/>
                <a:gd name="T9" fmla="*/ 8 h 16"/>
                <a:gd name="T10" fmla="*/ 8 w 10"/>
                <a:gd name="T11" fmla="*/ 4 h 16"/>
                <a:gd name="T12" fmla="*/ 6 w 10"/>
                <a:gd name="T13" fmla="*/ 2 h 16"/>
                <a:gd name="T14" fmla="*/ 4 w 10"/>
                <a:gd name="T15" fmla="*/ 0 h 16"/>
                <a:gd name="T16" fmla="*/ 4 w 10"/>
                <a:gd name="T17" fmla="*/ 0 h 16"/>
                <a:gd name="T18" fmla="*/ 2 w 10"/>
                <a:gd name="T19" fmla="*/ 2 h 16"/>
                <a:gd name="T20" fmla="*/ 2 w 10"/>
                <a:gd name="T21" fmla="*/ 4 h 16"/>
                <a:gd name="T22" fmla="*/ 0 w 10"/>
                <a:gd name="T23" fmla="*/ 8 h 16"/>
                <a:gd name="T24" fmla="*/ 2 w 10"/>
                <a:gd name="T25" fmla="*/ 14 h 16"/>
                <a:gd name="T26" fmla="*/ 4 w 10"/>
                <a:gd name="T27" fmla="*/ 16 h 16"/>
                <a:gd name="T28" fmla="*/ 6 w 10"/>
                <a:gd name="T29" fmla="*/ 16 h 16"/>
                <a:gd name="T30" fmla="*/ 6 w 10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" h="16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8"/>
                  </a:lnTo>
                  <a:lnTo>
                    <a:pt x="8" y="4"/>
                  </a:lnTo>
                  <a:lnTo>
                    <a:pt x="6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2" y="4"/>
                  </a:lnTo>
                  <a:lnTo>
                    <a:pt x="0" y="8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" name="Freeform 17"/>
            <p:cNvSpPr>
              <a:spLocks/>
            </p:cNvSpPr>
            <p:nvPr/>
          </p:nvSpPr>
          <p:spPr bwMode="auto">
            <a:xfrm>
              <a:off x="4707" y="997"/>
              <a:ext cx="10" cy="16"/>
            </a:xfrm>
            <a:custGeom>
              <a:avLst/>
              <a:gdLst>
                <a:gd name="T0" fmla="*/ 6 w 10"/>
                <a:gd name="T1" fmla="*/ 16 h 16"/>
                <a:gd name="T2" fmla="*/ 6 w 10"/>
                <a:gd name="T3" fmla="*/ 16 h 16"/>
                <a:gd name="T4" fmla="*/ 8 w 10"/>
                <a:gd name="T5" fmla="*/ 16 h 16"/>
                <a:gd name="T6" fmla="*/ 8 w 10"/>
                <a:gd name="T7" fmla="*/ 16 h 16"/>
                <a:gd name="T8" fmla="*/ 10 w 10"/>
                <a:gd name="T9" fmla="*/ 14 h 16"/>
                <a:gd name="T10" fmla="*/ 10 w 10"/>
                <a:gd name="T11" fmla="*/ 12 h 16"/>
                <a:gd name="T12" fmla="*/ 10 w 10"/>
                <a:gd name="T13" fmla="*/ 8 h 16"/>
                <a:gd name="T14" fmla="*/ 10 w 10"/>
                <a:gd name="T15" fmla="*/ 8 h 16"/>
                <a:gd name="T16" fmla="*/ 10 w 10"/>
                <a:gd name="T17" fmla="*/ 2 h 16"/>
                <a:gd name="T18" fmla="*/ 8 w 10"/>
                <a:gd name="T19" fmla="*/ 0 h 16"/>
                <a:gd name="T20" fmla="*/ 6 w 10"/>
                <a:gd name="T21" fmla="*/ 0 h 16"/>
                <a:gd name="T22" fmla="*/ 6 w 10"/>
                <a:gd name="T23" fmla="*/ 0 h 16"/>
                <a:gd name="T24" fmla="*/ 4 w 10"/>
                <a:gd name="T25" fmla="*/ 0 h 16"/>
                <a:gd name="T26" fmla="*/ 4 w 10"/>
                <a:gd name="T27" fmla="*/ 0 h 16"/>
                <a:gd name="T28" fmla="*/ 2 w 10"/>
                <a:gd name="T29" fmla="*/ 0 h 16"/>
                <a:gd name="T30" fmla="*/ 2 w 10"/>
                <a:gd name="T31" fmla="*/ 2 h 16"/>
                <a:gd name="T32" fmla="*/ 0 w 10"/>
                <a:gd name="T33" fmla="*/ 8 h 16"/>
                <a:gd name="T34" fmla="*/ 0 w 10"/>
                <a:gd name="T35" fmla="*/ 8 h 16"/>
                <a:gd name="T36" fmla="*/ 2 w 10"/>
                <a:gd name="T37" fmla="*/ 12 h 16"/>
                <a:gd name="T38" fmla="*/ 4 w 10"/>
                <a:gd name="T39" fmla="*/ 14 h 16"/>
                <a:gd name="T40" fmla="*/ 6 w 10"/>
                <a:gd name="T41" fmla="*/ 16 h 16"/>
                <a:gd name="T42" fmla="*/ 6 w 10"/>
                <a:gd name="T43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" h="16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10" y="2"/>
                  </a:lnTo>
                  <a:lnTo>
                    <a:pt x="8" y="0"/>
                  </a:lnTo>
                  <a:lnTo>
                    <a:pt x="6" y="0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12"/>
                  </a:lnTo>
                  <a:lnTo>
                    <a:pt x="4" y="14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1" name="Freeform 18"/>
            <p:cNvSpPr>
              <a:spLocks/>
            </p:cNvSpPr>
            <p:nvPr/>
          </p:nvSpPr>
          <p:spPr bwMode="auto">
            <a:xfrm>
              <a:off x="4781" y="1021"/>
              <a:ext cx="8" cy="16"/>
            </a:xfrm>
            <a:custGeom>
              <a:avLst/>
              <a:gdLst>
                <a:gd name="T0" fmla="*/ 6 w 8"/>
                <a:gd name="T1" fmla="*/ 16 h 16"/>
                <a:gd name="T2" fmla="*/ 6 w 8"/>
                <a:gd name="T3" fmla="*/ 16 h 16"/>
                <a:gd name="T4" fmla="*/ 6 w 8"/>
                <a:gd name="T5" fmla="*/ 16 h 16"/>
                <a:gd name="T6" fmla="*/ 8 w 8"/>
                <a:gd name="T7" fmla="*/ 14 h 16"/>
                <a:gd name="T8" fmla="*/ 8 w 8"/>
                <a:gd name="T9" fmla="*/ 8 h 16"/>
                <a:gd name="T10" fmla="*/ 8 w 8"/>
                <a:gd name="T11" fmla="*/ 2 h 16"/>
                <a:gd name="T12" fmla="*/ 6 w 8"/>
                <a:gd name="T13" fmla="*/ 0 h 16"/>
                <a:gd name="T14" fmla="*/ 4 w 8"/>
                <a:gd name="T15" fmla="*/ 0 h 16"/>
                <a:gd name="T16" fmla="*/ 4 w 8"/>
                <a:gd name="T17" fmla="*/ 0 h 16"/>
                <a:gd name="T18" fmla="*/ 2 w 8"/>
                <a:gd name="T19" fmla="*/ 0 h 16"/>
                <a:gd name="T20" fmla="*/ 2 w 8"/>
                <a:gd name="T21" fmla="*/ 2 h 16"/>
                <a:gd name="T22" fmla="*/ 0 w 8"/>
                <a:gd name="T23" fmla="*/ 8 h 16"/>
                <a:gd name="T24" fmla="*/ 2 w 8"/>
                <a:gd name="T25" fmla="*/ 14 h 16"/>
                <a:gd name="T26" fmla="*/ 4 w 8"/>
                <a:gd name="T27" fmla="*/ 16 h 16"/>
                <a:gd name="T28" fmla="*/ 6 w 8"/>
                <a:gd name="T29" fmla="*/ 16 h 16"/>
                <a:gd name="T30" fmla="*/ 6 w 8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" h="16">
                  <a:moveTo>
                    <a:pt x="6" y="16"/>
                  </a:moveTo>
                  <a:lnTo>
                    <a:pt x="6" y="16"/>
                  </a:lnTo>
                  <a:lnTo>
                    <a:pt x="6" y="16"/>
                  </a:lnTo>
                  <a:lnTo>
                    <a:pt x="8" y="14"/>
                  </a:lnTo>
                  <a:lnTo>
                    <a:pt x="8" y="8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8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2" name="Freeform 19"/>
            <p:cNvSpPr>
              <a:spLocks/>
            </p:cNvSpPr>
            <p:nvPr/>
          </p:nvSpPr>
          <p:spPr bwMode="auto">
            <a:xfrm>
              <a:off x="4807" y="995"/>
              <a:ext cx="10" cy="16"/>
            </a:xfrm>
            <a:custGeom>
              <a:avLst/>
              <a:gdLst>
                <a:gd name="T0" fmla="*/ 6 w 10"/>
                <a:gd name="T1" fmla="*/ 16 h 16"/>
                <a:gd name="T2" fmla="*/ 6 w 10"/>
                <a:gd name="T3" fmla="*/ 16 h 16"/>
                <a:gd name="T4" fmla="*/ 8 w 10"/>
                <a:gd name="T5" fmla="*/ 16 h 16"/>
                <a:gd name="T6" fmla="*/ 8 w 10"/>
                <a:gd name="T7" fmla="*/ 14 h 16"/>
                <a:gd name="T8" fmla="*/ 10 w 10"/>
                <a:gd name="T9" fmla="*/ 8 h 16"/>
                <a:gd name="T10" fmla="*/ 8 w 10"/>
                <a:gd name="T11" fmla="*/ 2 h 16"/>
                <a:gd name="T12" fmla="*/ 6 w 10"/>
                <a:gd name="T13" fmla="*/ 0 h 16"/>
                <a:gd name="T14" fmla="*/ 4 w 10"/>
                <a:gd name="T15" fmla="*/ 0 h 16"/>
                <a:gd name="T16" fmla="*/ 4 w 10"/>
                <a:gd name="T17" fmla="*/ 0 h 16"/>
                <a:gd name="T18" fmla="*/ 2 w 10"/>
                <a:gd name="T19" fmla="*/ 0 h 16"/>
                <a:gd name="T20" fmla="*/ 2 w 10"/>
                <a:gd name="T21" fmla="*/ 2 h 16"/>
                <a:gd name="T22" fmla="*/ 0 w 10"/>
                <a:gd name="T23" fmla="*/ 8 h 16"/>
                <a:gd name="T24" fmla="*/ 2 w 10"/>
                <a:gd name="T25" fmla="*/ 14 h 16"/>
                <a:gd name="T26" fmla="*/ 4 w 10"/>
                <a:gd name="T27" fmla="*/ 16 h 16"/>
                <a:gd name="T28" fmla="*/ 6 w 10"/>
                <a:gd name="T29" fmla="*/ 16 h 16"/>
                <a:gd name="T30" fmla="*/ 6 w 10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0" h="16">
                  <a:moveTo>
                    <a:pt x="6" y="16"/>
                  </a:moveTo>
                  <a:lnTo>
                    <a:pt x="6" y="16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8"/>
                  </a:lnTo>
                  <a:lnTo>
                    <a:pt x="8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2" y="2"/>
                  </a:lnTo>
                  <a:lnTo>
                    <a:pt x="0" y="8"/>
                  </a:lnTo>
                  <a:lnTo>
                    <a:pt x="2" y="14"/>
                  </a:lnTo>
                  <a:lnTo>
                    <a:pt x="4" y="16"/>
                  </a:lnTo>
                  <a:lnTo>
                    <a:pt x="6" y="16"/>
                  </a:lnTo>
                  <a:lnTo>
                    <a:pt x="6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3" name="Freeform 20"/>
            <p:cNvSpPr>
              <a:spLocks/>
            </p:cNvSpPr>
            <p:nvPr/>
          </p:nvSpPr>
          <p:spPr bwMode="auto">
            <a:xfrm>
              <a:off x="4761" y="1041"/>
              <a:ext cx="10" cy="18"/>
            </a:xfrm>
            <a:custGeom>
              <a:avLst/>
              <a:gdLst>
                <a:gd name="T0" fmla="*/ 4 w 10"/>
                <a:gd name="T1" fmla="*/ 18 h 18"/>
                <a:gd name="T2" fmla="*/ 4 w 10"/>
                <a:gd name="T3" fmla="*/ 18 h 18"/>
                <a:gd name="T4" fmla="*/ 6 w 10"/>
                <a:gd name="T5" fmla="*/ 18 h 18"/>
                <a:gd name="T6" fmla="*/ 6 w 10"/>
                <a:gd name="T7" fmla="*/ 18 h 18"/>
                <a:gd name="T8" fmla="*/ 8 w 10"/>
                <a:gd name="T9" fmla="*/ 16 h 18"/>
                <a:gd name="T10" fmla="*/ 8 w 10"/>
                <a:gd name="T11" fmla="*/ 14 h 18"/>
                <a:gd name="T12" fmla="*/ 10 w 10"/>
                <a:gd name="T13" fmla="*/ 8 h 18"/>
                <a:gd name="T14" fmla="*/ 10 w 10"/>
                <a:gd name="T15" fmla="*/ 8 h 18"/>
                <a:gd name="T16" fmla="*/ 8 w 10"/>
                <a:gd name="T17" fmla="*/ 4 h 18"/>
                <a:gd name="T18" fmla="*/ 8 w 10"/>
                <a:gd name="T19" fmla="*/ 2 h 18"/>
                <a:gd name="T20" fmla="*/ 4 w 10"/>
                <a:gd name="T21" fmla="*/ 0 h 18"/>
                <a:gd name="T22" fmla="*/ 4 w 10"/>
                <a:gd name="T23" fmla="*/ 0 h 18"/>
                <a:gd name="T24" fmla="*/ 4 w 10"/>
                <a:gd name="T25" fmla="*/ 0 h 18"/>
                <a:gd name="T26" fmla="*/ 4 w 10"/>
                <a:gd name="T27" fmla="*/ 0 h 18"/>
                <a:gd name="T28" fmla="*/ 2 w 10"/>
                <a:gd name="T29" fmla="*/ 2 h 18"/>
                <a:gd name="T30" fmla="*/ 0 w 10"/>
                <a:gd name="T31" fmla="*/ 4 h 18"/>
                <a:gd name="T32" fmla="*/ 0 w 10"/>
                <a:gd name="T33" fmla="*/ 10 h 18"/>
                <a:gd name="T34" fmla="*/ 0 w 10"/>
                <a:gd name="T35" fmla="*/ 10 h 18"/>
                <a:gd name="T36" fmla="*/ 0 w 10"/>
                <a:gd name="T37" fmla="*/ 14 h 18"/>
                <a:gd name="T38" fmla="*/ 2 w 10"/>
                <a:gd name="T39" fmla="*/ 16 h 18"/>
                <a:gd name="T40" fmla="*/ 4 w 10"/>
                <a:gd name="T41" fmla="*/ 18 h 18"/>
                <a:gd name="T42" fmla="*/ 4 w 10"/>
                <a:gd name="T43" fmla="*/ 18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0" h="18">
                  <a:moveTo>
                    <a:pt x="4" y="18"/>
                  </a:moveTo>
                  <a:lnTo>
                    <a:pt x="4" y="18"/>
                  </a:lnTo>
                  <a:lnTo>
                    <a:pt x="6" y="18"/>
                  </a:lnTo>
                  <a:lnTo>
                    <a:pt x="6" y="18"/>
                  </a:lnTo>
                  <a:lnTo>
                    <a:pt x="8" y="16"/>
                  </a:lnTo>
                  <a:lnTo>
                    <a:pt x="8" y="14"/>
                  </a:lnTo>
                  <a:lnTo>
                    <a:pt x="10" y="8"/>
                  </a:lnTo>
                  <a:lnTo>
                    <a:pt x="10" y="8"/>
                  </a:lnTo>
                  <a:lnTo>
                    <a:pt x="8" y="4"/>
                  </a:lnTo>
                  <a:lnTo>
                    <a:pt x="8" y="2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10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8"/>
                  </a:lnTo>
                  <a:lnTo>
                    <a:pt x="4" y="18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4" name="Freeform 21"/>
            <p:cNvSpPr>
              <a:spLocks/>
            </p:cNvSpPr>
            <p:nvPr/>
          </p:nvSpPr>
          <p:spPr bwMode="auto">
            <a:xfrm>
              <a:off x="4819" y="951"/>
              <a:ext cx="8" cy="16"/>
            </a:xfrm>
            <a:custGeom>
              <a:avLst/>
              <a:gdLst>
                <a:gd name="T0" fmla="*/ 4 w 8"/>
                <a:gd name="T1" fmla="*/ 16 h 16"/>
                <a:gd name="T2" fmla="*/ 4 w 8"/>
                <a:gd name="T3" fmla="*/ 16 h 16"/>
                <a:gd name="T4" fmla="*/ 6 w 8"/>
                <a:gd name="T5" fmla="*/ 16 h 16"/>
                <a:gd name="T6" fmla="*/ 6 w 8"/>
                <a:gd name="T7" fmla="*/ 14 h 16"/>
                <a:gd name="T8" fmla="*/ 8 w 8"/>
                <a:gd name="T9" fmla="*/ 8 h 16"/>
                <a:gd name="T10" fmla="*/ 6 w 8"/>
                <a:gd name="T11" fmla="*/ 2 h 16"/>
                <a:gd name="T12" fmla="*/ 6 w 8"/>
                <a:gd name="T13" fmla="*/ 0 h 16"/>
                <a:gd name="T14" fmla="*/ 4 w 8"/>
                <a:gd name="T15" fmla="*/ 0 h 16"/>
                <a:gd name="T16" fmla="*/ 4 w 8"/>
                <a:gd name="T17" fmla="*/ 0 h 16"/>
                <a:gd name="T18" fmla="*/ 2 w 8"/>
                <a:gd name="T19" fmla="*/ 0 h 16"/>
                <a:gd name="T20" fmla="*/ 0 w 8"/>
                <a:gd name="T21" fmla="*/ 2 h 16"/>
                <a:gd name="T22" fmla="*/ 0 w 8"/>
                <a:gd name="T23" fmla="*/ 8 h 16"/>
                <a:gd name="T24" fmla="*/ 0 w 8"/>
                <a:gd name="T25" fmla="*/ 14 h 16"/>
                <a:gd name="T26" fmla="*/ 2 w 8"/>
                <a:gd name="T27" fmla="*/ 16 h 16"/>
                <a:gd name="T28" fmla="*/ 4 w 8"/>
                <a:gd name="T29" fmla="*/ 16 h 16"/>
                <a:gd name="T30" fmla="*/ 4 w 8"/>
                <a:gd name="T31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8" h="16">
                  <a:moveTo>
                    <a:pt x="4" y="16"/>
                  </a:moveTo>
                  <a:lnTo>
                    <a:pt x="4" y="16"/>
                  </a:lnTo>
                  <a:lnTo>
                    <a:pt x="6" y="16"/>
                  </a:lnTo>
                  <a:lnTo>
                    <a:pt x="6" y="14"/>
                  </a:lnTo>
                  <a:lnTo>
                    <a:pt x="8" y="8"/>
                  </a:lnTo>
                  <a:lnTo>
                    <a:pt x="6" y="2"/>
                  </a:lnTo>
                  <a:lnTo>
                    <a:pt x="6" y="0"/>
                  </a:lnTo>
                  <a:lnTo>
                    <a:pt x="4" y="0"/>
                  </a:lnTo>
                  <a:lnTo>
                    <a:pt x="4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8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4" y="16"/>
                  </a:lnTo>
                  <a:lnTo>
                    <a:pt x="4" y="16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5" name="Freeform 22"/>
            <p:cNvSpPr>
              <a:spLocks/>
            </p:cNvSpPr>
            <p:nvPr/>
          </p:nvSpPr>
          <p:spPr bwMode="auto">
            <a:xfrm>
              <a:off x="4511" y="923"/>
              <a:ext cx="22" cy="58"/>
            </a:xfrm>
            <a:custGeom>
              <a:avLst/>
              <a:gdLst>
                <a:gd name="T0" fmla="*/ 0 w 22"/>
                <a:gd name="T1" fmla="*/ 58 h 58"/>
                <a:gd name="T2" fmla="*/ 0 w 22"/>
                <a:gd name="T3" fmla="*/ 58 h 58"/>
                <a:gd name="T4" fmla="*/ 2 w 22"/>
                <a:gd name="T5" fmla="*/ 54 h 58"/>
                <a:gd name="T6" fmla="*/ 8 w 22"/>
                <a:gd name="T7" fmla="*/ 40 h 58"/>
                <a:gd name="T8" fmla="*/ 10 w 22"/>
                <a:gd name="T9" fmla="*/ 32 h 58"/>
                <a:gd name="T10" fmla="*/ 10 w 22"/>
                <a:gd name="T11" fmla="*/ 22 h 58"/>
                <a:gd name="T12" fmla="*/ 8 w 22"/>
                <a:gd name="T13" fmla="*/ 12 h 58"/>
                <a:gd name="T14" fmla="*/ 0 w 22"/>
                <a:gd name="T15" fmla="*/ 0 h 58"/>
                <a:gd name="T16" fmla="*/ 0 w 22"/>
                <a:gd name="T17" fmla="*/ 0 h 58"/>
                <a:gd name="T18" fmla="*/ 6 w 22"/>
                <a:gd name="T19" fmla="*/ 4 h 58"/>
                <a:gd name="T20" fmla="*/ 14 w 22"/>
                <a:gd name="T21" fmla="*/ 14 h 58"/>
                <a:gd name="T22" fmla="*/ 18 w 22"/>
                <a:gd name="T23" fmla="*/ 22 h 58"/>
                <a:gd name="T24" fmla="*/ 22 w 22"/>
                <a:gd name="T25" fmla="*/ 30 h 58"/>
                <a:gd name="T26" fmla="*/ 22 w 22"/>
                <a:gd name="T27" fmla="*/ 40 h 58"/>
                <a:gd name="T28" fmla="*/ 18 w 22"/>
                <a:gd name="T29" fmla="*/ 50 h 58"/>
                <a:gd name="T30" fmla="*/ 0 w 22"/>
                <a:gd name="T31" fmla="*/ 58 h 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22" h="58">
                  <a:moveTo>
                    <a:pt x="0" y="58"/>
                  </a:moveTo>
                  <a:lnTo>
                    <a:pt x="0" y="58"/>
                  </a:lnTo>
                  <a:lnTo>
                    <a:pt x="2" y="54"/>
                  </a:lnTo>
                  <a:lnTo>
                    <a:pt x="8" y="40"/>
                  </a:lnTo>
                  <a:lnTo>
                    <a:pt x="10" y="32"/>
                  </a:lnTo>
                  <a:lnTo>
                    <a:pt x="10" y="22"/>
                  </a:lnTo>
                  <a:lnTo>
                    <a:pt x="8" y="12"/>
                  </a:lnTo>
                  <a:lnTo>
                    <a:pt x="0" y="0"/>
                  </a:lnTo>
                  <a:lnTo>
                    <a:pt x="0" y="0"/>
                  </a:lnTo>
                  <a:lnTo>
                    <a:pt x="6" y="4"/>
                  </a:lnTo>
                  <a:lnTo>
                    <a:pt x="14" y="14"/>
                  </a:lnTo>
                  <a:lnTo>
                    <a:pt x="18" y="22"/>
                  </a:lnTo>
                  <a:lnTo>
                    <a:pt x="22" y="30"/>
                  </a:lnTo>
                  <a:lnTo>
                    <a:pt x="22" y="40"/>
                  </a:lnTo>
                  <a:lnTo>
                    <a:pt x="18" y="50"/>
                  </a:lnTo>
                  <a:lnTo>
                    <a:pt x="0" y="58"/>
                  </a:lnTo>
                  <a:close/>
                </a:path>
              </a:pathLst>
            </a:custGeom>
            <a:solidFill>
              <a:srgbClr val="8D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6" name="Freeform 23"/>
            <p:cNvSpPr>
              <a:spLocks/>
            </p:cNvSpPr>
            <p:nvPr/>
          </p:nvSpPr>
          <p:spPr bwMode="auto">
            <a:xfrm>
              <a:off x="4491" y="963"/>
              <a:ext cx="108" cy="114"/>
            </a:xfrm>
            <a:custGeom>
              <a:avLst/>
              <a:gdLst>
                <a:gd name="T0" fmla="*/ 14 w 108"/>
                <a:gd name="T1" fmla="*/ 20 h 114"/>
                <a:gd name="T2" fmla="*/ 14 w 108"/>
                <a:gd name="T3" fmla="*/ 20 h 114"/>
                <a:gd name="T4" fmla="*/ 10 w 108"/>
                <a:gd name="T5" fmla="*/ 26 h 114"/>
                <a:gd name="T6" fmla="*/ 4 w 108"/>
                <a:gd name="T7" fmla="*/ 38 h 114"/>
                <a:gd name="T8" fmla="*/ 0 w 108"/>
                <a:gd name="T9" fmla="*/ 48 h 114"/>
                <a:gd name="T10" fmla="*/ 0 w 108"/>
                <a:gd name="T11" fmla="*/ 58 h 114"/>
                <a:gd name="T12" fmla="*/ 2 w 108"/>
                <a:gd name="T13" fmla="*/ 68 h 114"/>
                <a:gd name="T14" fmla="*/ 8 w 108"/>
                <a:gd name="T15" fmla="*/ 78 h 114"/>
                <a:gd name="T16" fmla="*/ 8 w 108"/>
                <a:gd name="T17" fmla="*/ 78 h 114"/>
                <a:gd name="T18" fmla="*/ 14 w 108"/>
                <a:gd name="T19" fmla="*/ 88 h 114"/>
                <a:gd name="T20" fmla="*/ 24 w 108"/>
                <a:gd name="T21" fmla="*/ 96 h 114"/>
                <a:gd name="T22" fmla="*/ 32 w 108"/>
                <a:gd name="T23" fmla="*/ 102 h 114"/>
                <a:gd name="T24" fmla="*/ 42 w 108"/>
                <a:gd name="T25" fmla="*/ 106 h 114"/>
                <a:gd name="T26" fmla="*/ 58 w 108"/>
                <a:gd name="T27" fmla="*/ 112 h 114"/>
                <a:gd name="T28" fmla="*/ 68 w 108"/>
                <a:gd name="T29" fmla="*/ 114 h 114"/>
                <a:gd name="T30" fmla="*/ 68 w 108"/>
                <a:gd name="T31" fmla="*/ 114 h 114"/>
                <a:gd name="T32" fmla="*/ 80 w 108"/>
                <a:gd name="T33" fmla="*/ 114 h 114"/>
                <a:gd name="T34" fmla="*/ 90 w 108"/>
                <a:gd name="T35" fmla="*/ 110 h 114"/>
                <a:gd name="T36" fmla="*/ 96 w 108"/>
                <a:gd name="T37" fmla="*/ 104 h 114"/>
                <a:gd name="T38" fmla="*/ 102 w 108"/>
                <a:gd name="T39" fmla="*/ 94 h 114"/>
                <a:gd name="T40" fmla="*/ 106 w 108"/>
                <a:gd name="T41" fmla="*/ 86 h 114"/>
                <a:gd name="T42" fmla="*/ 108 w 108"/>
                <a:gd name="T43" fmla="*/ 76 h 114"/>
                <a:gd name="T44" fmla="*/ 108 w 108"/>
                <a:gd name="T45" fmla="*/ 58 h 114"/>
                <a:gd name="T46" fmla="*/ 108 w 108"/>
                <a:gd name="T47" fmla="*/ 58 h 114"/>
                <a:gd name="T48" fmla="*/ 108 w 108"/>
                <a:gd name="T49" fmla="*/ 44 h 114"/>
                <a:gd name="T50" fmla="*/ 104 w 108"/>
                <a:gd name="T51" fmla="*/ 32 h 114"/>
                <a:gd name="T52" fmla="*/ 98 w 108"/>
                <a:gd name="T53" fmla="*/ 22 h 114"/>
                <a:gd name="T54" fmla="*/ 92 w 108"/>
                <a:gd name="T55" fmla="*/ 12 h 114"/>
                <a:gd name="T56" fmla="*/ 82 w 108"/>
                <a:gd name="T57" fmla="*/ 6 h 114"/>
                <a:gd name="T58" fmla="*/ 70 w 108"/>
                <a:gd name="T59" fmla="*/ 2 h 114"/>
                <a:gd name="T60" fmla="*/ 56 w 108"/>
                <a:gd name="T61" fmla="*/ 0 h 114"/>
                <a:gd name="T62" fmla="*/ 40 w 108"/>
                <a:gd name="T63" fmla="*/ 4 h 114"/>
                <a:gd name="T64" fmla="*/ 40 w 108"/>
                <a:gd name="T65" fmla="*/ 4 h 114"/>
                <a:gd name="T66" fmla="*/ 40 w 108"/>
                <a:gd name="T67" fmla="*/ 6 h 114"/>
                <a:gd name="T68" fmla="*/ 36 w 108"/>
                <a:gd name="T69" fmla="*/ 12 h 114"/>
                <a:gd name="T70" fmla="*/ 34 w 108"/>
                <a:gd name="T71" fmla="*/ 16 h 114"/>
                <a:gd name="T72" fmla="*/ 28 w 108"/>
                <a:gd name="T73" fmla="*/ 18 h 114"/>
                <a:gd name="T74" fmla="*/ 22 w 108"/>
                <a:gd name="T75" fmla="*/ 20 h 114"/>
                <a:gd name="T76" fmla="*/ 14 w 108"/>
                <a:gd name="T77" fmla="*/ 20 h 114"/>
                <a:gd name="T78" fmla="*/ 14 w 108"/>
                <a:gd name="T79" fmla="*/ 20 h 1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</a:cxnLst>
              <a:rect l="0" t="0" r="r" b="b"/>
              <a:pathLst>
                <a:path w="108" h="114">
                  <a:moveTo>
                    <a:pt x="14" y="20"/>
                  </a:moveTo>
                  <a:lnTo>
                    <a:pt x="14" y="20"/>
                  </a:lnTo>
                  <a:lnTo>
                    <a:pt x="10" y="26"/>
                  </a:lnTo>
                  <a:lnTo>
                    <a:pt x="4" y="38"/>
                  </a:lnTo>
                  <a:lnTo>
                    <a:pt x="0" y="48"/>
                  </a:lnTo>
                  <a:lnTo>
                    <a:pt x="0" y="58"/>
                  </a:lnTo>
                  <a:lnTo>
                    <a:pt x="2" y="68"/>
                  </a:lnTo>
                  <a:lnTo>
                    <a:pt x="8" y="78"/>
                  </a:lnTo>
                  <a:lnTo>
                    <a:pt x="8" y="78"/>
                  </a:lnTo>
                  <a:lnTo>
                    <a:pt x="14" y="88"/>
                  </a:lnTo>
                  <a:lnTo>
                    <a:pt x="24" y="96"/>
                  </a:lnTo>
                  <a:lnTo>
                    <a:pt x="32" y="102"/>
                  </a:lnTo>
                  <a:lnTo>
                    <a:pt x="42" y="106"/>
                  </a:lnTo>
                  <a:lnTo>
                    <a:pt x="58" y="112"/>
                  </a:lnTo>
                  <a:lnTo>
                    <a:pt x="68" y="114"/>
                  </a:lnTo>
                  <a:lnTo>
                    <a:pt x="68" y="114"/>
                  </a:lnTo>
                  <a:lnTo>
                    <a:pt x="80" y="114"/>
                  </a:lnTo>
                  <a:lnTo>
                    <a:pt x="90" y="110"/>
                  </a:lnTo>
                  <a:lnTo>
                    <a:pt x="96" y="104"/>
                  </a:lnTo>
                  <a:lnTo>
                    <a:pt x="102" y="94"/>
                  </a:lnTo>
                  <a:lnTo>
                    <a:pt x="106" y="86"/>
                  </a:lnTo>
                  <a:lnTo>
                    <a:pt x="108" y="76"/>
                  </a:lnTo>
                  <a:lnTo>
                    <a:pt x="108" y="58"/>
                  </a:lnTo>
                  <a:lnTo>
                    <a:pt x="108" y="58"/>
                  </a:lnTo>
                  <a:lnTo>
                    <a:pt x="108" y="44"/>
                  </a:lnTo>
                  <a:lnTo>
                    <a:pt x="104" y="32"/>
                  </a:lnTo>
                  <a:lnTo>
                    <a:pt x="98" y="22"/>
                  </a:lnTo>
                  <a:lnTo>
                    <a:pt x="92" y="12"/>
                  </a:lnTo>
                  <a:lnTo>
                    <a:pt x="82" y="6"/>
                  </a:lnTo>
                  <a:lnTo>
                    <a:pt x="70" y="2"/>
                  </a:lnTo>
                  <a:lnTo>
                    <a:pt x="56" y="0"/>
                  </a:lnTo>
                  <a:lnTo>
                    <a:pt x="40" y="4"/>
                  </a:lnTo>
                  <a:lnTo>
                    <a:pt x="40" y="4"/>
                  </a:lnTo>
                  <a:lnTo>
                    <a:pt x="40" y="6"/>
                  </a:lnTo>
                  <a:lnTo>
                    <a:pt x="36" y="12"/>
                  </a:lnTo>
                  <a:lnTo>
                    <a:pt x="34" y="16"/>
                  </a:lnTo>
                  <a:lnTo>
                    <a:pt x="28" y="18"/>
                  </a:lnTo>
                  <a:lnTo>
                    <a:pt x="22" y="20"/>
                  </a:lnTo>
                  <a:lnTo>
                    <a:pt x="14" y="20"/>
                  </a:lnTo>
                  <a:lnTo>
                    <a:pt x="14" y="20"/>
                  </a:lnTo>
                  <a:close/>
                </a:path>
              </a:pathLst>
            </a:custGeom>
            <a:solidFill>
              <a:srgbClr val="EF4529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7" name="Freeform 24"/>
            <p:cNvSpPr>
              <a:spLocks/>
            </p:cNvSpPr>
            <p:nvPr/>
          </p:nvSpPr>
          <p:spPr bwMode="auto">
            <a:xfrm>
              <a:off x="4463" y="951"/>
              <a:ext cx="110" cy="78"/>
            </a:xfrm>
            <a:custGeom>
              <a:avLst/>
              <a:gdLst>
                <a:gd name="T0" fmla="*/ 42 w 110"/>
                <a:gd name="T1" fmla="*/ 22 h 78"/>
                <a:gd name="T2" fmla="*/ 42 w 110"/>
                <a:gd name="T3" fmla="*/ 22 h 78"/>
                <a:gd name="T4" fmla="*/ 32 w 110"/>
                <a:gd name="T5" fmla="*/ 30 h 78"/>
                <a:gd name="T6" fmla="*/ 22 w 110"/>
                <a:gd name="T7" fmla="*/ 38 h 78"/>
                <a:gd name="T8" fmla="*/ 12 w 110"/>
                <a:gd name="T9" fmla="*/ 42 h 78"/>
                <a:gd name="T10" fmla="*/ 0 w 110"/>
                <a:gd name="T11" fmla="*/ 42 h 78"/>
                <a:gd name="T12" fmla="*/ 0 w 110"/>
                <a:gd name="T13" fmla="*/ 42 h 78"/>
                <a:gd name="T14" fmla="*/ 4 w 110"/>
                <a:gd name="T15" fmla="*/ 44 h 78"/>
                <a:gd name="T16" fmla="*/ 14 w 110"/>
                <a:gd name="T17" fmla="*/ 46 h 78"/>
                <a:gd name="T18" fmla="*/ 20 w 110"/>
                <a:gd name="T19" fmla="*/ 46 h 78"/>
                <a:gd name="T20" fmla="*/ 26 w 110"/>
                <a:gd name="T21" fmla="*/ 46 h 78"/>
                <a:gd name="T22" fmla="*/ 34 w 110"/>
                <a:gd name="T23" fmla="*/ 44 h 78"/>
                <a:gd name="T24" fmla="*/ 44 w 110"/>
                <a:gd name="T25" fmla="*/ 40 h 78"/>
                <a:gd name="T26" fmla="*/ 44 w 110"/>
                <a:gd name="T27" fmla="*/ 40 h 78"/>
                <a:gd name="T28" fmla="*/ 42 w 110"/>
                <a:gd name="T29" fmla="*/ 54 h 78"/>
                <a:gd name="T30" fmla="*/ 42 w 110"/>
                <a:gd name="T31" fmla="*/ 66 h 78"/>
                <a:gd name="T32" fmla="*/ 46 w 110"/>
                <a:gd name="T33" fmla="*/ 78 h 78"/>
                <a:gd name="T34" fmla="*/ 46 w 110"/>
                <a:gd name="T35" fmla="*/ 78 h 78"/>
                <a:gd name="T36" fmla="*/ 48 w 110"/>
                <a:gd name="T37" fmla="*/ 60 h 78"/>
                <a:gd name="T38" fmla="*/ 52 w 110"/>
                <a:gd name="T39" fmla="*/ 46 h 78"/>
                <a:gd name="T40" fmla="*/ 56 w 110"/>
                <a:gd name="T41" fmla="*/ 38 h 78"/>
                <a:gd name="T42" fmla="*/ 60 w 110"/>
                <a:gd name="T43" fmla="*/ 32 h 78"/>
                <a:gd name="T44" fmla="*/ 60 w 110"/>
                <a:gd name="T45" fmla="*/ 32 h 78"/>
                <a:gd name="T46" fmla="*/ 72 w 110"/>
                <a:gd name="T47" fmla="*/ 32 h 78"/>
                <a:gd name="T48" fmla="*/ 86 w 110"/>
                <a:gd name="T49" fmla="*/ 36 h 78"/>
                <a:gd name="T50" fmla="*/ 102 w 110"/>
                <a:gd name="T51" fmla="*/ 42 h 78"/>
                <a:gd name="T52" fmla="*/ 102 w 110"/>
                <a:gd name="T53" fmla="*/ 42 h 78"/>
                <a:gd name="T54" fmla="*/ 96 w 110"/>
                <a:gd name="T55" fmla="*/ 32 h 78"/>
                <a:gd name="T56" fmla="*/ 88 w 110"/>
                <a:gd name="T57" fmla="*/ 24 h 78"/>
                <a:gd name="T58" fmla="*/ 74 w 110"/>
                <a:gd name="T59" fmla="*/ 18 h 78"/>
                <a:gd name="T60" fmla="*/ 74 w 110"/>
                <a:gd name="T61" fmla="*/ 18 h 78"/>
                <a:gd name="T62" fmla="*/ 78 w 110"/>
                <a:gd name="T63" fmla="*/ 14 h 78"/>
                <a:gd name="T64" fmla="*/ 84 w 110"/>
                <a:gd name="T65" fmla="*/ 8 h 78"/>
                <a:gd name="T66" fmla="*/ 96 w 110"/>
                <a:gd name="T67" fmla="*/ 2 h 78"/>
                <a:gd name="T68" fmla="*/ 102 w 110"/>
                <a:gd name="T69" fmla="*/ 0 h 78"/>
                <a:gd name="T70" fmla="*/ 110 w 110"/>
                <a:gd name="T71" fmla="*/ 0 h 78"/>
                <a:gd name="T72" fmla="*/ 110 w 110"/>
                <a:gd name="T73" fmla="*/ 0 h 78"/>
                <a:gd name="T74" fmla="*/ 104 w 110"/>
                <a:gd name="T75" fmla="*/ 0 h 78"/>
                <a:gd name="T76" fmla="*/ 88 w 110"/>
                <a:gd name="T77" fmla="*/ 0 h 78"/>
                <a:gd name="T78" fmla="*/ 78 w 110"/>
                <a:gd name="T79" fmla="*/ 2 h 78"/>
                <a:gd name="T80" fmla="*/ 66 w 110"/>
                <a:gd name="T81" fmla="*/ 6 h 78"/>
                <a:gd name="T82" fmla="*/ 54 w 110"/>
                <a:gd name="T83" fmla="*/ 12 h 78"/>
                <a:gd name="T84" fmla="*/ 42 w 110"/>
                <a:gd name="T85" fmla="*/ 22 h 78"/>
                <a:gd name="T86" fmla="*/ 42 w 110"/>
                <a:gd name="T87" fmla="*/ 22 h 7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110" h="78">
                  <a:moveTo>
                    <a:pt x="42" y="22"/>
                  </a:moveTo>
                  <a:lnTo>
                    <a:pt x="42" y="22"/>
                  </a:lnTo>
                  <a:lnTo>
                    <a:pt x="32" y="30"/>
                  </a:lnTo>
                  <a:lnTo>
                    <a:pt x="22" y="38"/>
                  </a:lnTo>
                  <a:lnTo>
                    <a:pt x="12" y="42"/>
                  </a:lnTo>
                  <a:lnTo>
                    <a:pt x="0" y="42"/>
                  </a:lnTo>
                  <a:lnTo>
                    <a:pt x="0" y="42"/>
                  </a:lnTo>
                  <a:lnTo>
                    <a:pt x="4" y="44"/>
                  </a:lnTo>
                  <a:lnTo>
                    <a:pt x="14" y="46"/>
                  </a:lnTo>
                  <a:lnTo>
                    <a:pt x="20" y="46"/>
                  </a:lnTo>
                  <a:lnTo>
                    <a:pt x="26" y="46"/>
                  </a:lnTo>
                  <a:lnTo>
                    <a:pt x="34" y="44"/>
                  </a:lnTo>
                  <a:lnTo>
                    <a:pt x="44" y="40"/>
                  </a:lnTo>
                  <a:lnTo>
                    <a:pt x="44" y="40"/>
                  </a:lnTo>
                  <a:lnTo>
                    <a:pt x="42" y="54"/>
                  </a:lnTo>
                  <a:lnTo>
                    <a:pt x="42" y="66"/>
                  </a:lnTo>
                  <a:lnTo>
                    <a:pt x="46" y="78"/>
                  </a:lnTo>
                  <a:lnTo>
                    <a:pt x="46" y="78"/>
                  </a:lnTo>
                  <a:lnTo>
                    <a:pt x="48" y="60"/>
                  </a:lnTo>
                  <a:lnTo>
                    <a:pt x="52" y="46"/>
                  </a:lnTo>
                  <a:lnTo>
                    <a:pt x="56" y="38"/>
                  </a:lnTo>
                  <a:lnTo>
                    <a:pt x="60" y="32"/>
                  </a:lnTo>
                  <a:lnTo>
                    <a:pt x="60" y="32"/>
                  </a:lnTo>
                  <a:lnTo>
                    <a:pt x="72" y="32"/>
                  </a:lnTo>
                  <a:lnTo>
                    <a:pt x="86" y="36"/>
                  </a:lnTo>
                  <a:lnTo>
                    <a:pt x="102" y="42"/>
                  </a:lnTo>
                  <a:lnTo>
                    <a:pt x="102" y="42"/>
                  </a:lnTo>
                  <a:lnTo>
                    <a:pt x="96" y="32"/>
                  </a:lnTo>
                  <a:lnTo>
                    <a:pt x="88" y="24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8" y="14"/>
                  </a:lnTo>
                  <a:lnTo>
                    <a:pt x="84" y="8"/>
                  </a:lnTo>
                  <a:lnTo>
                    <a:pt x="96" y="2"/>
                  </a:lnTo>
                  <a:lnTo>
                    <a:pt x="102" y="0"/>
                  </a:lnTo>
                  <a:lnTo>
                    <a:pt x="110" y="0"/>
                  </a:lnTo>
                  <a:lnTo>
                    <a:pt x="110" y="0"/>
                  </a:lnTo>
                  <a:lnTo>
                    <a:pt x="104" y="0"/>
                  </a:lnTo>
                  <a:lnTo>
                    <a:pt x="88" y="0"/>
                  </a:lnTo>
                  <a:lnTo>
                    <a:pt x="78" y="2"/>
                  </a:lnTo>
                  <a:lnTo>
                    <a:pt x="66" y="6"/>
                  </a:lnTo>
                  <a:lnTo>
                    <a:pt x="54" y="12"/>
                  </a:lnTo>
                  <a:lnTo>
                    <a:pt x="42" y="22"/>
                  </a:lnTo>
                  <a:lnTo>
                    <a:pt x="42" y="22"/>
                  </a:lnTo>
                  <a:close/>
                </a:path>
              </a:pathLst>
            </a:custGeom>
            <a:solidFill>
              <a:srgbClr val="8D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8" name="Freeform 25"/>
            <p:cNvSpPr>
              <a:spLocks/>
            </p:cNvSpPr>
            <p:nvPr/>
          </p:nvSpPr>
          <p:spPr bwMode="auto">
            <a:xfrm>
              <a:off x="4479" y="961"/>
              <a:ext cx="40" cy="26"/>
            </a:xfrm>
            <a:custGeom>
              <a:avLst/>
              <a:gdLst>
                <a:gd name="T0" fmla="*/ 40 w 40"/>
                <a:gd name="T1" fmla="*/ 10 h 26"/>
                <a:gd name="T2" fmla="*/ 40 w 40"/>
                <a:gd name="T3" fmla="*/ 10 h 26"/>
                <a:gd name="T4" fmla="*/ 36 w 40"/>
                <a:gd name="T5" fmla="*/ 8 h 26"/>
                <a:gd name="T6" fmla="*/ 28 w 40"/>
                <a:gd name="T7" fmla="*/ 4 h 26"/>
                <a:gd name="T8" fmla="*/ 16 w 40"/>
                <a:gd name="T9" fmla="*/ 0 h 26"/>
                <a:gd name="T10" fmla="*/ 8 w 40"/>
                <a:gd name="T11" fmla="*/ 0 h 26"/>
                <a:gd name="T12" fmla="*/ 0 w 40"/>
                <a:gd name="T13" fmla="*/ 2 h 26"/>
                <a:gd name="T14" fmla="*/ 0 w 40"/>
                <a:gd name="T15" fmla="*/ 2 h 26"/>
                <a:gd name="T16" fmla="*/ 12 w 40"/>
                <a:gd name="T17" fmla="*/ 6 h 26"/>
                <a:gd name="T18" fmla="*/ 22 w 40"/>
                <a:gd name="T19" fmla="*/ 14 h 26"/>
                <a:gd name="T20" fmla="*/ 26 w 40"/>
                <a:gd name="T21" fmla="*/ 18 h 26"/>
                <a:gd name="T22" fmla="*/ 30 w 40"/>
                <a:gd name="T23" fmla="*/ 22 h 26"/>
                <a:gd name="T24" fmla="*/ 30 w 40"/>
                <a:gd name="T25" fmla="*/ 22 h 26"/>
                <a:gd name="T26" fmla="*/ 34 w 40"/>
                <a:gd name="T27" fmla="*/ 26 h 26"/>
                <a:gd name="T28" fmla="*/ 36 w 40"/>
                <a:gd name="T29" fmla="*/ 26 h 26"/>
                <a:gd name="T30" fmla="*/ 38 w 40"/>
                <a:gd name="T31" fmla="*/ 24 h 26"/>
                <a:gd name="T32" fmla="*/ 38 w 40"/>
                <a:gd name="T33" fmla="*/ 22 h 26"/>
                <a:gd name="T34" fmla="*/ 40 w 40"/>
                <a:gd name="T35" fmla="*/ 10 h 26"/>
                <a:gd name="T36" fmla="*/ 40 w 40"/>
                <a:gd name="T37" fmla="*/ 10 h 2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0" h="26">
                  <a:moveTo>
                    <a:pt x="40" y="10"/>
                  </a:moveTo>
                  <a:lnTo>
                    <a:pt x="40" y="10"/>
                  </a:lnTo>
                  <a:lnTo>
                    <a:pt x="36" y="8"/>
                  </a:lnTo>
                  <a:lnTo>
                    <a:pt x="28" y="4"/>
                  </a:lnTo>
                  <a:lnTo>
                    <a:pt x="16" y="0"/>
                  </a:lnTo>
                  <a:lnTo>
                    <a:pt x="8" y="0"/>
                  </a:lnTo>
                  <a:lnTo>
                    <a:pt x="0" y="2"/>
                  </a:lnTo>
                  <a:lnTo>
                    <a:pt x="0" y="2"/>
                  </a:lnTo>
                  <a:lnTo>
                    <a:pt x="12" y="6"/>
                  </a:lnTo>
                  <a:lnTo>
                    <a:pt x="22" y="14"/>
                  </a:lnTo>
                  <a:lnTo>
                    <a:pt x="26" y="18"/>
                  </a:lnTo>
                  <a:lnTo>
                    <a:pt x="30" y="22"/>
                  </a:lnTo>
                  <a:lnTo>
                    <a:pt x="30" y="22"/>
                  </a:lnTo>
                  <a:lnTo>
                    <a:pt x="34" y="26"/>
                  </a:lnTo>
                  <a:lnTo>
                    <a:pt x="36" y="26"/>
                  </a:lnTo>
                  <a:lnTo>
                    <a:pt x="38" y="24"/>
                  </a:lnTo>
                  <a:lnTo>
                    <a:pt x="38" y="22"/>
                  </a:lnTo>
                  <a:lnTo>
                    <a:pt x="40" y="10"/>
                  </a:lnTo>
                  <a:lnTo>
                    <a:pt x="40" y="10"/>
                  </a:lnTo>
                  <a:close/>
                </a:path>
              </a:pathLst>
            </a:custGeom>
            <a:solidFill>
              <a:srgbClr val="8DC03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9" name="Freeform 26"/>
            <p:cNvSpPr>
              <a:spLocks/>
            </p:cNvSpPr>
            <p:nvPr/>
          </p:nvSpPr>
          <p:spPr bwMode="auto">
            <a:xfrm>
              <a:off x="4057" y="1221"/>
              <a:ext cx="242" cy="196"/>
            </a:xfrm>
            <a:custGeom>
              <a:avLst/>
              <a:gdLst>
                <a:gd name="T0" fmla="*/ 118 w 242"/>
                <a:gd name="T1" fmla="*/ 80 h 196"/>
                <a:gd name="T2" fmla="*/ 188 w 242"/>
                <a:gd name="T3" fmla="*/ 116 h 196"/>
                <a:gd name="T4" fmla="*/ 218 w 242"/>
                <a:gd name="T5" fmla="*/ 140 h 196"/>
                <a:gd name="T6" fmla="*/ 242 w 242"/>
                <a:gd name="T7" fmla="*/ 164 h 196"/>
                <a:gd name="T8" fmla="*/ 238 w 242"/>
                <a:gd name="T9" fmla="*/ 144 h 196"/>
                <a:gd name="T10" fmla="*/ 218 w 242"/>
                <a:gd name="T11" fmla="*/ 108 h 196"/>
                <a:gd name="T12" fmla="*/ 214 w 242"/>
                <a:gd name="T13" fmla="*/ 104 h 196"/>
                <a:gd name="T14" fmla="*/ 202 w 242"/>
                <a:gd name="T15" fmla="*/ 100 h 196"/>
                <a:gd name="T16" fmla="*/ 190 w 242"/>
                <a:gd name="T17" fmla="*/ 82 h 196"/>
                <a:gd name="T18" fmla="*/ 184 w 242"/>
                <a:gd name="T19" fmla="*/ 84 h 196"/>
                <a:gd name="T20" fmla="*/ 160 w 242"/>
                <a:gd name="T21" fmla="*/ 66 h 196"/>
                <a:gd name="T22" fmla="*/ 152 w 242"/>
                <a:gd name="T23" fmla="*/ 60 h 196"/>
                <a:gd name="T24" fmla="*/ 148 w 242"/>
                <a:gd name="T25" fmla="*/ 62 h 196"/>
                <a:gd name="T26" fmla="*/ 116 w 242"/>
                <a:gd name="T27" fmla="*/ 44 h 196"/>
                <a:gd name="T28" fmla="*/ 108 w 242"/>
                <a:gd name="T29" fmla="*/ 44 h 196"/>
                <a:gd name="T30" fmla="*/ 104 w 242"/>
                <a:gd name="T31" fmla="*/ 44 h 196"/>
                <a:gd name="T32" fmla="*/ 88 w 242"/>
                <a:gd name="T33" fmla="*/ 40 h 196"/>
                <a:gd name="T34" fmla="*/ 70 w 242"/>
                <a:gd name="T35" fmla="*/ 28 h 196"/>
                <a:gd name="T36" fmla="*/ 60 w 242"/>
                <a:gd name="T37" fmla="*/ 28 h 196"/>
                <a:gd name="T38" fmla="*/ 32 w 242"/>
                <a:gd name="T39" fmla="*/ 12 h 196"/>
                <a:gd name="T40" fmla="*/ 30 w 242"/>
                <a:gd name="T41" fmla="*/ 20 h 196"/>
                <a:gd name="T42" fmla="*/ 14 w 242"/>
                <a:gd name="T43" fmla="*/ 10 h 196"/>
                <a:gd name="T44" fmla="*/ 4 w 242"/>
                <a:gd name="T45" fmla="*/ 4 h 196"/>
                <a:gd name="T46" fmla="*/ 2 w 242"/>
                <a:gd name="T47" fmla="*/ 4 h 196"/>
                <a:gd name="T48" fmla="*/ 6 w 242"/>
                <a:gd name="T49" fmla="*/ 26 h 196"/>
                <a:gd name="T50" fmla="*/ 8 w 242"/>
                <a:gd name="T51" fmla="*/ 36 h 196"/>
                <a:gd name="T52" fmla="*/ 16 w 242"/>
                <a:gd name="T53" fmla="*/ 58 h 196"/>
                <a:gd name="T54" fmla="*/ 10 w 242"/>
                <a:gd name="T55" fmla="*/ 64 h 196"/>
                <a:gd name="T56" fmla="*/ 26 w 242"/>
                <a:gd name="T57" fmla="*/ 80 h 196"/>
                <a:gd name="T58" fmla="*/ 34 w 242"/>
                <a:gd name="T59" fmla="*/ 94 h 196"/>
                <a:gd name="T60" fmla="*/ 42 w 242"/>
                <a:gd name="T61" fmla="*/ 110 h 196"/>
                <a:gd name="T62" fmla="*/ 42 w 242"/>
                <a:gd name="T63" fmla="*/ 126 h 196"/>
                <a:gd name="T64" fmla="*/ 64 w 242"/>
                <a:gd name="T65" fmla="*/ 138 h 196"/>
                <a:gd name="T66" fmla="*/ 68 w 242"/>
                <a:gd name="T67" fmla="*/ 156 h 196"/>
                <a:gd name="T68" fmla="*/ 98 w 242"/>
                <a:gd name="T69" fmla="*/ 162 h 196"/>
                <a:gd name="T70" fmla="*/ 104 w 242"/>
                <a:gd name="T71" fmla="*/ 180 h 196"/>
                <a:gd name="T72" fmla="*/ 142 w 242"/>
                <a:gd name="T73" fmla="*/ 182 h 196"/>
                <a:gd name="T74" fmla="*/ 152 w 242"/>
                <a:gd name="T75" fmla="*/ 194 h 196"/>
                <a:gd name="T76" fmla="*/ 168 w 242"/>
                <a:gd name="T77" fmla="*/ 196 h 196"/>
                <a:gd name="T78" fmla="*/ 212 w 242"/>
                <a:gd name="T79" fmla="*/ 188 h 196"/>
                <a:gd name="T80" fmla="*/ 230 w 242"/>
                <a:gd name="T81" fmla="*/ 180 h 196"/>
                <a:gd name="T82" fmla="*/ 178 w 242"/>
                <a:gd name="T83" fmla="*/ 128 h 196"/>
                <a:gd name="T84" fmla="*/ 82 w 242"/>
                <a:gd name="T85" fmla="*/ 70 h 196"/>
                <a:gd name="T86" fmla="*/ 82 w 242"/>
                <a:gd name="T87" fmla="*/ 68 h 1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</a:cxnLst>
              <a:rect l="0" t="0" r="r" b="b"/>
              <a:pathLst>
                <a:path w="242" h="196">
                  <a:moveTo>
                    <a:pt x="82" y="68"/>
                  </a:moveTo>
                  <a:lnTo>
                    <a:pt x="82" y="68"/>
                  </a:lnTo>
                  <a:lnTo>
                    <a:pt x="118" y="80"/>
                  </a:lnTo>
                  <a:lnTo>
                    <a:pt x="154" y="96"/>
                  </a:lnTo>
                  <a:lnTo>
                    <a:pt x="170" y="106"/>
                  </a:lnTo>
                  <a:lnTo>
                    <a:pt x="188" y="116"/>
                  </a:lnTo>
                  <a:lnTo>
                    <a:pt x="202" y="126"/>
                  </a:lnTo>
                  <a:lnTo>
                    <a:pt x="218" y="140"/>
                  </a:lnTo>
                  <a:lnTo>
                    <a:pt x="218" y="140"/>
                  </a:lnTo>
                  <a:lnTo>
                    <a:pt x="242" y="164"/>
                  </a:lnTo>
                  <a:lnTo>
                    <a:pt x="242" y="164"/>
                  </a:lnTo>
                  <a:lnTo>
                    <a:pt x="242" y="164"/>
                  </a:lnTo>
                  <a:lnTo>
                    <a:pt x="242" y="164"/>
                  </a:lnTo>
                  <a:lnTo>
                    <a:pt x="240" y="154"/>
                  </a:lnTo>
                  <a:lnTo>
                    <a:pt x="238" y="144"/>
                  </a:lnTo>
                  <a:lnTo>
                    <a:pt x="230" y="126"/>
                  </a:lnTo>
                  <a:lnTo>
                    <a:pt x="222" y="112"/>
                  </a:lnTo>
                  <a:lnTo>
                    <a:pt x="218" y="108"/>
                  </a:lnTo>
                  <a:lnTo>
                    <a:pt x="218" y="114"/>
                  </a:lnTo>
                  <a:lnTo>
                    <a:pt x="218" y="114"/>
                  </a:lnTo>
                  <a:lnTo>
                    <a:pt x="214" y="104"/>
                  </a:lnTo>
                  <a:lnTo>
                    <a:pt x="208" y="98"/>
                  </a:lnTo>
                  <a:lnTo>
                    <a:pt x="202" y="92"/>
                  </a:lnTo>
                  <a:lnTo>
                    <a:pt x="202" y="100"/>
                  </a:lnTo>
                  <a:lnTo>
                    <a:pt x="202" y="100"/>
                  </a:lnTo>
                  <a:lnTo>
                    <a:pt x="196" y="90"/>
                  </a:lnTo>
                  <a:lnTo>
                    <a:pt x="190" y="82"/>
                  </a:lnTo>
                  <a:lnTo>
                    <a:pt x="182" y="76"/>
                  </a:lnTo>
                  <a:lnTo>
                    <a:pt x="184" y="84"/>
                  </a:lnTo>
                  <a:lnTo>
                    <a:pt x="184" y="84"/>
                  </a:lnTo>
                  <a:lnTo>
                    <a:pt x="176" y="76"/>
                  </a:lnTo>
                  <a:lnTo>
                    <a:pt x="168" y="70"/>
                  </a:lnTo>
                  <a:lnTo>
                    <a:pt x="160" y="66"/>
                  </a:lnTo>
                  <a:lnTo>
                    <a:pt x="164" y="72"/>
                  </a:lnTo>
                  <a:lnTo>
                    <a:pt x="164" y="72"/>
                  </a:lnTo>
                  <a:lnTo>
                    <a:pt x="152" y="60"/>
                  </a:lnTo>
                  <a:lnTo>
                    <a:pt x="144" y="54"/>
                  </a:lnTo>
                  <a:lnTo>
                    <a:pt x="148" y="62"/>
                  </a:lnTo>
                  <a:lnTo>
                    <a:pt x="148" y="62"/>
                  </a:lnTo>
                  <a:lnTo>
                    <a:pt x="138" y="56"/>
                  </a:lnTo>
                  <a:lnTo>
                    <a:pt x="128" y="50"/>
                  </a:lnTo>
                  <a:lnTo>
                    <a:pt x="116" y="44"/>
                  </a:lnTo>
                  <a:lnTo>
                    <a:pt x="124" y="50"/>
                  </a:lnTo>
                  <a:lnTo>
                    <a:pt x="124" y="50"/>
                  </a:lnTo>
                  <a:lnTo>
                    <a:pt x="108" y="44"/>
                  </a:lnTo>
                  <a:lnTo>
                    <a:pt x="98" y="38"/>
                  </a:lnTo>
                  <a:lnTo>
                    <a:pt x="104" y="44"/>
                  </a:lnTo>
                  <a:lnTo>
                    <a:pt x="104" y="44"/>
                  </a:lnTo>
                  <a:lnTo>
                    <a:pt x="90" y="38"/>
                  </a:lnTo>
                  <a:lnTo>
                    <a:pt x="84" y="34"/>
                  </a:lnTo>
                  <a:lnTo>
                    <a:pt x="88" y="40"/>
                  </a:lnTo>
                  <a:lnTo>
                    <a:pt x="88" y="40"/>
                  </a:lnTo>
                  <a:lnTo>
                    <a:pt x="76" y="34"/>
                  </a:lnTo>
                  <a:lnTo>
                    <a:pt x="70" y="28"/>
                  </a:lnTo>
                  <a:lnTo>
                    <a:pt x="76" y="38"/>
                  </a:lnTo>
                  <a:lnTo>
                    <a:pt x="76" y="38"/>
                  </a:lnTo>
                  <a:lnTo>
                    <a:pt x="60" y="28"/>
                  </a:lnTo>
                  <a:lnTo>
                    <a:pt x="50" y="20"/>
                  </a:lnTo>
                  <a:lnTo>
                    <a:pt x="52" y="30"/>
                  </a:lnTo>
                  <a:lnTo>
                    <a:pt x="32" y="12"/>
                  </a:lnTo>
                  <a:lnTo>
                    <a:pt x="32" y="22"/>
                  </a:lnTo>
                  <a:lnTo>
                    <a:pt x="32" y="22"/>
                  </a:lnTo>
                  <a:lnTo>
                    <a:pt x="30" y="20"/>
                  </a:lnTo>
                  <a:lnTo>
                    <a:pt x="14" y="8"/>
                  </a:lnTo>
                  <a:lnTo>
                    <a:pt x="14" y="10"/>
                  </a:lnTo>
                  <a:lnTo>
                    <a:pt x="14" y="10"/>
                  </a:lnTo>
                  <a:lnTo>
                    <a:pt x="2" y="0"/>
                  </a:lnTo>
                  <a:lnTo>
                    <a:pt x="2" y="0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4"/>
                  </a:lnTo>
                  <a:lnTo>
                    <a:pt x="2" y="4"/>
                  </a:lnTo>
                  <a:lnTo>
                    <a:pt x="4" y="8"/>
                  </a:lnTo>
                  <a:lnTo>
                    <a:pt x="4" y="8"/>
                  </a:lnTo>
                  <a:lnTo>
                    <a:pt x="6" y="26"/>
                  </a:lnTo>
                  <a:lnTo>
                    <a:pt x="0" y="22"/>
                  </a:lnTo>
                  <a:lnTo>
                    <a:pt x="8" y="36"/>
                  </a:lnTo>
                  <a:lnTo>
                    <a:pt x="8" y="36"/>
                  </a:lnTo>
                  <a:lnTo>
                    <a:pt x="10" y="44"/>
                  </a:lnTo>
                  <a:lnTo>
                    <a:pt x="6" y="44"/>
                  </a:lnTo>
                  <a:lnTo>
                    <a:pt x="16" y="58"/>
                  </a:lnTo>
                  <a:lnTo>
                    <a:pt x="16" y="58"/>
                  </a:lnTo>
                  <a:lnTo>
                    <a:pt x="18" y="64"/>
                  </a:lnTo>
                  <a:lnTo>
                    <a:pt x="10" y="64"/>
                  </a:lnTo>
                  <a:lnTo>
                    <a:pt x="26" y="80"/>
                  </a:lnTo>
                  <a:lnTo>
                    <a:pt x="26" y="80"/>
                  </a:lnTo>
                  <a:lnTo>
                    <a:pt x="26" y="80"/>
                  </a:lnTo>
                  <a:lnTo>
                    <a:pt x="18" y="84"/>
                  </a:lnTo>
                  <a:lnTo>
                    <a:pt x="34" y="94"/>
                  </a:lnTo>
                  <a:lnTo>
                    <a:pt x="34" y="94"/>
                  </a:lnTo>
                  <a:lnTo>
                    <a:pt x="34" y="96"/>
                  </a:lnTo>
                  <a:lnTo>
                    <a:pt x="28" y="98"/>
                  </a:lnTo>
                  <a:lnTo>
                    <a:pt x="42" y="110"/>
                  </a:lnTo>
                  <a:lnTo>
                    <a:pt x="34" y="112"/>
                  </a:lnTo>
                  <a:lnTo>
                    <a:pt x="50" y="120"/>
                  </a:lnTo>
                  <a:lnTo>
                    <a:pt x="42" y="126"/>
                  </a:lnTo>
                  <a:lnTo>
                    <a:pt x="60" y="130"/>
                  </a:lnTo>
                  <a:lnTo>
                    <a:pt x="50" y="138"/>
                  </a:lnTo>
                  <a:lnTo>
                    <a:pt x="64" y="138"/>
                  </a:lnTo>
                  <a:lnTo>
                    <a:pt x="60" y="146"/>
                  </a:lnTo>
                  <a:lnTo>
                    <a:pt x="74" y="148"/>
                  </a:lnTo>
                  <a:lnTo>
                    <a:pt x="68" y="156"/>
                  </a:lnTo>
                  <a:lnTo>
                    <a:pt x="84" y="156"/>
                  </a:lnTo>
                  <a:lnTo>
                    <a:pt x="82" y="166"/>
                  </a:lnTo>
                  <a:lnTo>
                    <a:pt x="98" y="162"/>
                  </a:lnTo>
                  <a:lnTo>
                    <a:pt x="90" y="170"/>
                  </a:lnTo>
                  <a:lnTo>
                    <a:pt x="112" y="170"/>
                  </a:lnTo>
                  <a:lnTo>
                    <a:pt x="104" y="180"/>
                  </a:lnTo>
                  <a:lnTo>
                    <a:pt x="126" y="176"/>
                  </a:lnTo>
                  <a:lnTo>
                    <a:pt x="120" y="186"/>
                  </a:lnTo>
                  <a:lnTo>
                    <a:pt x="142" y="182"/>
                  </a:lnTo>
                  <a:lnTo>
                    <a:pt x="138" y="192"/>
                  </a:lnTo>
                  <a:lnTo>
                    <a:pt x="156" y="186"/>
                  </a:lnTo>
                  <a:lnTo>
                    <a:pt x="152" y="194"/>
                  </a:lnTo>
                  <a:lnTo>
                    <a:pt x="172" y="188"/>
                  </a:lnTo>
                  <a:lnTo>
                    <a:pt x="168" y="196"/>
                  </a:lnTo>
                  <a:lnTo>
                    <a:pt x="168" y="196"/>
                  </a:lnTo>
                  <a:lnTo>
                    <a:pt x="180" y="196"/>
                  </a:lnTo>
                  <a:lnTo>
                    <a:pt x="192" y="194"/>
                  </a:lnTo>
                  <a:lnTo>
                    <a:pt x="212" y="188"/>
                  </a:lnTo>
                  <a:lnTo>
                    <a:pt x="226" y="184"/>
                  </a:lnTo>
                  <a:lnTo>
                    <a:pt x="230" y="180"/>
                  </a:lnTo>
                  <a:lnTo>
                    <a:pt x="230" y="180"/>
                  </a:lnTo>
                  <a:lnTo>
                    <a:pt x="206" y="154"/>
                  </a:lnTo>
                  <a:lnTo>
                    <a:pt x="206" y="154"/>
                  </a:lnTo>
                  <a:lnTo>
                    <a:pt x="178" y="128"/>
                  </a:lnTo>
                  <a:lnTo>
                    <a:pt x="148" y="106"/>
                  </a:lnTo>
                  <a:lnTo>
                    <a:pt x="116" y="86"/>
                  </a:lnTo>
                  <a:lnTo>
                    <a:pt x="82" y="70"/>
                  </a:lnTo>
                  <a:lnTo>
                    <a:pt x="82" y="70"/>
                  </a:lnTo>
                  <a:lnTo>
                    <a:pt x="80" y="68"/>
                  </a:lnTo>
                  <a:lnTo>
                    <a:pt x="82" y="68"/>
                  </a:lnTo>
                  <a:lnTo>
                    <a:pt x="82" y="68"/>
                  </a:lnTo>
                  <a:close/>
                </a:path>
              </a:pathLst>
            </a:custGeom>
            <a:solidFill>
              <a:srgbClr val="9ACC5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8" name="Freeform 27"/>
            <p:cNvSpPr>
              <a:spLocks/>
            </p:cNvSpPr>
            <p:nvPr/>
          </p:nvSpPr>
          <p:spPr bwMode="auto">
            <a:xfrm>
              <a:off x="4067" y="749"/>
              <a:ext cx="148" cy="190"/>
            </a:xfrm>
            <a:custGeom>
              <a:avLst/>
              <a:gdLst>
                <a:gd name="T0" fmla="*/ 60 w 148"/>
                <a:gd name="T1" fmla="*/ 60 h 190"/>
                <a:gd name="T2" fmla="*/ 92 w 148"/>
                <a:gd name="T3" fmla="*/ 100 h 190"/>
                <a:gd name="T4" fmla="*/ 114 w 148"/>
                <a:gd name="T5" fmla="*/ 142 h 190"/>
                <a:gd name="T6" fmla="*/ 132 w 148"/>
                <a:gd name="T7" fmla="*/ 190 h 190"/>
                <a:gd name="T8" fmla="*/ 124 w 148"/>
                <a:gd name="T9" fmla="*/ 190 h 190"/>
                <a:gd name="T10" fmla="*/ 116 w 148"/>
                <a:gd name="T11" fmla="*/ 188 h 190"/>
                <a:gd name="T12" fmla="*/ 94 w 148"/>
                <a:gd name="T13" fmla="*/ 180 h 190"/>
                <a:gd name="T14" fmla="*/ 86 w 148"/>
                <a:gd name="T15" fmla="*/ 170 h 190"/>
                <a:gd name="T16" fmla="*/ 78 w 148"/>
                <a:gd name="T17" fmla="*/ 166 h 190"/>
                <a:gd name="T18" fmla="*/ 68 w 148"/>
                <a:gd name="T19" fmla="*/ 158 h 190"/>
                <a:gd name="T20" fmla="*/ 74 w 148"/>
                <a:gd name="T21" fmla="*/ 158 h 190"/>
                <a:gd name="T22" fmla="*/ 60 w 148"/>
                <a:gd name="T23" fmla="*/ 148 h 190"/>
                <a:gd name="T24" fmla="*/ 62 w 148"/>
                <a:gd name="T25" fmla="*/ 144 h 190"/>
                <a:gd name="T26" fmla="*/ 56 w 148"/>
                <a:gd name="T27" fmla="*/ 138 h 190"/>
                <a:gd name="T28" fmla="*/ 50 w 148"/>
                <a:gd name="T29" fmla="*/ 126 h 190"/>
                <a:gd name="T30" fmla="*/ 54 w 148"/>
                <a:gd name="T31" fmla="*/ 128 h 190"/>
                <a:gd name="T32" fmla="*/ 46 w 148"/>
                <a:gd name="T33" fmla="*/ 116 h 190"/>
                <a:gd name="T34" fmla="*/ 36 w 148"/>
                <a:gd name="T35" fmla="*/ 100 h 190"/>
                <a:gd name="T36" fmla="*/ 38 w 148"/>
                <a:gd name="T37" fmla="*/ 96 h 190"/>
                <a:gd name="T38" fmla="*/ 32 w 148"/>
                <a:gd name="T39" fmla="*/ 84 h 190"/>
                <a:gd name="T40" fmla="*/ 32 w 148"/>
                <a:gd name="T41" fmla="*/ 82 h 190"/>
                <a:gd name="T42" fmla="*/ 28 w 148"/>
                <a:gd name="T43" fmla="*/ 70 h 190"/>
                <a:gd name="T44" fmla="*/ 30 w 148"/>
                <a:gd name="T45" fmla="*/ 68 h 190"/>
                <a:gd name="T46" fmla="*/ 24 w 148"/>
                <a:gd name="T47" fmla="*/ 60 h 190"/>
                <a:gd name="T48" fmla="*/ 28 w 148"/>
                <a:gd name="T49" fmla="*/ 60 h 190"/>
                <a:gd name="T50" fmla="*/ 20 w 148"/>
                <a:gd name="T51" fmla="*/ 48 h 190"/>
                <a:gd name="T52" fmla="*/ 22 w 148"/>
                <a:gd name="T53" fmla="*/ 42 h 190"/>
                <a:gd name="T54" fmla="*/ 16 w 148"/>
                <a:gd name="T55" fmla="*/ 26 h 190"/>
                <a:gd name="T56" fmla="*/ 16 w 148"/>
                <a:gd name="T57" fmla="*/ 24 h 190"/>
                <a:gd name="T58" fmla="*/ 8 w 148"/>
                <a:gd name="T59" fmla="*/ 12 h 190"/>
                <a:gd name="T60" fmla="*/ 0 w 148"/>
                <a:gd name="T61" fmla="*/ 2 h 190"/>
                <a:gd name="T62" fmla="*/ 4 w 148"/>
                <a:gd name="T63" fmla="*/ 4 h 190"/>
                <a:gd name="T64" fmla="*/ 2 w 148"/>
                <a:gd name="T65" fmla="*/ 2 h 190"/>
                <a:gd name="T66" fmla="*/ 6 w 148"/>
                <a:gd name="T67" fmla="*/ 4 h 190"/>
                <a:gd name="T68" fmla="*/ 20 w 148"/>
                <a:gd name="T69" fmla="*/ 6 h 190"/>
                <a:gd name="T70" fmla="*/ 28 w 148"/>
                <a:gd name="T71" fmla="*/ 8 h 190"/>
                <a:gd name="T72" fmla="*/ 34 w 148"/>
                <a:gd name="T73" fmla="*/ 10 h 190"/>
                <a:gd name="T74" fmla="*/ 44 w 148"/>
                <a:gd name="T75" fmla="*/ 14 h 190"/>
                <a:gd name="T76" fmla="*/ 50 w 148"/>
                <a:gd name="T77" fmla="*/ 16 h 190"/>
                <a:gd name="T78" fmla="*/ 62 w 148"/>
                <a:gd name="T79" fmla="*/ 22 h 190"/>
                <a:gd name="T80" fmla="*/ 62 w 148"/>
                <a:gd name="T81" fmla="*/ 22 h 190"/>
                <a:gd name="T82" fmla="*/ 72 w 148"/>
                <a:gd name="T83" fmla="*/ 28 h 190"/>
                <a:gd name="T84" fmla="*/ 74 w 148"/>
                <a:gd name="T85" fmla="*/ 28 h 190"/>
                <a:gd name="T86" fmla="*/ 84 w 148"/>
                <a:gd name="T87" fmla="*/ 36 h 190"/>
                <a:gd name="T88" fmla="*/ 92 w 148"/>
                <a:gd name="T89" fmla="*/ 42 h 190"/>
                <a:gd name="T90" fmla="*/ 100 w 148"/>
                <a:gd name="T91" fmla="*/ 48 h 190"/>
                <a:gd name="T92" fmla="*/ 106 w 148"/>
                <a:gd name="T93" fmla="*/ 52 h 190"/>
                <a:gd name="T94" fmla="*/ 112 w 148"/>
                <a:gd name="T95" fmla="*/ 60 h 190"/>
                <a:gd name="T96" fmla="*/ 120 w 148"/>
                <a:gd name="T97" fmla="*/ 68 h 190"/>
                <a:gd name="T98" fmla="*/ 124 w 148"/>
                <a:gd name="T99" fmla="*/ 80 h 190"/>
                <a:gd name="T100" fmla="*/ 130 w 148"/>
                <a:gd name="T101" fmla="*/ 90 h 190"/>
                <a:gd name="T102" fmla="*/ 134 w 148"/>
                <a:gd name="T103" fmla="*/ 100 h 190"/>
                <a:gd name="T104" fmla="*/ 138 w 148"/>
                <a:gd name="T105" fmla="*/ 114 h 190"/>
                <a:gd name="T106" fmla="*/ 142 w 148"/>
                <a:gd name="T107" fmla="*/ 124 h 190"/>
                <a:gd name="T108" fmla="*/ 142 w 148"/>
                <a:gd name="T109" fmla="*/ 136 h 190"/>
                <a:gd name="T110" fmla="*/ 148 w 148"/>
                <a:gd name="T111" fmla="*/ 134 h 190"/>
                <a:gd name="T112" fmla="*/ 146 w 148"/>
                <a:gd name="T113" fmla="*/ 152 h 190"/>
                <a:gd name="T114" fmla="*/ 136 w 148"/>
                <a:gd name="T115" fmla="*/ 184 h 190"/>
                <a:gd name="T116" fmla="*/ 126 w 148"/>
                <a:gd name="T117" fmla="*/ 160 h 190"/>
                <a:gd name="T118" fmla="*/ 100 w 148"/>
                <a:gd name="T119" fmla="*/ 106 h 190"/>
                <a:gd name="T120" fmla="*/ 76 w 148"/>
                <a:gd name="T121" fmla="*/ 72 h 190"/>
                <a:gd name="T122" fmla="*/ 60 w 148"/>
                <a:gd name="T123" fmla="*/ 58 h 190"/>
                <a:gd name="T124" fmla="*/ 60 w 148"/>
                <a:gd name="T125" fmla="*/ 60 h 1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148" h="190">
                  <a:moveTo>
                    <a:pt x="60" y="60"/>
                  </a:moveTo>
                  <a:lnTo>
                    <a:pt x="60" y="60"/>
                  </a:lnTo>
                  <a:lnTo>
                    <a:pt x="78" y="80"/>
                  </a:lnTo>
                  <a:lnTo>
                    <a:pt x="92" y="100"/>
                  </a:lnTo>
                  <a:lnTo>
                    <a:pt x="104" y="122"/>
                  </a:lnTo>
                  <a:lnTo>
                    <a:pt x="114" y="142"/>
                  </a:lnTo>
                  <a:lnTo>
                    <a:pt x="126" y="176"/>
                  </a:lnTo>
                  <a:lnTo>
                    <a:pt x="132" y="190"/>
                  </a:lnTo>
                  <a:lnTo>
                    <a:pt x="132" y="190"/>
                  </a:lnTo>
                  <a:lnTo>
                    <a:pt x="124" y="190"/>
                  </a:lnTo>
                  <a:lnTo>
                    <a:pt x="124" y="190"/>
                  </a:lnTo>
                  <a:lnTo>
                    <a:pt x="116" y="188"/>
                  </a:lnTo>
                  <a:lnTo>
                    <a:pt x="108" y="186"/>
                  </a:lnTo>
                  <a:lnTo>
                    <a:pt x="94" y="180"/>
                  </a:lnTo>
                  <a:lnTo>
                    <a:pt x="80" y="170"/>
                  </a:lnTo>
                  <a:lnTo>
                    <a:pt x="86" y="170"/>
                  </a:lnTo>
                  <a:lnTo>
                    <a:pt x="86" y="170"/>
                  </a:lnTo>
                  <a:lnTo>
                    <a:pt x="78" y="166"/>
                  </a:lnTo>
                  <a:lnTo>
                    <a:pt x="72" y="162"/>
                  </a:lnTo>
                  <a:lnTo>
                    <a:pt x="68" y="158"/>
                  </a:lnTo>
                  <a:lnTo>
                    <a:pt x="74" y="158"/>
                  </a:lnTo>
                  <a:lnTo>
                    <a:pt x="74" y="158"/>
                  </a:lnTo>
                  <a:lnTo>
                    <a:pt x="66" y="154"/>
                  </a:lnTo>
                  <a:lnTo>
                    <a:pt x="60" y="148"/>
                  </a:lnTo>
                  <a:lnTo>
                    <a:pt x="56" y="142"/>
                  </a:lnTo>
                  <a:lnTo>
                    <a:pt x="62" y="144"/>
                  </a:lnTo>
                  <a:lnTo>
                    <a:pt x="62" y="144"/>
                  </a:lnTo>
                  <a:lnTo>
                    <a:pt x="56" y="138"/>
                  </a:lnTo>
                  <a:lnTo>
                    <a:pt x="52" y="132"/>
                  </a:lnTo>
                  <a:lnTo>
                    <a:pt x="50" y="126"/>
                  </a:lnTo>
                  <a:lnTo>
                    <a:pt x="54" y="128"/>
                  </a:lnTo>
                  <a:lnTo>
                    <a:pt x="54" y="128"/>
                  </a:lnTo>
                  <a:lnTo>
                    <a:pt x="40" y="112"/>
                  </a:lnTo>
                  <a:lnTo>
                    <a:pt x="46" y="116"/>
                  </a:lnTo>
                  <a:lnTo>
                    <a:pt x="46" y="116"/>
                  </a:lnTo>
                  <a:lnTo>
                    <a:pt x="36" y="100"/>
                  </a:lnTo>
                  <a:lnTo>
                    <a:pt x="32" y="92"/>
                  </a:lnTo>
                  <a:lnTo>
                    <a:pt x="38" y="96"/>
                  </a:lnTo>
                  <a:lnTo>
                    <a:pt x="38" y="96"/>
                  </a:lnTo>
                  <a:lnTo>
                    <a:pt x="32" y="84"/>
                  </a:lnTo>
                  <a:lnTo>
                    <a:pt x="28" y="78"/>
                  </a:lnTo>
                  <a:lnTo>
                    <a:pt x="32" y="82"/>
                  </a:lnTo>
                  <a:lnTo>
                    <a:pt x="32" y="82"/>
                  </a:lnTo>
                  <a:lnTo>
                    <a:pt x="28" y="70"/>
                  </a:lnTo>
                  <a:lnTo>
                    <a:pt x="26" y="66"/>
                  </a:lnTo>
                  <a:lnTo>
                    <a:pt x="30" y="68"/>
                  </a:lnTo>
                  <a:lnTo>
                    <a:pt x="30" y="68"/>
                  </a:lnTo>
                  <a:lnTo>
                    <a:pt x="24" y="60"/>
                  </a:lnTo>
                  <a:lnTo>
                    <a:pt x="20" y="54"/>
                  </a:lnTo>
                  <a:lnTo>
                    <a:pt x="28" y="60"/>
                  </a:lnTo>
                  <a:lnTo>
                    <a:pt x="28" y="60"/>
                  </a:lnTo>
                  <a:lnTo>
                    <a:pt x="20" y="48"/>
                  </a:lnTo>
                  <a:lnTo>
                    <a:pt x="14" y="40"/>
                  </a:lnTo>
                  <a:lnTo>
                    <a:pt x="22" y="42"/>
                  </a:lnTo>
                  <a:lnTo>
                    <a:pt x="10" y="26"/>
                  </a:lnTo>
                  <a:lnTo>
                    <a:pt x="16" y="26"/>
                  </a:lnTo>
                  <a:lnTo>
                    <a:pt x="16" y="26"/>
                  </a:lnTo>
                  <a:lnTo>
                    <a:pt x="16" y="24"/>
                  </a:lnTo>
                  <a:lnTo>
                    <a:pt x="6" y="12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0" y="2"/>
                  </a:lnTo>
                  <a:lnTo>
                    <a:pt x="0" y="2"/>
                  </a:lnTo>
                  <a:lnTo>
                    <a:pt x="4" y="4"/>
                  </a:lnTo>
                  <a:lnTo>
                    <a:pt x="4" y="4"/>
                  </a:lnTo>
                  <a:lnTo>
                    <a:pt x="2" y="2"/>
                  </a:lnTo>
                  <a:lnTo>
                    <a:pt x="2" y="2"/>
                  </a:lnTo>
                  <a:lnTo>
                    <a:pt x="6" y="4"/>
                  </a:lnTo>
                  <a:lnTo>
                    <a:pt x="6" y="4"/>
                  </a:lnTo>
                  <a:lnTo>
                    <a:pt x="20" y="6"/>
                  </a:lnTo>
                  <a:lnTo>
                    <a:pt x="18" y="0"/>
                  </a:lnTo>
                  <a:lnTo>
                    <a:pt x="28" y="8"/>
                  </a:lnTo>
                  <a:lnTo>
                    <a:pt x="28" y="8"/>
                  </a:lnTo>
                  <a:lnTo>
                    <a:pt x="34" y="10"/>
                  </a:lnTo>
                  <a:lnTo>
                    <a:pt x="34" y="6"/>
                  </a:lnTo>
                  <a:lnTo>
                    <a:pt x="44" y="14"/>
                  </a:lnTo>
                  <a:lnTo>
                    <a:pt x="44" y="14"/>
                  </a:lnTo>
                  <a:lnTo>
                    <a:pt x="50" y="16"/>
                  </a:lnTo>
                  <a:lnTo>
                    <a:pt x="50" y="10"/>
                  </a:lnTo>
                  <a:lnTo>
                    <a:pt x="62" y="22"/>
                  </a:lnTo>
                  <a:lnTo>
                    <a:pt x="62" y="22"/>
                  </a:lnTo>
                  <a:lnTo>
                    <a:pt x="62" y="22"/>
                  </a:lnTo>
                  <a:lnTo>
                    <a:pt x="64" y="16"/>
                  </a:lnTo>
                  <a:lnTo>
                    <a:pt x="72" y="28"/>
                  </a:lnTo>
                  <a:lnTo>
                    <a:pt x="72" y="28"/>
                  </a:lnTo>
                  <a:lnTo>
                    <a:pt x="74" y="28"/>
                  </a:lnTo>
                  <a:lnTo>
                    <a:pt x="76" y="24"/>
                  </a:lnTo>
                  <a:lnTo>
                    <a:pt x="84" y="36"/>
                  </a:lnTo>
                  <a:lnTo>
                    <a:pt x="86" y="30"/>
                  </a:lnTo>
                  <a:lnTo>
                    <a:pt x="92" y="42"/>
                  </a:lnTo>
                  <a:lnTo>
                    <a:pt x="96" y="36"/>
                  </a:lnTo>
                  <a:lnTo>
                    <a:pt x="100" y="48"/>
                  </a:lnTo>
                  <a:lnTo>
                    <a:pt x="106" y="42"/>
                  </a:lnTo>
                  <a:lnTo>
                    <a:pt x="106" y="52"/>
                  </a:lnTo>
                  <a:lnTo>
                    <a:pt x="112" y="48"/>
                  </a:lnTo>
                  <a:lnTo>
                    <a:pt x="112" y="60"/>
                  </a:lnTo>
                  <a:lnTo>
                    <a:pt x="118" y="56"/>
                  </a:lnTo>
                  <a:lnTo>
                    <a:pt x="120" y="68"/>
                  </a:lnTo>
                  <a:lnTo>
                    <a:pt x="126" y="66"/>
                  </a:lnTo>
                  <a:lnTo>
                    <a:pt x="124" y="80"/>
                  </a:lnTo>
                  <a:lnTo>
                    <a:pt x="130" y="72"/>
                  </a:lnTo>
                  <a:lnTo>
                    <a:pt x="130" y="90"/>
                  </a:lnTo>
                  <a:lnTo>
                    <a:pt x="136" y="84"/>
                  </a:lnTo>
                  <a:lnTo>
                    <a:pt x="134" y="100"/>
                  </a:lnTo>
                  <a:lnTo>
                    <a:pt x="142" y="96"/>
                  </a:lnTo>
                  <a:lnTo>
                    <a:pt x="138" y="114"/>
                  </a:lnTo>
                  <a:lnTo>
                    <a:pt x="146" y="110"/>
                  </a:lnTo>
                  <a:lnTo>
                    <a:pt x="142" y="124"/>
                  </a:lnTo>
                  <a:lnTo>
                    <a:pt x="148" y="122"/>
                  </a:lnTo>
                  <a:lnTo>
                    <a:pt x="142" y="136"/>
                  </a:lnTo>
                  <a:lnTo>
                    <a:pt x="148" y="134"/>
                  </a:lnTo>
                  <a:lnTo>
                    <a:pt x="148" y="134"/>
                  </a:lnTo>
                  <a:lnTo>
                    <a:pt x="148" y="142"/>
                  </a:lnTo>
                  <a:lnTo>
                    <a:pt x="146" y="152"/>
                  </a:lnTo>
                  <a:lnTo>
                    <a:pt x="142" y="168"/>
                  </a:lnTo>
                  <a:lnTo>
                    <a:pt x="136" y="184"/>
                  </a:lnTo>
                  <a:lnTo>
                    <a:pt x="136" y="184"/>
                  </a:lnTo>
                  <a:lnTo>
                    <a:pt x="126" y="160"/>
                  </a:lnTo>
                  <a:lnTo>
                    <a:pt x="112" y="124"/>
                  </a:lnTo>
                  <a:lnTo>
                    <a:pt x="100" y="106"/>
                  </a:lnTo>
                  <a:lnTo>
                    <a:pt x="90" y="88"/>
                  </a:lnTo>
                  <a:lnTo>
                    <a:pt x="76" y="72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60" y="58"/>
                  </a:lnTo>
                  <a:lnTo>
                    <a:pt x="60" y="60"/>
                  </a:lnTo>
                  <a:lnTo>
                    <a:pt x="60" y="60"/>
                  </a:lnTo>
                  <a:close/>
                </a:path>
              </a:pathLst>
            </a:custGeom>
            <a:solidFill>
              <a:srgbClr val="9ACC5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39" name="Freeform 28"/>
            <p:cNvSpPr>
              <a:spLocks/>
            </p:cNvSpPr>
            <p:nvPr/>
          </p:nvSpPr>
          <p:spPr bwMode="auto">
            <a:xfrm>
              <a:off x="4663" y="661"/>
              <a:ext cx="142" cy="64"/>
            </a:xfrm>
            <a:custGeom>
              <a:avLst/>
              <a:gdLst>
                <a:gd name="T0" fmla="*/ 92 w 142"/>
                <a:gd name="T1" fmla="*/ 18 h 64"/>
                <a:gd name="T2" fmla="*/ 54 w 142"/>
                <a:gd name="T3" fmla="*/ 16 h 64"/>
                <a:gd name="T4" fmla="*/ 16 w 142"/>
                <a:gd name="T5" fmla="*/ 22 h 64"/>
                <a:gd name="T6" fmla="*/ 0 w 142"/>
                <a:gd name="T7" fmla="*/ 28 h 64"/>
                <a:gd name="T8" fmla="*/ 0 w 142"/>
                <a:gd name="T9" fmla="*/ 28 h 64"/>
                <a:gd name="T10" fmla="*/ 6 w 142"/>
                <a:gd name="T11" fmla="*/ 20 h 64"/>
                <a:gd name="T12" fmla="*/ 22 w 142"/>
                <a:gd name="T13" fmla="*/ 8 h 64"/>
                <a:gd name="T14" fmla="*/ 20 w 142"/>
                <a:gd name="T15" fmla="*/ 12 h 64"/>
                <a:gd name="T16" fmla="*/ 30 w 142"/>
                <a:gd name="T17" fmla="*/ 6 h 64"/>
                <a:gd name="T18" fmla="*/ 32 w 142"/>
                <a:gd name="T19" fmla="*/ 8 h 64"/>
                <a:gd name="T20" fmla="*/ 36 w 142"/>
                <a:gd name="T21" fmla="*/ 4 h 64"/>
                <a:gd name="T22" fmla="*/ 46 w 142"/>
                <a:gd name="T23" fmla="*/ 2 h 64"/>
                <a:gd name="T24" fmla="*/ 42 w 142"/>
                <a:gd name="T25" fmla="*/ 4 h 64"/>
                <a:gd name="T26" fmla="*/ 52 w 142"/>
                <a:gd name="T27" fmla="*/ 2 h 64"/>
                <a:gd name="T28" fmla="*/ 54 w 142"/>
                <a:gd name="T29" fmla="*/ 2 h 64"/>
                <a:gd name="T30" fmla="*/ 68 w 142"/>
                <a:gd name="T31" fmla="*/ 0 h 64"/>
                <a:gd name="T32" fmla="*/ 64 w 142"/>
                <a:gd name="T33" fmla="*/ 2 h 64"/>
                <a:gd name="T34" fmla="*/ 82 w 142"/>
                <a:gd name="T35" fmla="*/ 0 h 64"/>
                <a:gd name="T36" fmla="*/ 78 w 142"/>
                <a:gd name="T37" fmla="*/ 2 h 64"/>
                <a:gd name="T38" fmla="*/ 88 w 142"/>
                <a:gd name="T39" fmla="*/ 4 h 64"/>
                <a:gd name="T40" fmla="*/ 96 w 142"/>
                <a:gd name="T41" fmla="*/ 4 h 64"/>
                <a:gd name="T42" fmla="*/ 96 w 142"/>
                <a:gd name="T43" fmla="*/ 4 h 64"/>
                <a:gd name="T44" fmla="*/ 106 w 142"/>
                <a:gd name="T45" fmla="*/ 2 h 64"/>
                <a:gd name="T46" fmla="*/ 102 w 142"/>
                <a:gd name="T47" fmla="*/ 6 h 64"/>
                <a:gd name="T48" fmla="*/ 114 w 142"/>
                <a:gd name="T49" fmla="*/ 8 h 64"/>
                <a:gd name="T50" fmla="*/ 124 w 142"/>
                <a:gd name="T51" fmla="*/ 8 h 64"/>
                <a:gd name="T52" fmla="*/ 126 w 142"/>
                <a:gd name="T53" fmla="*/ 8 h 64"/>
                <a:gd name="T54" fmla="*/ 136 w 142"/>
                <a:gd name="T55" fmla="*/ 6 h 64"/>
                <a:gd name="T56" fmla="*/ 142 w 142"/>
                <a:gd name="T57" fmla="*/ 4 h 64"/>
                <a:gd name="T58" fmla="*/ 142 w 142"/>
                <a:gd name="T59" fmla="*/ 6 h 64"/>
                <a:gd name="T60" fmla="*/ 142 w 142"/>
                <a:gd name="T61" fmla="*/ 6 h 64"/>
                <a:gd name="T62" fmla="*/ 140 w 142"/>
                <a:gd name="T63" fmla="*/ 8 h 64"/>
                <a:gd name="T64" fmla="*/ 136 w 142"/>
                <a:gd name="T65" fmla="*/ 16 h 64"/>
                <a:gd name="T66" fmla="*/ 132 w 142"/>
                <a:gd name="T67" fmla="*/ 20 h 64"/>
                <a:gd name="T68" fmla="*/ 130 w 142"/>
                <a:gd name="T69" fmla="*/ 22 h 64"/>
                <a:gd name="T70" fmla="*/ 124 w 142"/>
                <a:gd name="T71" fmla="*/ 28 h 64"/>
                <a:gd name="T72" fmla="*/ 122 w 142"/>
                <a:gd name="T73" fmla="*/ 30 h 64"/>
                <a:gd name="T74" fmla="*/ 116 w 142"/>
                <a:gd name="T75" fmla="*/ 36 h 64"/>
                <a:gd name="T76" fmla="*/ 116 w 142"/>
                <a:gd name="T77" fmla="*/ 36 h 64"/>
                <a:gd name="T78" fmla="*/ 108 w 142"/>
                <a:gd name="T79" fmla="*/ 40 h 64"/>
                <a:gd name="T80" fmla="*/ 108 w 142"/>
                <a:gd name="T81" fmla="*/ 40 h 64"/>
                <a:gd name="T82" fmla="*/ 102 w 142"/>
                <a:gd name="T83" fmla="*/ 46 h 64"/>
                <a:gd name="T84" fmla="*/ 96 w 142"/>
                <a:gd name="T85" fmla="*/ 48 h 64"/>
                <a:gd name="T86" fmla="*/ 90 w 142"/>
                <a:gd name="T87" fmla="*/ 52 h 64"/>
                <a:gd name="T88" fmla="*/ 86 w 142"/>
                <a:gd name="T89" fmla="*/ 54 h 64"/>
                <a:gd name="T90" fmla="*/ 80 w 142"/>
                <a:gd name="T91" fmla="*/ 56 h 64"/>
                <a:gd name="T92" fmla="*/ 72 w 142"/>
                <a:gd name="T93" fmla="*/ 58 h 64"/>
                <a:gd name="T94" fmla="*/ 66 w 142"/>
                <a:gd name="T95" fmla="*/ 58 h 64"/>
                <a:gd name="T96" fmla="*/ 58 w 142"/>
                <a:gd name="T97" fmla="*/ 58 h 64"/>
                <a:gd name="T98" fmla="*/ 50 w 142"/>
                <a:gd name="T99" fmla="*/ 58 h 64"/>
                <a:gd name="T100" fmla="*/ 42 w 142"/>
                <a:gd name="T101" fmla="*/ 58 h 64"/>
                <a:gd name="T102" fmla="*/ 34 w 142"/>
                <a:gd name="T103" fmla="*/ 56 h 64"/>
                <a:gd name="T104" fmla="*/ 28 w 142"/>
                <a:gd name="T105" fmla="*/ 54 h 64"/>
                <a:gd name="T106" fmla="*/ 26 w 142"/>
                <a:gd name="T107" fmla="*/ 58 h 64"/>
                <a:gd name="T108" fmla="*/ 8 w 142"/>
                <a:gd name="T109" fmla="*/ 46 h 64"/>
                <a:gd name="T110" fmla="*/ 2 w 142"/>
                <a:gd name="T111" fmla="*/ 38 h 64"/>
                <a:gd name="T112" fmla="*/ 18 w 142"/>
                <a:gd name="T113" fmla="*/ 30 h 64"/>
                <a:gd name="T114" fmla="*/ 54 w 142"/>
                <a:gd name="T115" fmla="*/ 22 h 64"/>
                <a:gd name="T116" fmla="*/ 92 w 142"/>
                <a:gd name="T117" fmla="*/ 20 h 64"/>
                <a:gd name="T118" fmla="*/ 94 w 142"/>
                <a:gd name="T119" fmla="*/ 18 h 64"/>
                <a:gd name="T120" fmla="*/ 92 w 142"/>
                <a:gd name="T121" fmla="*/ 18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142" h="64">
                  <a:moveTo>
                    <a:pt x="92" y="18"/>
                  </a:moveTo>
                  <a:lnTo>
                    <a:pt x="92" y="18"/>
                  </a:lnTo>
                  <a:lnTo>
                    <a:pt x="74" y="16"/>
                  </a:lnTo>
                  <a:lnTo>
                    <a:pt x="54" y="16"/>
                  </a:lnTo>
                  <a:lnTo>
                    <a:pt x="36" y="18"/>
                  </a:lnTo>
                  <a:lnTo>
                    <a:pt x="16" y="22"/>
                  </a:lnTo>
                  <a:lnTo>
                    <a:pt x="16" y="22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0" y="28"/>
                  </a:lnTo>
                  <a:lnTo>
                    <a:pt x="6" y="20"/>
                  </a:lnTo>
                  <a:lnTo>
                    <a:pt x="14" y="14"/>
                  </a:lnTo>
                  <a:lnTo>
                    <a:pt x="22" y="8"/>
                  </a:lnTo>
                  <a:lnTo>
                    <a:pt x="20" y="12"/>
                  </a:lnTo>
                  <a:lnTo>
                    <a:pt x="20" y="12"/>
                  </a:lnTo>
                  <a:lnTo>
                    <a:pt x="26" y="8"/>
                  </a:lnTo>
                  <a:lnTo>
                    <a:pt x="30" y="6"/>
                  </a:lnTo>
                  <a:lnTo>
                    <a:pt x="34" y="4"/>
                  </a:lnTo>
                  <a:lnTo>
                    <a:pt x="32" y="8"/>
                  </a:lnTo>
                  <a:lnTo>
                    <a:pt x="32" y="8"/>
                  </a:lnTo>
                  <a:lnTo>
                    <a:pt x="36" y="4"/>
                  </a:lnTo>
                  <a:lnTo>
                    <a:pt x="40" y="2"/>
                  </a:lnTo>
                  <a:lnTo>
                    <a:pt x="46" y="2"/>
                  </a:lnTo>
                  <a:lnTo>
                    <a:pt x="42" y="4"/>
                  </a:lnTo>
                  <a:lnTo>
                    <a:pt x="42" y="4"/>
                  </a:lnTo>
                  <a:lnTo>
                    <a:pt x="48" y="2"/>
                  </a:lnTo>
                  <a:lnTo>
                    <a:pt x="52" y="2"/>
                  </a:lnTo>
                  <a:lnTo>
                    <a:pt x="58" y="2"/>
                  </a:lnTo>
                  <a:lnTo>
                    <a:pt x="54" y="2"/>
                  </a:lnTo>
                  <a:lnTo>
                    <a:pt x="54" y="2"/>
                  </a:lnTo>
                  <a:lnTo>
                    <a:pt x="68" y="0"/>
                  </a:lnTo>
                  <a:lnTo>
                    <a:pt x="64" y="2"/>
                  </a:lnTo>
                  <a:lnTo>
                    <a:pt x="64" y="2"/>
                  </a:lnTo>
                  <a:lnTo>
                    <a:pt x="76" y="0"/>
                  </a:lnTo>
                  <a:lnTo>
                    <a:pt x="82" y="0"/>
                  </a:lnTo>
                  <a:lnTo>
                    <a:pt x="78" y="2"/>
                  </a:lnTo>
                  <a:lnTo>
                    <a:pt x="78" y="2"/>
                  </a:lnTo>
                  <a:lnTo>
                    <a:pt x="92" y="2"/>
                  </a:lnTo>
                  <a:lnTo>
                    <a:pt x="88" y="4"/>
                  </a:lnTo>
                  <a:lnTo>
                    <a:pt x="88" y="4"/>
                  </a:lnTo>
                  <a:lnTo>
                    <a:pt x="96" y="4"/>
                  </a:lnTo>
                  <a:lnTo>
                    <a:pt x="100" y="2"/>
                  </a:lnTo>
                  <a:lnTo>
                    <a:pt x="96" y="4"/>
                  </a:lnTo>
                  <a:lnTo>
                    <a:pt x="96" y="4"/>
                  </a:lnTo>
                  <a:lnTo>
                    <a:pt x="106" y="2"/>
                  </a:lnTo>
                  <a:lnTo>
                    <a:pt x="102" y="6"/>
                  </a:lnTo>
                  <a:lnTo>
                    <a:pt x="102" y="6"/>
                  </a:lnTo>
                  <a:lnTo>
                    <a:pt x="118" y="4"/>
                  </a:lnTo>
                  <a:lnTo>
                    <a:pt x="114" y="8"/>
                  </a:lnTo>
                  <a:lnTo>
                    <a:pt x="126" y="4"/>
                  </a:lnTo>
                  <a:lnTo>
                    <a:pt x="124" y="8"/>
                  </a:lnTo>
                  <a:lnTo>
                    <a:pt x="124" y="8"/>
                  </a:lnTo>
                  <a:lnTo>
                    <a:pt x="126" y="8"/>
                  </a:lnTo>
                  <a:lnTo>
                    <a:pt x="136" y="6"/>
                  </a:lnTo>
                  <a:lnTo>
                    <a:pt x="136" y="6"/>
                  </a:lnTo>
                  <a:lnTo>
                    <a:pt x="136" y="6"/>
                  </a:lnTo>
                  <a:lnTo>
                    <a:pt x="142" y="4"/>
                  </a:lnTo>
                  <a:lnTo>
                    <a:pt x="142" y="4"/>
                  </a:lnTo>
                  <a:lnTo>
                    <a:pt x="142" y="6"/>
                  </a:lnTo>
                  <a:lnTo>
                    <a:pt x="142" y="6"/>
                  </a:lnTo>
                  <a:lnTo>
                    <a:pt x="142" y="6"/>
                  </a:lnTo>
                  <a:lnTo>
                    <a:pt x="142" y="6"/>
                  </a:lnTo>
                  <a:lnTo>
                    <a:pt x="140" y="8"/>
                  </a:lnTo>
                  <a:lnTo>
                    <a:pt x="140" y="8"/>
                  </a:lnTo>
                  <a:lnTo>
                    <a:pt x="136" y="16"/>
                  </a:lnTo>
                  <a:lnTo>
                    <a:pt x="140" y="14"/>
                  </a:lnTo>
                  <a:lnTo>
                    <a:pt x="132" y="20"/>
                  </a:lnTo>
                  <a:lnTo>
                    <a:pt x="132" y="20"/>
                  </a:lnTo>
                  <a:lnTo>
                    <a:pt x="130" y="22"/>
                  </a:lnTo>
                  <a:lnTo>
                    <a:pt x="132" y="24"/>
                  </a:lnTo>
                  <a:lnTo>
                    <a:pt x="124" y="28"/>
                  </a:lnTo>
                  <a:lnTo>
                    <a:pt x="124" y="28"/>
                  </a:lnTo>
                  <a:lnTo>
                    <a:pt x="122" y="30"/>
                  </a:lnTo>
                  <a:lnTo>
                    <a:pt x="126" y="32"/>
                  </a:lnTo>
                  <a:lnTo>
                    <a:pt x="116" y="36"/>
                  </a:lnTo>
                  <a:lnTo>
                    <a:pt x="116" y="36"/>
                  </a:lnTo>
                  <a:lnTo>
                    <a:pt x="116" y="36"/>
                  </a:lnTo>
                  <a:lnTo>
                    <a:pt x="118" y="38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08" y="40"/>
                  </a:lnTo>
                  <a:lnTo>
                    <a:pt x="110" y="44"/>
                  </a:lnTo>
                  <a:lnTo>
                    <a:pt x="102" y="46"/>
                  </a:lnTo>
                  <a:lnTo>
                    <a:pt x="104" y="48"/>
                  </a:lnTo>
                  <a:lnTo>
                    <a:pt x="96" y="48"/>
                  </a:lnTo>
                  <a:lnTo>
                    <a:pt x="98" y="52"/>
                  </a:lnTo>
                  <a:lnTo>
                    <a:pt x="90" y="52"/>
                  </a:lnTo>
                  <a:lnTo>
                    <a:pt x="92" y="56"/>
                  </a:lnTo>
                  <a:lnTo>
                    <a:pt x="86" y="54"/>
                  </a:lnTo>
                  <a:lnTo>
                    <a:pt x="86" y="58"/>
                  </a:lnTo>
                  <a:lnTo>
                    <a:pt x="80" y="56"/>
                  </a:lnTo>
                  <a:lnTo>
                    <a:pt x="80" y="60"/>
                  </a:lnTo>
                  <a:lnTo>
                    <a:pt x="72" y="58"/>
                  </a:lnTo>
                  <a:lnTo>
                    <a:pt x="72" y="62"/>
                  </a:lnTo>
                  <a:lnTo>
                    <a:pt x="66" y="58"/>
                  </a:lnTo>
                  <a:lnTo>
                    <a:pt x="68" y="64"/>
                  </a:lnTo>
                  <a:lnTo>
                    <a:pt x="58" y="58"/>
                  </a:lnTo>
                  <a:lnTo>
                    <a:pt x="58" y="64"/>
                  </a:lnTo>
                  <a:lnTo>
                    <a:pt x="50" y="58"/>
                  </a:lnTo>
                  <a:lnTo>
                    <a:pt x="50" y="64"/>
                  </a:lnTo>
                  <a:lnTo>
                    <a:pt x="42" y="58"/>
                  </a:lnTo>
                  <a:lnTo>
                    <a:pt x="40" y="62"/>
                  </a:lnTo>
                  <a:lnTo>
                    <a:pt x="34" y="56"/>
                  </a:lnTo>
                  <a:lnTo>
                    <a:pt x="34" y="62"/>
                  </a:lnTo>
                  <a:lnTo>
                    <a:pt x="28" y="54"/>
                  </a:lnTo>
                  <a:lnTo>
                    <a:pt x="26" y="58"/>
                  </a:lnTo>
                  <a:lnTo>
                    <a:pt x="26" y="58"/>
                  </a:lnTo>
                  <a:lnTo>
                    <a:pt x="16" y="52"/>
                  </a:lnTo>
                  <a:lnTo>
                    <a:pt x="8" y="46"/>
                  </a:lnTo>
                  <a:lnTo>
                    <a:pt x="2" y="38"/>
                  </a:lnTo>
                  <a:lnTo>
                    <a:pt x="2" y="38"/>
                  </a:lnTo>
                  <a:lnTo>
                    <a:pt x="18" y="30"/>
                  </a:lnTo>
                  <a:lnTo>
                    <a:pt x="18" y="30"/>
                  </a:lnTo>
                  <a:lnTo>
                    <a:pt x="36" y="26"/>
                  </a:lnTo>
                  <a:lnTo>
                    <a:pt x="54" y="22"/>
                  </a:lnTo>
                  <a:lnTo>
                    <a:pt x="74" y="20"/>
                  </a:lnTo>
                  <a:lnTo>
                    <a:pt x="92" y="20"/>
                  </a:lnTo>
                  <a:lnTo>
                    <a:pt x="92" y="20"/>
                  </a:lnTo>
                  <a:lnTo>
                    <a:pt x="94" y="18"/>
                  </a:lnTo>
                  <a:lnTo>
                    <a:pt x="92" y="18"/>
                  </a:lnTo>
                  <a:lnTo>
                    <a:pt x="92" y="18"/>
                  </a:lnTo>
                  <a:close/>
                </a:path>
              </a:pathLst>
            </a:custGeom>
            <a:solidFill>
              <a:srgbClr val="A9C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1" name="Freeform 29"/>
            <p:cNvSpPr>
              <a:spLocks/>
            </p:cNvSpPr>
            <p:nvPr/>
          </p:nvSpPr>
          <p:spPr bwMode="auto">
            <a:xfrm>
              <a:off x="4391" y="1221"/>
              <a:ext cx="210" cy="324"/>
            </a:xfrm>
            <a:custGeom>
              <a:avLst/>
              <a:gdLst>
                <a:gd name="T0" fmla="*/ 98 w 210"/>
                <a:gd name="T1" fmla="*/ 154 h 324"/>
                <a:gd name="T2" fmla="*/ 42 w 210"/>
                <a:gd name="T3" fmla="*/ 230 h 324"/>
                <a:gd name="T4" fmla="*/ 22 w 210"/>
                <a:gd name="T5" fmla="*/ 272 h 324"/>
                <a:gd name="T6" fmla="*/ 8 w 210"/>
                <a:gd name="T7" fmla="*/ 314 h 324"/>
                <a:gd name="T8" fmla="*/ 2 w 210"/>
                <a:gd name="T9" fmla="*/ 290 h 324"/>
                <a:gd name="T10" fmla="*/ 2 w 210"/>
                <a:gd name="T11" fmla="*/ 238 h 324"/>
                <a:gd name="T12" fmla="*/ 6 w 210"/>
                <a:gd name="T13" fmla="*/ 232 h 324"/>
                <a:gd name="T14" fmla="*/ 14 w 210"/>
                <a:gd name="T15" fmla="*/ 212 h 324"/>
                <a:gd name="T16" fmla="*/ 18 w 210"/>
                <a:gd name="T17" fmla="*/ 206 h 324"/>
                <a:gd name="T18" fmla="*/ 26 w 210"/>
                <a:gd name="T19" fmla="*/ 194 h 324"/>
                <a:gd name="T20" fmla="*/ 36 w 210"/>
                <a:gd name="T21" fmla="*/ 168 h 324"/>
                <a:gd name="T22" fmla="*/ 42 w 210"/>
                <a:gd name="T23" fmla="*/ 170 h 324"/>
                <a:gd name="T24" fmla="*/ 56 w 210"/>
                <a:gd name="T25" fmla="*/ 148 h 324"/>
                <a:gd name="T26" fmla="*/ 70 w 210"/>
                <a:gd name="T27" fmla="*/ 124 h 324"/>
                <a:gd name="T28" fmla="*/ 76 w 210"/>
                <a:gd name="T29" fmla="*/ 124 h 324"/>
                <a:gd name="T30" fmla="*/ 94 w 210"/>
                <a:gd name="T31" fmla="*/ 104 h 324"/>
                <a:gd name="T32" fmla="*/ 106 w 210"/>
                <a:gd name="T33" fmla="*/ 90 h 324"/>
                <a:gd name="T34" fmla="*/ 110 w 210"/>
                <a:gd name="T35" fmla="*/ 92 h 324"/>
                <a:gd name="T36" fmla="*/ 120 w 210"/>
                <a:gd name="T37" fmla="*/ 82 h 324"/>
                <a:gd name="T38" fmla="*/ 132 w 210"/>
                <a:gd name="T39" fmla="*/ 62 h 324"/>
                <a:gd name="T40" fmla="*/ 156 w 210"/>
                <a:gd name="T41" fmla="*/ 30 h 324"/>
                <a:gd name="T42" fmla="*/ 162 w 210"/>
                <a:gd name="T43" fmla="*/ 38 h 324"/>
                <a:gd name="T44" fmla="*/ 174 w 210"/>
                <a:gd name="T45" fmla="*/ 18 h 324"/>
                <a:gd name="T46" fmla="*/ 182 w 210"/>
                <a:gd name="T47" fmla="*/ 6 h 324"/>
                <a:gd name="T48" fmla="*/ 182 w 210"/>
                <a:gd name="T49" fmla="*/ 4 h 324"/>
                <a:gd name="T50" fmla="*/ 190 w 210"/>
                <a:gd name="T51" fmla="*/ 30 h 324"/>
                <a:gd name="T52" fmla="*/ 194 w 210"/>
                <a:gd name="T53" fmla="*/ 44 h 324"/>
                <a:gd name="T54" fmla="*/ 198 w 210"/>
                <a:gd name="T55" fmla="*/ 70 h 324"/>
                <a:gd name="T56" fmla="*/ 208 w 210"/>
                <a:gd name="T57" fmla="*/ 76 h 324"/>
                <a:gd name="T58" fmla="*/ 200 w 210"/>
                <a:gd name="T59" fmla="*/ 102 h 324"/>
                <a:gd name="T60" fmla="*/ 198 w 210"/>
                <a:gd name="T61" fmla="*/ 122 h 324"/>
                <a:gd name="T62" fmla="*/ 198 w 210"/>
                <a:gd name="T63" fmla="*/ 142 h 324"/>
                <a:gd name="T64" fmla="*/ 206 w 210"/>
                <a:gd name="T65" fmla="*/ 160 h 324"/>
                <a:gd name="T66" fmla="*/ 190 w 210"/>
                <a:gd name="T67" fmla="*/ 188 h 324"/>
                <a:gd name="T68" fmla="*/ 194 w 210"/>
                <a:gd name="T69" fmla="*/ 208 h 324"/>
                <a:gd name="T70" fmla="*/ 164 w 210"/>
                <a:gd name="T71" fmla="*/ 232 h 324"/>
                <a:gd name="T72" fmla="*/ 168 w 210"/>
                <a:gd name="T73" fmla="*/ 254 h 324"/>
                <a:gd name="T74" fmla="*/ 126 w 210"/>
                <a:gd name="T75" fmla="*/ 278 h 324"/>
                <a:gd name="T76" fmla="*/ 124 w 210"/>
                <a:gd name="T77" fmla="*/ 298 h 324"/>
                <a:gd name="T78" fmla="*/ 106 w 210"/>
                <a:gd name="T79" fmla="*/ 308 h 324"/>
                <a:gd name="T80" fmla="*/ 56 w 210"/>
                <a:gd name="T81" fmla="*/ 324 h 324"/>
                <a:gd name="T82" fmla="*/ 30 w 210"/>
                <a:gd name="T83" fmla="*/ 324 h 324"/>
                <a:gd name="T84" fmla="*/ 40 w 210"/>
                <a:gd name="T85" fmla="*/ 282 h 324"/>
                <a:gd name="T86" fmla="*/ 68 w 210"/>
                <a:gd name="T87" fmla="*/ 218 h 324"/>
                <a:gd name="T88" fmla="*/ 104 w 210"/>
                <a:gd name="T89" fmla="*/ 158 h 324"/>
                <a:gd name="T90" fmla="*/ 134 w 210"/>
                <a:gd name="T91" fmla="*/ 122 h 324"/>
                <a:gd name="T92" fmla="*/ 132 w 210"/>
                <a:gd name="T93" fmla="*/ 118 h 3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</a:cxnLst>
              <a:rect l="0" t="0" r="r" b="b"/>
              <a:pathLst>
                <a:path w="210" h="324">
                  <a:moveTo>
                    <a:pt x="130" y="118"/>
                  </a:moveTo>
                  <a:lnTo>
                    <a:pt x="130" y="118"/>
                  </a:lnTo>
                  <a:lnTo>
                    <a:pt x="98" y="154"/>
                  </a:lnTo>
                  <a:lnTo>
                    <a:pt x="68" y="190"/>
                  </a:lnTo>
                  <a:lnTo>
                    <a:pt x="54" y="210"/>
                  </a:lnTo>
                  <a:lnTo>
                    <a:pt x="42" y="230"/>
                  </a:lnTo>
                  <a:lnTo>
                    <a:pt x="30" y="250"/>
                  </a:lnTo>
                  <a:lnTo>
                    <a:pt x="22" y="272"/>
                  </a:lnTo>
                  <a:lnTo>
                    <a:pt x="22" y="272"/>
                  </a:lnTo>
                  <a:lnTo>
                    <a:pt x="8" y="314"/>
                  </a:lnTo>
                  <a:lnTo>
                    <a:pt x="8" y="314"/>
                  </a:lnTo>
                  <a:lnTo>
                    <a:pt x="8" y="314"/>
                  </a:lnTo>
                  <a:lnTo>
                    <a:pt x="8" y="314"/>
                  </a:lnTo>
                  <a:lnTo>
                    <a:pt x="4" y="302"/>
                  </a:lnTo>
                  <a:lnTo>
                    <a:pt x="2" y="290"/>
                  </a:lnTo>
                  <a:lnTo>
                    <a:pt x="0" y="264"/>
                  </a:lnTo>
                  <a:lnTo>
                    <a:pt x="2" y="246"/>
                  </a:lnTo>
                  <a:lnTo>
                    <a:pt x="2" y="238"/>
                  </a:lnTo>
                  <a:lnTo>
                    <a:pt x="6" y="246"/>
                  </a:lnTo>
                  <a:lnTo>
                    <a:pt x="6" y="246"/>
                  </a:lnTo>
                  <a:lnTo>
                    <a:pt x="6" y="232"/>
                  </a:lnTo>
                  <a:lnTo>
                    <a:pt x="8" y="222"/>
                  </a:lnTo>
                  <a:lnTo>
                    <a:pt x="12" y="214"/>
                  </a:lnTo>
                  <a:lnTo>
                    <a:pt x="14" y="212"/>
                  </a:lnTo>
                  <a:lnTo>
                    <a:pt x="16" y="220"/>
                  </a:lnTo>
                  <a:lnTo>
                    <a:pt x="16" y="220"/>
                  </a:lnTo>
                  <a:lnTo>
                    <a:pt x="18" y="206"/>
                  </a:lnTo>
                  <a:lnTo>
                    <a:pt x="20" y="194"/>
                  </a:lnTo>
                  <a:lnTo>
                    <a:pt x="26" y="184"/>
                  </a:lnTo>
                  <a:lnTo>
                    <a:pt x="26" y="194"/>
                  </a:lnTo>
                  <a:lnTo>
                    <a:pt x="26" y="194"/>
                  </a:lnTo>
                  <a:lnTo>
                    <a:pt x="30" y="180"/>
                  </a:lnTo>
                  <a:lnTo>
                    <a:pt x="36" y="168"/>
                  </a:lnTo>
                  <a:lnTo>
                    <a:pt x="44" y="160"/>
                  </a:lnTo>
                  <a:lnTo>
                    <a:pt x="42" y="170"/>
                  </a:lnTo>
                  <a:lnTo>
                    <a:pt x="42" y="170"/>
                  </a:lnTo>
                  <a:lnTo>
                    <a:pt x="50" y="150"/>
                  </a:lnTo>
                  <a:lnTo>
                    <a:pt x="56" y="138"/>
                  </a:lnTo>
                  <a:lnTo>
                    <a:pt x="56" y="148"/>
                  </a:lnTo>
                  <a:lnTo>
                    <a:pt x="56" y="148"/>
                  </a:lnTo>
                  <a:lnTo>
                    <a:pt x="62" y="136"/>
                  </a:lnTo>
                  <a:lnTo>
                    <a:pt x="70" y="124"/>
                  </a:lnTo>
                  <a:lnTo>
                    <a:pt x="80" y="112"/>
                  </a:lnTo>
                  <a:lnTo>
                    <a:pt x="76" y="124"/>
                  </a:lnTo>
                  <a:lnTo>
                    <a:pt x="76" y="124"/>
                  </a:lnTo>
                  <a:lnTo>
                    <a:pt x="88" y="106"/>
                  </a:lnTo>
                  <a:lnTo>
                    <a:pt x="96" y="96"/>
                  </a:lnTo>
                  <a:lnTo>
                    <a:pt x="94" y="104"/>
                  </a:lnTo>
                  <a:lnTo>
                    <a:pt x="94" y="104"/>
                  </a:lnTo>
                  <a:lnTo>
                    <a:pt x="100" y="98"/>
                  </a:lnTo>
                  <a:lnTo>
                    <a:pt x="106" y="90"/>
                  </a:lnTo>
                  <a:lnTo>
                    <a:pt x="110" y="82"/>
                  </a:lnTo>
                  <a:lnTo>
                    <a:pt x="110" y="92"/>
                  </a:lnTo>
                  <a:lnTo>
                    <a:pt x="110" y="92"/>
                  </a:lnTo>
                  <a:lnTo>
                    <a:pt x="118" y="78"/>
                  </a:lnTo>
                  <a:lnTo>
                    <a:pt x="122" y="68"/>
                  </a:lnTo>
                  <a:lnTo>
                    <a:pt x="120" y="82"/>
                  </a:lnTo>
                  <a:lnTo>
                    <a:pt x="120" y="82"/>
                  </a:lnTo>
                  <a:lnTo>
                    <a:pt x="126" y="74"/>
                  </a:lnTo>
                  <a:lnTo>
                    <a:pt x="132" y="62"/>
                  </a:lnTo>
                  <a:lnTo>
                    <a:pt x="140" y="48"/>
                  </a:lnTo>
                  <a:lnTo>
                    <a:pt x="142" y="62"/>
                  </a:lnTo>
                  <a:lnTo>
                    <a:pt x="156" y="30"/>
                  </a:lnTo>
                  <a:lnTo>
                    <a:pt x="160" y="42"/>
                  </a:lnTo>
                  <a:lnTo>
                    <a:pt x="160" y="42"/>
                  </a:lnTo>
                  <a:lnTo>
                    <a:pt x="162" y="38"/>
                  </a:lnTo>
                  <a:lnTo>
                    <a:pt x="174" y="16"/>
                  </a:lnTo>
                  <a:lnTo>
                    <a:pt x="174" y="18"/>
                  </a:lnTo>
                  <a:lnTo>
                    <a:pt x="174" y="18"/>
                  </a:lnTo>
                  <a:lnTo>
                    <a:pt x="180" y="0"/>
                  </a:lnTo>
                  <a:lnTo>
                    <a:pt x="180" y="0"/>
                  </a:lnTo>
                  <a:lnTo>
                    <a:pt x="182" y="6"/>
                  </a:lnTo>
                  <a:lnTo>
                    <a:pt x="182" y="6"/>
                  </a:lnTo>
                  <a:lnTo>
                    <a:pt x="182" y="4"/>
                  </a:lnTo>
                  <a:lnTo>
                    <a:pt x="182" y="4"/>
                  </a:lnTo>
                  <a:lnTo>
                    <a:pt x="184" y="10"/>
                  </a:lnTo>
                  <a:lnTo>
                    <a:pt x="184" y="10"/>
                  </a:lnTo>
                  <a:lnTo>
                    <a:pt x="190" y="30"/>
                  </a:lnTo>
                  <a:lnTo>
                    <a:pt x="196" y="24"/>
                  </a:lnTo>
                  <a:lnTo>
                    <a:pt x="194" y="44"/>
                  </a:lnTo>
                  <a:lnTo>
                    <a:pt x="194" y="44"/>
                  </a:lnTo>
                  <a:lnTo>
                    <a:pt x="196" y="54"/>
                  </a:lnTo>
                  <a:lnTo>
                    <a:pt x="202" y="50"/>
                  </a:lnTo>
                  <a:lnTo>
                    <a:pt x="198" y="70"/>
                  </a:lnTo>
                  <a:lnTo>
                    <a:pt x="198" y="70"/>
                  </a:lnTo>
                  <a:lnTo>
                    <a:pt x="200" y="80"/>
                  </a:lnTo>
                  <a:lnTo>
                    <a:pt x="208" y="76"/>
                  </a:lnTo>
                  <a:lnTo>
                    <a:pt x="200" y="102"/>
                  </a:lnTo>
                  <a:lnTo>
                    <a:pt x="200" y="102"/>
                  </a:lnTo>
                  <a:lnTo>
                    <a:pt x="200" y="102"/>
                  </a:lnTo>
                  <a:lnTo>
                    <a:pt x="210" y="100"/>
                  </a:lnTo>
                  <a:lnTo>
                    <a:pt x="198" y="122"/>
                  </a:lnTo>
                  <a:lnTo>
                    <a:pt x="198" y="122"/>
                  </a:lnTo>
                  <a:lnTo>
                    <a:pt x="198" y="124"/>
                  </a:lnTo>
                  <a:lnTo>
                    <a:pt x="206" y="124"/>
                  </a:lnTo>
                  <a:lnTo>
                    <a:pt x="198" y="142"/>
                  </a:lnTo>
                  <a:lnTo>
                    <a:pt x="206" y="142"/>
                  </a:lnTo>
                  <a:lnTo>
                    <a:pt x="194" y="158"/>
                  </a:lnTo>
                  <a:lnTo>
                    <a:pt x="206" y="160"/>
                  </a:lnTo>
                  <a:lnTo>
                    <a:pt x="190" y="176"/>
                  </a:lnTo>
                  <a:lnTo>
                    <a:pt x="204" y="178"/>
                  </a:lnTo>
                  <a:lnTo>
                    <a:pt x="190" y="188"/>
                  </a:lnTo>
                  <a:lnTo>
                    <a:pt x="198" y="194"/>
                  </a:lnTo>
                  <a:lnTo>
                    <a:pt x="182" y="202"/>
                  </a:lnTo>
                  <a:lnTo>
                    <a:pt x="194" y="208"/>
                  </a:lnTo>
                  <a:lnTo>
                    <a:pt x="176" y="218"/>
                  </a:lnTo>
                  <a:lnTo>
                    <a:pt x="184" y="226"/>
                  </a:lnTo>
                  <a:lnTo>
                    <a:pt x="164" y="232"/>
                  </a:lnTo>
                  <a:lnTo>
                    <a:pt x="178" y="236"/>
                  </a:lnTo>
                  <a:lnTo>
                    <a:pt x="154" y="248"/>
                  </a:lnTo>
                  <a:lnTo>
                    <a:pt x="168" y="254"/>
                  </a:lnTo>
                  <a:lnTo>
                    <a:pt x="142" y="262"/>
                  </a:lnTo>
                  <a:lnTo>
                    <a:pt x="154" y="270"/>
                  </a:lnTo>
                  <a:lnTo>
                    <a:pt x="126" y="278"/>
                  </a:lnTo>
                  <a:lnTo>
                    <a:pt x="138" y="286"/>
                  </a:lnTo>
                  <a:lnTo>
                    <a:pt x="114" y="290"/>
                  </a:lnTo>
                  <a:lnTo>
                    <a:pt x="124" y="298"/>
                  </a:lnTo>
                  <a:lnTo>
                    <a:pt x="100" y="300"/>
                  </a:lnTo>
                  <a:lnTo>
                    <a:pt x="106" y="308"/>
                  </a:lnTo>
                  <a:lnTo>
                    <a:pt x="106" y="308"/>
                  </a:lnTo>
                  <a:lnTo>
                    <a:pt x="94" y="314"/>
                  </a:lnTo>
                  <a:lnTo>
                    <a:pt x="80" y="318"/>
                  </a:lnTo>
                  <a:lnTo>
                    <a:pt x="56" y="324"/>
                  </a:lnTo>
                  <a:lnTo>
                    <a:pt x="36" y="324"/>
                  </a:lnTo>
                  <a:lnTo>
                    <a:pt x="30" y="324"/>
                  </a:lnTo>
                  <a:lnTo>
                    <a:pt x="30" y="324"/>
                  </a:lnTo>
                  <a:lnTo>
                    <a:pt x="34" y="304"/>
                  </a:lnTo>
                  <a:lnTo>
                    <a:pt x="40" y="282"/>
                  </a:lnTo>
                  <a:lnTo>
                    <a:pt x="40" y="282"/>
                  </a:lnTo>
                  <a:lnTo>
                    <a:pt x="48" y="260"/>
                  </a:lnTo>
                  <a:lnTo>
                    <a:pt x="58" y="238"/>
                  </a:lnTo>
                  <a:lnTo>
                    <a:pt x="68" y="218"/>
                  </a:lnTo>
                  <a:lnTo>
                    <a:pt x="78" y="196"/>
                  </a:lnTo>
                  <a:lnTo>
                    <a:pt x="90" y="176"/>
                  </a:lnTo>
                  <a:lnTo>
                    <a:pt x="104" y="158"/>
                  </a:lnTo>
                  <a:lnTo>
                    <a:pt x="118" y="138"/>
                  </a:lnTo>
                  <a:lnTo>
                    <a:pt x="134" y="122"/>
                  </a:lnTo>
                  <a:lnTo>
                    <a:pt x="134" y="122"/>
                  </a:lnTo>
                  <a:lnTo>
                    <a:pt x="134" y="120"/>
                  </a:lnTo>
                  <a:lnTo>
                    <a:pt x="132" y="118"/>
                  </a:lnTo>
                  <a:lnTo>
                    <a:pt x="132" y="118"/>
                  </a:lnTo>
                  <a:lnTo>
                    <a:pt x="130" y="118"/>
                  </a:lnTo>
                  <a:lnTo>
                    <a:pt x="130" y="118"/>
                  </a:lnTo>
                  <a:close/>
                </a:path>
              </a:pathLst>
            </a:custGeom>
            <a:solidFill>
              <a:srgbClr val="8CC64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2" name="Freeform 30"/>
            <p:cNvSpPr>
              <a:spLocks/>
            </p:cNvSpPr>
            <p:nvPr/>
          </p:nvSpPr>
          <p:spPr bwMode="auto">
            <a:xfrm>
              <a:off x="4253" y="821"/>
              <a:ext cx="130" cy="28"/>
            </a:xfrm>
            <a:custGeom>
              <a:avLst/>
              <a:gdLst>
                <a:gd name="T0" fmla="*/ 122 w 130"/>
                <a:gd name="T1" fmla="*/ 0 h 28"/>
                <a:gd name="T2" fmla="*/ 122 w 130"/>
                <a:gd name="T3" fmla="*/ 0 h 28"/>
                <a:gd name="T4" fmla="*/ 110 w 130"/>
                <a:gd name="T5" fmla="*/ 6 h 28"/>
                <a:gd name="T6" fmla="*/ 96 w 130"/>
                <a:gd name="T7" fmla="*/ 12 h 28"/>
                <a:gd name="T8" fmla="*/ 80 w 130"/>
                <a:gd name="T9" fmla="*/ 16 h 28"/>
                <a:gd name="T10" fmla="*/ 66 w 130"/>
                <a:gd name="T11" fmla="*/ 18 h 28"/>
                <a:gd name="T12" fmla="*/ 52 w 130"/>
                <a:gd name="T13" fmla="*/ 18 h 28"/>
                <a:gd name="T14" fmla="*/ 36 w 130"/>
                <a:gd name="T15" fmla="*/ 16 h 28"/>
                <a:gd name="T16" fmla="*/ 22 w 130"/>
                <a:gd name="T17" fmla="*/ 14 h 28"/>
                <a:gd name="T18" fmla="*/ 8 w 130"/>
                <a:gd name="T19" fmla="*/ 8 h 28"/>
                <a:gd name="T20" fmla="*/ 8 w 130"/>
                <a:gd name="T21" fmla="*/ 8 h 28"/>
                <a:gd name="T22" fmla="*/ 4 w 130"/>
                <a:gd name="T23" fmla="*/ 8 h 28"/>
                <a:gd name="T24" fmla="*/ 0 w 130"/>
                <a:gd name="T25" fmla="*/ 10 h 28"/>
                <a:gd name="T26" fmla="*/ 0 w 130"/>
                <a:gd name="T27" fmla="*/ 14 h 28"/>
                <a:gd name="T28" fmla="*/ 2 w 130"/>
                <a:gd name="T29" fmla="*/ 16 h 28"/>
                <a:gd name="T30" fmla="*/ 2 w 130"/>
                <a:gd name="T31" fmla="*/ 16 h 28"/>
                <a:gd name="T32" fmla="*/ 18 w 130"/>
                <a:gd name="T33" fmla="*/ 22 h 28"/>
                <a:gd name="T34" fmla="*/ 34 w 130"/>
                <a:gd name="T35" fmla="*/ 26 h 28"/>
                <a:gd name="T36" fmla="*/ 50 w 130"/>
                <a:gd name="T37" fmla="*/ 28 h 28"/>
                <a:gd name="T38" fmla="*/ 66 w 130"/>
                <a:gd name="T39" fmla="*/ 28 h 28"/>
                <a:gd name="T40" fmla="*/ 82 w 130"/>
                <a:gd name="T41" fmla="*/ 26 h 28"/>
                <a:gd name="T42" fmla="*/ 98 w 130"/>
                <a:gd name="T43" fmla="*/ 22 h 28"/>
                <a:gd name="T44" fmla="*/ 112 w 130"/>
                <a:gd name="T45" fmla="*/ 16 h 28"/>
                <a:gd name="T46" fmla="*/ 128 w 130"/>
                <a:gd name="T47" fmla="*/ 8 h 28"/>
                <a:gd name="T48" fmla="*/ 128 w 130"/>
                <a:gd name="T49" fmla="*/ 8 h 28"/>
                <a:gd name="T50" fmla="*/ 130 w 130"/>
                <a:gd name="T51" fmla="*/ 4 h 28"/>
                <a:gd name="T52" fmla="*/ 128 w 130"/>
                <a:gd name="T53" fmla="*/ 2 h 28"/>
                <a:gd name="T54" fmla="*/ 126 w 130"/>
                <a:gd name="T55" fmla="*/ 0 h 28"/>
                <a:gd name="T56" fmla="*/ 122 w 130"/>
                <a:gd name="T57" fmla="*/ 0 h 28"/>
                <a:gd name="T58" fmla="*/ 122 w 130"/>
                <a:gd name="T59" fmla="*/ 0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30" h="28">
                  <a:moveTo>
                    <a:pt x="122" y="0"/>
                  </a:moveTo>
                  <a:lnTo>
                    <a:pt x="122" y="0"/>
                  </a:lnTo>
                  <a:lnTo>
                    <a:pt x="110" y="6"/>
                  </a:lnTo>
                  <a:lnTo>
                    <a:pt x="96" y="12"/>
                  </a:lnTo>
                  <a:lnTo>
                    <a:pt x="80" y="16"/>
                  </a:lnTo>
                  <a:lnTo>
                    <a:pt x="66" y="18"/>
                  </a:lnTo>
                  <a:lnTo>
                    <a:pt x="52" y="18"/>
                  </a:lnTo>
                  <a:lnTo>
                    <a:pt x="36" y="16"/>
                  </a:lnTo>
                  <a:lnTo>
                    <a:pt x="22" y="14"/>
                  </a:lnTo>
                  <a:lnTo>
                    <a:pt x="8" y="8"/>
                  </a:lnTo>
                  <a:lnTo>
                    <a:pt x="8" y="8"/>
                  </a:lnTo>
                  <a:lnTo>
                    <a:pt x="4" y="8"/>
                  </a:lnTo>
                  <a:lnTo>
                    <a:pt x="0" y="10"/>
                  </a:lnTo>
                  <a:lnTo>
                    <a:pt x="0" y="14"/>
                  </a:lnTo>
                  <a:lnTo>
                    <a:pt x="2" y="16"/>
                  </a:lnTo>
                  <a:lnTo>
                    <a:pt x="2" y="16"/>
                  </a:lnTo>
                  <a:lnTo>
                    <a:pt x="18" y="22"/>
                  </a:lnTo>
                  <a:lnTo>
                    <a:pt x="34" y="26"/>
                  </a:lnTo>
                  <a:lnTo>
                    <a:pt x="50" y="28"/>
                  </a:lnTo>
                  <a:lnTo>
                    <a:pt x="66" y="28"/>
                  </a:lnTo>
                  <a:lnTo>
                    <a:pt x="82" y="26"/>
                  </a:lnTo>
                  <a:lnTo>
                    <a:pt x="98" y="22"/>
                  </a:lnTo>
                  <a:lnTo>
                    <a:pt x="112" y="16"/>
                  </a:lnTo>
                  <a:lnTo>
                    <a:pt x="128" y="8"/>
                  </a:lnTo>
                  <a:lnTo>
                    <a:pt x="128" y="8"/>
                  </a:lnTo>
                  <a:lnTo>
                    <a:pt x="130" y="4"/>
                  </a:lnTo>
                  <a:lnTo>
                    <a:pt x="128" y="2"/>
                  </a:lnTo>
                  <a:lnTo>
                    <a:pt x="126" y="0"/>
                  </a:lnTo>
                  <a:lnTo>
                    <a:pt x="122" y="0"/>
                  </a:lnTo>
                  <a:lnTo>
                    <a:pt x="122" y="0"/>
                  </a:lnTo>
                  <a:close/>
                </a:path>
              </a:pathLst>
            </a:custGeom>
            <a:solidFill>
              <a:srgbClr val="A9C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3" name="Freeform 31"/>
            <p:cNvSpPr>
              <a:spLocks noEditPoints="1"/>
            </p:cNvSpPr>
            <p:nvPr/>
          </p:nvSpPr>
          <p:spPr bwMode="auto">
            <a:xfrm>
              <a:off x="4347" y="745"/>
              <a:ext cx="130" cy="124"/>
            </a:xfrm>
            <a:custGeom>
              <a:avLst/>
              <a:gdLst>
                <a:gd name="T0" fmla="*/ 114 w 130"/>
                <a:gd name="T1" fmla="*/ 14 h 124"/>
                <a:gd name="T2" fmla="*/ 96 w 130"/>
                <a:gd name="T3" fmla="*/ 8 h 124"/>
                <a:gd name="T4" fmla="*/ 76 w 130"/>
                <a:gd name="T5" fmla="*/ 16 h 124"/>
                <a:gd name="T6" fmla="*/ 74 w 130"/>
                <a:gd name="T7" fmla="*/ 18 h 124"/>
                <a:gd name="T8" fmla="*/ 72 w 130"/>
                <a:gd name="T9" fmla="*/ 14 h 124"/>
                <a:gd name="T10" fmla="*/ 64 w 130"/>
                <a:gd name="T11" fmla="*/ 6 h 124"/>
                <a:gd name="T12" fmla="*/ 46 w 130"/>
                <a:gd name="T13" fmla="*/ 0 h 124"/>
                <a:gd name="T14" fmla="*/ 36 w 130"/>
                <a:gd name="T15" fmla="*/ 4 h 124"/>
                <a:gd name="T16" fmla="*/ 26 w 130"/>
                <a:gd name="T17" fmla="*/ 16 h 124"/>
                <a:gd name="T18" fmla="*/ 28 w 130"/>
                <a:gd name="T19" fmla="*/ 34 h 124"/>
                <a:gd name="T20" fmla="*/ 18 w 130"/>
                <a:gd name="T21" fmla="*/ 36 h 124"/>
                <a:gd name="T22" fmla="*/ 4 w 130"/>
                <a:gd name="T23" fmla="*/ 48 h 124"/>
                <a:gd name="T24" fmla="*/ 0 w 130"/>
                <a:gd name="T25" fmla="*/ 56 h 124"/>
                <a:gd name="T26" fmla="*/ 8 w 130"/>
                <a:gd name="T27" fmla="*/ 74 h 124"/>
                <a:gd name="T28" fmla="*/ 28 w 130"/>
                <a:gd name="T29" fmla="*/ 82 h 124"/>
                <a:gd name="T30" fmla="*/ 36 w 130"/>
                <a:gd name="T31" fmla="*/ 82 h 124"/>
                <a:gd name="T32" fmla="*/ 34 w 130"/>
                <a:gd name="T33" fmla="*/ 88 h 124"/>
                <a:gd name="T34" fmla="*/ 32 w 130"/>
                <a:gd name="T35" fmla="*/ 100 h 124"/>
                <a:gd name="T36" fmla="*/ 40 w 130"/>
                <a:gd name="T37" fmla="*/ 118 h 124"/>
                <a:gd name="T38" fmla="*/ 48 w 130"/>
                <a:gd name="T39" fmla="*/ 124 h 124"/>
                <a:gd name="T40" fmla="*/ 68 w 130"/>
                <a:gd name="T41" fmla="*/ 120 h 124"/>
                <a:gd name="T42" fmla="*/ 80 w 130"/>
                <a:gd name="T43" fmla="*/ 104 h 124"/>
                <a:gd name="T44" fmla="*/ 82 w 130"/>
                <a:gd name="T45" fmla="*/ 94 h 124"/>
                <a:gd name="T46" fmla="*/ 88 w 130"/>
                <a:gd name="T47" fmla="*/ 100 h 124"/>
                <a:gd name="T48" fmla="*/ 100 w 130"/>
                <a:gd name="T49" fmla="*/ 104 h 124"/>
                <a:gd name="T50" fmla="*/ 120 w 130"/>
                <a:gd name="T51" fmla="*/ 100 h 124"/>
                <a:gd name="T52" fmla="*/ 126 w 130"/>
                <a:gd name="T53" fmla="*/ 94 h 124"/>
                <a:gd name="T54" fmla="*/ 128 w 130"/>
                <a:gd name="T55" fmla="*/ 74 h 124"/>
                <a:gd name="T56" fmla="*/ 114 w 130"/>
                <a:gd name="T57" fmla="*/ 58 h 124"/>
                <a:gd name="T58" fmla="*/ 106 w 130"/>
                <a:gd name="T59" fmla="*/ 56 h 124"/>
                <a:gd name="T60" fmla="*/ 112 w 130"/>
                <a:gd name="T61" fmla="*/ 50 h 124"/>
                <a:gd name="T62" fmla="*/ 118 w 130"/>
                <a:gd name="T63" fmla="*/ 42 h 124"/>
                <a:gd name="T64" fmla="*/ 120 w 130"/>
                <a:gd name="T65" fmla="*/ 22 h 124"/>
                <a:gd name="T66" fmla="*/ 114 w 130"/>
                <a:gd name="T67" fmla="*/ 14 h 124"/>
                <a:gd name="T68" fmla="*/ 80 w 130"/>
                <a:gd name="T69" fmla="*/ 80 h 124"/>
                <a:gd name="T70" fmla="*/ 62 w 130"/>
                <a:gd name="T71" fmla="*/ 84 h 124"/>
                <a:gd name="T72" fmla="*/ 46 w 130"/>
                <a:gd name="T73" fmla="*/ 72 h 124"/>
                <a:gd name="T74" fmla="*/ 42 w 130"/>
                <a:gd name="T75" fmla="*/ 64 h 124"/>
                <a:gd name="T76" fmla="*/ 46 w 130"/>
                <a:gd name="T77" fmla="*/ 46 h 124"/>
                <a:gd name="T78" fmla="*/ 54 w 130"/>
                <a:gd name="T79" fmla="*/ 40 h 124"/>
                <a:gd name="T80" fmla="*/ 72 w 130"/>
                <a:gd name="T81" fmla="*/ 36 h 124"/>
                <a:gd name="T82" fmla="*/ 88 w 130"/>
                <a:gd name="T83" fmla="*/ 48 h 124"/>
                <a:gd name="T84" fmla="*/ 90 w 130"/>
                <a:gd name="T85" fmla="*/ 56 h 124"/>
                <a:gd name="T86" fmla="*/ 86 w 130"/>
                <a:gd name="T87" fmla="*/ 74 h 124"/>
                <a:gd name="T88" fmla="*/ 80 w 130"/>
                <a:gd name="T89" fmla="*/ 80 h 12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30" h="124">
                  <a:moveTo>
                    <a:pt x="114" y="14"/>
                  </a:moveTo>
                  <a:lnTo>
                    <a:pt x="114" y="14"/>
                  </a:lnTo>
                  <a:lnTo>
                    <a:pt x="106" y="8"/>
                  </a:lnTo>
                  <a:lnTo>
                    <a:pt x="96" y="8"/>
                  </a:lnTo>
                  <a:lnTo>
                    <a:pt x="86" y="10"/>
                  </a:lnTo>
                  <a:lnTo>
                    <a:pt x="76" y="16"/>
                  </a:lnTo>
                  <a:lnTo>
                    <a:pt x="76" y="16"/>
                  </a:lnTo>
                  <a:lnTo>
                    <a:pt x="74" y="18"/>
                  </a:lnTo>
                  <a:lnTo>
                    <a:pt x="74" y="18"/>
                  </a:lnTo>
                  <a:lnTo>
                    <a:pt x="72" y="14"/>
                  </a:lnTo>
                  <a:lnTo>
                    <a:pt x="72" y="14"/>
                  </a:lnTo>
                  <a:lnTo>
                    <a:pt x="64" y="6"/>
                  </a:lnTo>
                  <a:lnTo>
                    <a:pt x="56" y="2"/>
                  </a:lnTo>
                  <a:lnTo>
                    <a:pt x="46" y="0"/>
                  </a:lnTo>
                  <a:lnTo>
                    <a:pt x="36" y="4"/>
                  </a:lnTo>
                  <a:lnTo>
                    <a:pt x="36" y="4"/>
                  </a:lnTo>
                  <a:lnTo>
                    <a:pt x="30" y="10"/>
                  </a:lnTo>
                  <a:lnTo>
                    <a:pt x="26" y="16"/>
                  </a:lnTo>
                  <a:lnTo>
                    <a:pt x="26" y="26"/>
                  </a:lnTo>
                  <a:lnTo>
                    <a:pt x="28" y="34"/>
                  </a:lnTo>
                  <a:lnTo>
                    <a:pt x="28" y="34"/>
                  </a:lnTo>
                  <a:lnTo>
                    <a:pt x="18" y="36"/>
                  </a:lnTo>
                  <a:lnTo>
                    <a:pt x="10" y="42"/>
                  </a:lnTo>
                  <a:lnTo>
                    <a:pt x="4" y="48"/>
                  </a:lnTo>
                  <a:lnTo>
                    <a:pt x="0" y="56"/>
                  </a:lnTo>
                  <a:lnTo>
                    <a:pt x="0" y="56"/>
                  </a:lnTo>
                  <a:lnTo>
                    <a:pt x="2" y="66"/>
                  </a:lnTo>
                  <a:lnTo>
                    <a:pt x="8" y="74"/>
                  </a:lnTo>
                  <a:lnTo>
                    <a:pt x="18" y="80"/>
                  </a:lnTo>
                  <a:lnTo>
                    <a:pt x="28" y="82"/>
                  </a:lnTo>
                  <a:lnTo>
                    <a:pt x="28" y="82"/>
                  </a:lnTo>
                  <a:lnTo>
                    <a:pt x="36" y="82"/>
                  </a:lnTo>
                  <a:lnTo>
                    <a:pt x="36" y="82"/>
                  </a:lnTo>
                  <a:lnTo>
                    <a:pt x="34" y="88"/>
                  </a:lnTo>
                  <a:lnTo>
                    <a:pt x="34" y="88"/>
                  </a:lnTo>
                  <a:lnTo>
                    <a:pt x="32" y="100"/>
                  </a:lnTo>
                  <a:lnTo>
                    <a:pt x="34" y="110"/>
                  </a:lnTo>
                  <a:lnTo>
                    <a:pt x="40" y="118"/>
                  </a:lnTo>
                  <a:lnTo>
                    <a:pt x="48" y="124"/>
                  </a:lnTo>
                  <a:lnTo>
                    <a:pt x="48" y="124"/>
                  </a:lnTo>
                  <a:lnTo>
                    <a:pt x="58" y="124"/>
                  </a:lnTo>
                  <a:lnTo>
                    <a:pt x="68" y="120"/>
                  </a:lnTo>
                  <a:lnTo>
                    <a:pt x="76" y="114"/>
                  </a:lnTo>
                  <a:lnTo>
                    <a:pt x="80" y="104"/>
                  </a:lnTo>
                  <a:lnTo>
                    <a:pt x="80" y="104"/>
                  </a:lnTo>
                  <a:lnTo>
                    <a:pt x="82" y="94"/>
                  </a:lnTo>
                  <a:lnTo>
                    <a:pt x="82" y="94"/>
                  </a:lnTo>
                  <a:lnTo>
                    <a:pt x="88" y="100"/>
                  </a:lnTo>
                  <a:lnTo>
                    <a:pt x="88" y="100"/>
                  </a:lnTo>
                  <a:lnTo>
                    <a:pt x="100" y="104"/>
                  </a:lnTo>
                  <a:lnTo>
                    <a:pt x="110" y="104"/>
                  </a:lnTo>
                  <a:lnTo>
                    <a:pt x="120" y="100"/>
                  </a:lnTo>
                  <a:lnTo>
                    <a:pt x="126" y="94"/>
                  </a:lnTo>
                  <a:lnTo>
                    <a:pt x="126" y="94"/>
                  </a:lnTo>
                  <a:lnTo>
                    <a:pt x="130" y="84"/>
                  </a:lnTo>
                  <a:lnTo>
                    <a:pt x="128" y="74"/>
                  </a:lnTo>
                  <a:lnTo>
                    <a:pt x="122" y="66"/>
                  </a:lnTo>
                  <a:lnTo>
                    <a:pt x="114" y="58"/>
                  </a:lnTo>
                  <a:lnTo>
                    <a:pt x="114" y="58"/>
                  </a:lnTo>
                  <a:lnTo>
                    <a:pt x="106" y="56"/>
                  </a:lnTo>
                  <a:lnTo>
                    <a:pt x="106" y="56"/>
                  </a:lnTo>
                  <a:lnTo>
                    <a:pt x="112" y="50"/>
                  </a:lnTo>
                  <a:lnTo>
                    <a:pt x="112" y="50"/>
                  </a:lnTo>
                  <a:lnTo>
                    <a:pt x="118" y="42"/>
                  </a:lnTo>
                  <a:lnTo>
                    <a:pt x="122" y="32"/>
                  </a:lnTo>
                  <a:lnTo>
                    <a:pt x="120" y="22"/>
                  </a:lnTo>
                  <a:lnTo>
                    <a:pt x="114" y="14"/>
                  </a:lnTo>
                  <a:lnTo>
                    <a:pt x="114" y="14"/>
                  </a:lnTo>
                  <a:close/>
                  <a:moveTo>
                    <a:pt x="80" y="80"/>
                  </a:moveTo>
                  <a:lnTo>
                    <a:pt x="80" y="80"/>
                  </a:lnTo>
                  <a:lnTo>
                    <a:pt x="70" y="84"/>
                  </a:lnTo>
                  <a:lnTo>
                    <a:pt x="62" y="84"/>
                  </a:lnTo>
                  <a:lnTo>
                    <a:pt x="52" y="80"/>
                  </a:lnTo>
                  <a:lnTo>
                    <a:pt x="46" y="72"/>
                  </a:lnTo>
                  <a:lnTo>
                    <a:pt x="46" y="72"/>
                  </a:lnTo>
                  <a:lnTo>
                    <a:pt x="42" y="64"/>
                  </a:lnTo>
                  <a:lnTo>
                    <a:pt x="42" y="54"/>
                  </a:lnTo>
                  <a:lnTo>
                    <a:pt x="46" y="46"/>
                  </a:lnTo>
                  <a:lnTo>
                    <a:pt x="54" y="40"/>
                  </a:lnTo>
                  <a:lnTo>
                    <a:pt x="54" y="40"/>
                  </a:lnTo>
                  <a:lnTo>
                    <a:pt x="62" y="36"/>
                  </a:lnTo>
                  <a:lnTo>
                    <a:pt x="72" y="36"/>
                  </a:lnTo>
                  <a:lnTo>
                    <a:pt x="80" y="40"/>
                  </a:lnTo>
                  <a:lnTo>
                    <a:pt x="88" y="48"/>
                  </a:lnTo>
                  <a:lnTo>
                    <a:pt x="88" y="48"/>
                  </a:lnTo>
                  <a:lnTo>
                    <a:pt x="90" y="56"/>
                  </a:lnTo>
                  <a:lnTo>
                    <a:pt x="90" y="66"/>
                  </a:lnTo>
                  <a:lnTo>
                    <a:pt x="86" y="74"/>
                  </a:lnTo>
                  <a:lnTo>
                    <a:pt x="80" y="80"/>
                  </a:lnTo>
                  <a:lnTo>
                    <a:pt x="80" y="80"/>
                  </a:lnTo>
                  <a:close/>
                </a:path>
              </a:pathLst>
            </a:custGeom>
            <a:solidFill>
              <a:srgbClr val="FBCED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4" name="Freeform 32"/>
            <p:cNvSpPr>
              <a:spLocks/>
            </p:cNvSpPr>
            <p:nvPr/>
          </p:nvSpPr>
          <p:spPr bwMode="auto">
            <a:xfrm>
              <a:off x="4393" y="785"/>
              <a:ext cx="42" cy="40"/>
            </a:xfrm>
            <a:custGeom>
              <a:avLst/>
              <a:gdLst>
                <a:gd name="T0" fmla="*/ 10 w 42"/>
                <a:gd name="T1" fmla="*/ 2 h 40"/>
                <a:gd name="T2" fmla="*/ 10 w 42"/>
                <a:gd name="T3" fmla="*/ 2 h 40"/>
                <a:gd name="T4" fmla="*/ 4 w 42"/>
                <a:gd name="T5" fmla="*/ 8 h 40"/>
                <a:gd name="T6" fmla="*/ 0 w 42"/>
                <a:gd name="T7" fmla="*/ 14 h 40"/>
                <a:gd name="T8" fmla="*/ 0 w 42"/>
                <a:gd name="T9" fmla="*/ 22 h 40"/>
                <a:gd name="T10" fmla="*/ 4 w 42"/>
                <a:gd name="T11" fmla="*/ 30 h 40"/>
                <a:gd name="T12" fmla="*/ 4 w 42"/>
                <a:gd name="T13" fmla="*/ 30 h 40"/>
                <a:gd name="T14" fmla="*/ 10 w 42"/>
                <a:gd name="T15" fmla="*/ 36 h 40"/>
                <a:gd name="T16" fmla="*/ 16 w 42"/>
                <a:gd name="T17" fmla="*/ 40 h 40"/>
                <a:gd name="T18" fmla="*/ 24 w 42"/>
                <a:gd name="T19" fmla="*/ 40 h 40"/>
                <a:gd name="T20" fmla="*/ 32 w 42"/>
                <a:gd name="T21" fmla="*/ 36 h 40"/>
                <a:gd name="T22" fmla="*/ 32 w 42"/>
                <a:gd name="T23" fmla="*/ 36 h 40"/>
                <a:gd name="T24" fmla="*/ 38 w 42"/>
                <a:gd name="T25" fmla="*/ 32 h 40"/>
                <a:gd name="T26" fmla="*/ 42 w 42"/>
                <a:gd name="T27" fmla="*/ 24 h 40"/>
                <a:gd name="T28" fmla="*/ 42 w 42"/>
                <a:gd name="T29" fmla="*/ 16 h 40"/>
                <a:gd name="T30" fmla="*/ 38 w 42"/>
                <a:gd name="T31" fmla="*/ 8 h 40"/>
                <a:gd name="T32" fmla="*/ 38 w 42"/>
                <a:gd name="T33" fmla="*/ 8 h 40"/>
                <a:gd name="T34" fmla="*/ 34 w 42"/>
                <a:gd name="T35" fmla="*/ 2 h 40"/>
                <a:gd name="T36" fmla="*/ 26 w 42"/>
                <a:gd name="T37" fmla="*/ 0 h 40"/>
                <a:gd name="T38" fmla="*/ 18 w 42"/>
                <a:gd name="T39" fmla="*/ 0 h 40"/>
                <a:gd name="T40" fmla="*/ 10 w 42"/>
                <a:gd name="T41" fmla="*/ 2 h 40"/>
                <a:gd name="T42" fmla="*/ 10 w 42"/>
                <a:gd name="T43" fmla="*/ 2 h 4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2" h="40">
                  <a:moveTo>
                    <a:pt x="10" y="2"/>
                  </a:moveTo>
                  <a:lnTo>
                    <a:pt x="10" y="2"/>
                  </a:lnTo>
                  <a:lnTo>
                    <a:pt x="4" y="8"/>
                  </a:lnTo>
                  <a:lnTo>
                    <a:pt x="0" y="14"/>
                  </a:lnTo>
                  <a:lnTo>
                    <a:pt x="0" y="22"/>
                  </a:lnTo>
                  <a:lnTo>
                    <a:pt x="4" y="30"/>
                  </a:lnTo>
                  <a:lnTo>
                    <a:pt x="4" y="30"/>
                  </a:lnTo>
                  <a:lnTo>
                    <a:pt x="10" y="36"/>
                  </a:lnTo>
                  <a:lnTo>
                    <a:pt x="16" y="40"/>
                  </a:lnTo>
                  <a:lnTo>
                    <a:pt x="24" y="40"/>
                  </a:lnTo>
                  <a:lnTo>
                    <a:pt x="32" y="36"/>
                  </a:lnTo>
                  <a:lnTo>
                    <a:pt x="32" y="36"/>
                  </a:lnTo>
                  <a:lnTo>
                    <a:pt x="38" y="32"/>
                  </a:lnTo>
                  <a:lnTo>
                    <a:pt x="42" y="24"/>
                  </a:lnTo>
                  <a:lnTo>
                    <a:pt x="42" y="16"/>
                  </a:lnTo>
                  <a:lnTo>
                    <a:pt x="38" y="8"/>
                  </a:lnTo>
                  <a:lnTo>
                    <a:pt x="38" y="8"/>
                  </a:lnTo>
                  <a:lnTo>
                    <a:pt x="34" y="2"/>
                  </a:lnTo>
                  <a:lnTo>
                    <a:pt x="26" y="0"/>
                  </a:lnTo>
                  <a:lnTo>
                    <a:pt x="18" y="0"/>
                  </a:lnTo>
                  <a:lnTo>
                    <a:pt x="10" y="2"/>
                  </a:lnTo>
                  <a:lnTo>
                    <a:pt x="10" y="2"/>
                  </a:lnTo>
                  <a:close/>
                </a:path>
              </a:pathLst>
            </a:custGeom>
            <a:solidFill>
              <a:srgbClr val="FFDA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5" name="Freeform 33"/>
            <p:cNvSpPr>
              <a:spLocks/>
            </p:cNvSpPr>
            <p:nvPr/>
          </p:nvSpPr>
          <p:spPr bwMode="auto">
            <a:xfrm>
              <a:off x="4151" y="1093"/>
              <a:ext cx="102" cy="88"/>
            </a:xfrm>
            <a:custGeom>
              <a:avLst/>
              <a:gdLst>
                <a:gd name="T0" fmla="*/ 4 w 102"/>
                <a:gd name="T1" fmla="*/ 10 h 88"/>
                <a:gd name="T2" fmla="*/ 4 w 102"/>
                <a:gd name="T3" fmla="*/ 10 h 88"/>
                <a:gd name="T4" fmla="*/ 18 w 102"/>
                <a:gd name="T5" fmla="*/ 14 h 88"/>
                <a:gd name="T6" fmla="*/ 32 w 102"/>
                <a:gd name="T7" fmla="*/ 20 h 88"/>
                <a:gd name="T8" fmla="*/ 44 w 102"/>
                <a:gd name="T9" fmla="*/ 28 h 88"/>
                <a:gd name="T10" fmla="*/ 56 w 102"/>
                <a:gd name="T11" fmla="*/ 36 h 88"/>
                <a:gd name="T12" fmla="*/ 68 w 102"/>
                <a:gd name="T13" fmla="*/ 46 h 88"/>
                <a:gd name="T14" fmla="*/ 78 w 102"/>
                <a:gd name="T15" fmla="*/ 58 h 88"/>
                <a:gd name="T16" fmla="*/ 86 w 102"/>
                <a:gd name="T17" fmla="*/ 70 h 88"/>
                <a:gd name="T18" fmla="*/ 92 w 102"/>
                <a:gd name="T19" fmla="*/ 84 h 88"/>
                <a:gd name="T20" fmla="*/ 92 w 102"/>
                <a:gd name="T21" fmla="*/ 84 h 88"/>
                <a:gd name="T22" fmla="*/ 94 w 102"/>
                <a:gd name="T23" fmla="*/ 86 h 88"/>
                <a:gd name="T24" fmla="*/ 98 w 102"/>
                <a:gd name="T25" fmla="*/ 88 h 88"/>
                <a:gd name="T26" fmla="*/ 102 w 102"/>
                <a:gd name="T27" fmla="*/ 86 h 88"/>
                <a:gd name="T28" fmla="*/ 102 w 102"/>
                <a:gd name="T29" fmla="*/ 82 h 88"/>
                <a:gd name="T30" fmla="*/ 102 w 102"/>
                <a:gd name="T31" fmla="*/ 82 h 88"/>
                <a:gd name="T32" fmla="*/ 94 w 102"/>
                <a:gd name="T33" fmla="*/ 66 h 88"/>
                <a:gd name="T34" fmla="*/ 86 w 102"/>
                <a:gd name="T35" fmla="*/ 54 h 88"/>
                <a:gd name="T36" fmla="*/ 76 w 102"/>
                <a:gd name="T37" fmla="*/ 40 h 88"/>
                <a:gd name="T38" fmla="*/ 64 w 102"/>
                <a:gd name="T39" fmla="*/ 30 h 88"/>
                <a:gd name="T40" fmla="*/ 50 w 102"/>
                <a:gd name="T41" fmla="*/ 20 h 88"/>
                <a:gd name="T42" fmla="*/ 36 w 102"/>
                <a:gd name="T43" fmla="*/ 12 h 88"/>
                <a:gd name="T44" fmla="*/ 22 w 102"/>
                <a:gd name="T45" fmla="*/ 6 h 88"/>
                <a:gd name="T46" fmla="*/ 6 w 102"/>
                <a:gd name="T47" fmla="*/ 0 h 88"/>
                <a:gd name="T48" fmla="*/ 6 w 102"/>
                <a:gd name="T49" fmla="*/ 0 h 88"/>
                <a:gd name="T50" fmla="*/ 2 w 102"/>
                <a:gd name="T51" fmla="*/ 2 h 88"/>
                <a:gd name="T52" fmla="*/ 0 w 102"/>
                <a:gd name="T53" fmla="*/ 4 h 88"/>
                <a:gd name="T54" fmla="*/ 0 w 102"/>
                <a:gd name="T55" fmla="*/ 8 h 88"/>
                <a:gd name="T56" fmla="*/ 4 w 102"/>
                <a:gd name="T57" fmla="*/ 10 h 88"/>
                <a:gd name="T58" fmla="*/ 4 w 102"/>
                <a:gd name="T59" fmla="*/ 10 h 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102" h="88">
                  <a:moveTo>
                    <a:pt x="4" y="10"/>
                  </a:moveTo>
                  <a:lnTo>
                    <a:pt x="4" y="10"/>
                  </a:lnTo>
                  <a:lnTo>
                    <a:pt x="18" y="14"/>
                  </a:lnTo>
                  <a:lnTo>
                    <a:pt x="32" y="20"/>
                  </a:lnTo>
                  <a:lnTo>
                    <a:pt x="44" y="28"/>
                  </a:lnTo>
                  <a:lnTo>
                    <a:pt x="56" y="36"/>
                  </a:lnTo>
                  <a:lnTo>
                    <a:pt x="68" y="46"/>
                  </a:lnTo>
                  <a:lnTo>
                    <a:pt x="78" y="58"/>
                  </a:lnTo>
                  <a:lnTo>
                    <a:pt x="86" y="70"/>
                  </a:lnTo>
                  <a:lnTo>
                    <a:pt x="92" y="84"/>
                  </a:lnTo>
                  <a:lnTo>
                    <a:pt x="92" y="84"/>
                  </a:lnTo>
                  <a:lnTo>
                    <a:pt x="94" y="86"/>
                  </a:lnTo>
                  <a:lnTo>
                    <a:pt x="98" y="88"/>
                  </a:lnTo>
                  <a:lnTo>
                    <a:pt x="102" y="86"/>
                  </a:lnTo>
                  <a:lnTo>
                    <a:pt x="102" y="82"/>
                  </a:lnTo>
                  <a:lnTo>
                    <a:pt x="102" y="82"/>
                  </a:lnTo>
                  <a:lnTo>
                    <a:pt x="94" y="66"/>
                  </a:lnTo>
                  <a:lnTo>
                    <a:pt x="86" y="54"/>
                  </a:lnTo>
                  <a:lnTo>
                    <a:pt x="76" y="40"/>
                  </a:lnTo>
                  <a:lnTo>
                    <a:pt x="64" y="30"/>
                  </a:lnTo>
                  <a:lnTo>
                    <a:pt x="50" y="20"/>
                  </a:lnTo>
                  <a:lnTo>
                    <a:pt x="36" y="12"/>
                  </a:lnTo>
                  <a:lnTo>
                    <a:pt x="22" y="6"/>
                  </a:lnTo>
                  <a:lnTo>
                    <a:pt x="6" y="0"/>
                  </a:lnTo>
                  <a:lnTo>
                    <a:pt x="6" y="0"/>
                  </a:lnTo>
                  <a:lnTo>
                    <a:pt x="2" y="2"/>
                  </a:lnTo>
                  <a:lnTo>
                    <a:pt x="0" y="4"/>
                  </a:lnTo>
                  <a:lnTo>
                    <a:pt x="0" y="8"/>
                  </a:lnTo>
                  <a:lnTo>
                    <a:pt x="4" y="10"/>
                  </a:lnTo>
                  <a:lnTo>
                    <a:pt x="4" y="10"/>
                  </a:lnTo>
                  <a:close/>
                </a:path>
              </a:pathLst>
            </a:custGeom>
            <a:solidFill>
              <a:srgbClr val="A9C938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6" name="Freeform 34"/>
            <p:cNvSpPr>
              <a:spLocks noEditPoints="1"/>
            </p:cNvSpPr>
            <p:nvPr/>
          </p:nvSpPr>
          <p:spPr bwMode="auto">
            <a:xfrm>
              <a:off x="4049" y="1023"/>
              <a:ext cx="126" cy="128"/>
            </a:xfrm>
            <a:custGeom>
              <a:avLst/>
              <a:gdLst>
                <a:gd name="T0" fmla="*/ 0 w 126"/>
                <a:gd name="T1" fmla="*/ 66 h 128"/>
                <a:gd name="T2" fmla="*/ 10 w 126"/>
                <a:gd name="T3" fmla="*/ 82 h 128"/>
                <a:gd name="T4" fmla="*/ 30 w 126"/>
                <a:gd name="T5" fmla="*/ 90 h 128"/>
                <a:gd name="T6" fmla="*/ 32 w 126"/>
                <a:gd name="T7" fmla="*/ 90 h 128"/>
                <a:gd name="T8" fmla="*/ 32 w 126"/>
                <a:gd name="T9" fmla="*/ 94 h 128"/>
                <a:gd name="T10" fmla="*/ 32 w 126"/>
                <a:gd name="T11" fmla="*/ 104 h 128"/>
                <a:gd name="T12" fmla="*/ 42 w 126"/>
                <a:gd name="T13" fmla="*/ 122 h 128"/>
                <a:gd name="T14" fmla="*/ 50 w 126"/>
                <a:gd name="T15" fmla="*/ 126 h 128"/>
                <a:gd name="T16" fmla="*/ 66 w 126"/>
                <a:gd name="T17" fmla="*/ 124 h 128"/>
                <a:gd name="T18" fmla="*/ 78 w 126"/>
                <a:gd name="T19" fmla="*/ 110 h 128"/>
                <a:gd name="T20" fmla="*/ 86 w 126"/>
                <a:gd name="T21" fmla="*/ 116 h 128"/>
                <a:gd name="T22" fmla="*/ 104 w 126"/>
                <a:gd name="T23" fmla="*/ 118 h 128"/>
                <a:gd name="T24" fmla="*/ 112 w 126"/>
                <a:gd name="T25" fmla="*/ 114 h 128"/>
                <a:gd name="T26" fmla="*/ 120 w 126"/>
                <a:gd name="T27" fmla="*/ 96 h 128"/>
                <a:gd name="T28" fmla="*/ 110 w 126"/>
                <a:gd name="T29" fmla="*/ 76 h 128"/>
                <a:gd name="T30" fmla="*/ 104 w 126"/>
                <a:gd name="T31" fmla="*/ 70 h 128"/>
                <a:gd name="T32" fmla="*/ 112 w 126"/>
                <a:gd name="T33" fmla="*/ 68 h 128"/>
                <a:gd name="T34" fmla="*/ 120 w 126"/>
                <a:gd name="T35" fmla="*/ 60 h 128"/>
                <a:gd name="T36" fmla="*/ 126 w 126"/>
                <a:gd name="T37" fmla="*/ 42 h 128"/>
                <a:gd name="T38" fmla="*/ 124 w 126"/>
                <a:gd name="T39" fmla="*/ 32 h 128"/>
                <a:gd name="T40" fmla="*/ 108 w 126"/>
                <a:gd name="T41" fmla="*/ 20 h 128"/>
                <a:gd name="T42" fmla="*/ 88 w 126"/>
                <a:gd name="T43" fmla="*/ 24 h 128"/>
                <a:gd name="T44" fmla="*/ 80 w 126"/>
                <a:gd name="T45" fmla="*/ 28 h 128"/>
                <a:gd name="T46" fmla="*/ 80 w 126"/>
                <a:gd name="T47" fmla="*/ 22 h 128"/>
                <a:gd name="T48" fmla="*/ 74 w 126"/>
                <a:gd name="T49" fmla="*/ 10 h 128"/>
                <a:gd name="T50" fmla="*/ 58 w 126"/>
                <a:gd name="T51" fmla="*/ 0 h 128"/>
                <a:gd name="T52" fmla="*/ 48 w 126"/>
                <a:gd name="T53" fmla="*/ 0 h 128"/>
                <a:gd name="T54" fmla="*/ 34 w 126"/>
                <a:gd name="T55" fmla="*/ 12 h 128"/>
                <a:gd name="T56" fmla="*/ 32 w 126"/>
                <a:gd name="T57" fmla="*/ 34 h 128"/>
                <a:gd name="T58" fmla="*/ 36 w 126"/>
                <a:gd name="T59" fmla="*/ 42 h 128"/>
                <a:gd name="T60" fmla="*/ 28 w 126"/>
                <a:gd name="T61" fmla="*/ 40 h 128"/>
                <a:gd name="T62" fmla="*/ 18 w 126"/>
                <a:gd name="T63" fmla="*/ 42 h 128"/>
                <a:gd name="T64" fmla="*/ 2 w 126"/>
                <a:gd name="T65" fmla="*/ 56 h 128"/>
                <a:gd name="T66" fmla="*/ 0 w 126"/>
                <a:gd name="T67" fmla="*/ 66 h 128"/>
                <a:gd name="T68" fmla="*/ 72 w 126"/>
                <a:gd name="T69" fmla="*/ 42 h 128"/>
                <a:gd name="T70" fmla="*/ 88 w 126"/>
                <a:gd name="T71" fmla="*/ 52 h 128"/>
                <a:gd name="T72" fmla="*/ 90 w 126"/>
                <a:gd name="T73" fmla="*/ 70 h 128"/>
                <a:gd name="T74" fmla="*/ 88 w 126"/>
                <a:gd name="T75" fmla="*/ 80 h 128"/>
                <a:gd name="T76" fmla="*/ 72 w 126"/>
                <a:gd name="T77" fmla="*/ 88 h 128"/>
                <a:gd name="T78" fmla="*/ 62 w 126"/>
                <a:gd name="T79" fmla="*/ 88 h 128"/>
                <a:gd name="T80" fmla="*/ 48 w 126"/>
                <a:gd name="T81" fmla="*/ 78 h 128"/>
                <a:gd name="T82" fmla="*/ 44 w 126"/>
                <a:gd name="T83" fmla="*/ 60 h 128"/>
                <a:gd name="T84" fmla="*/ 48 w 126"/>
                <a:gd name="T85" fmla="*/ 50 h 128"/>
                <a:gd name="T86" fmla="*/ 62 w 126"/>
                <a:gd name="T87" fmla="*/ 42 h 128"/>
                <a:gd name="T88" fmla="*/ 72 w 126"/>
                <a:gd name="T89" fmla="*/ 42 h 1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126" h="128">
                  <a:moveTo>
                    <a:pt x="0" y="66"/>
                  </a:moveTo>
                  <a:lnTo>
                    <a:pt x="0" y="66"/>
                  </a:lnTo>
                  <a:lnTo>
                    <a:pt x="4" y="74"/>
                  </a:lnTo>
                  <a:lnTo>
                    <a:pt x="10" y="82"/>
                  </a:lnTo>
                  <a:lnTo>
                    <a:pt x="20" y="88"/>
                  </a:lnTo>
                  <a:lnTo>
                    <a:pt x="30" y="90"/>
                  </a:lnTo>
                  <a:lnTo>
                    <a:pt x="30" y="90"/>
                  </a:lnTo>
                  <a:lnTo>
                    <a:pt x="32" y="90"/>
                  </a:lnTo>
                  <a:lnTo>
                    <a:pt x="32" y="90"/>
                  </a:lnTo>
                  <a:lnTo>
                    <a:pt x="32" y="94"/>
                  </a:lnTo>
                  <a:lnTo>
                    <a:pt x="32" y="94"/>
                  </a:lnTo>
                  <a:lnTo>
                    <a:pt x="32" y="104"/>
                  </a:lnTo>
                  <a:lnTo>
                    <a:pt x="34" y="114"/>
                  </a:lnTo>
                  <a:lnTo>
                    <a:pt x="42" y="122"/>
                  </a:lnTo>
                  <a:lnTo>
                    <a:pt x="50" y="126"/>
                  </a:lnTo>
                  <a:lnTo>
                    <a:pt x="50" y="126"/>
                  </a:lnTo>
                  <a:lnTo>
                    <a:pt x="58" y="128"/>
                  </a:lnTo>
                  <a:lnTo>
                    <a:pt x="66" y="124"/>
                  </a:lnTo>
                  <a:lnTo>
                    <a:pt x="72" y="118"/>
                  </a:lnTo>
                  <a:lnTo>
                    <a:pt x="78" y="110"/>
                  </a:lnTo>
                  <a:lnTo>
                    <a:pt x="78" y="110"/>
                  </a:lnTo>
                  <a:lnTo>
                    <a:pt x="86" y="116"/>
                  </a:lnTo>
                  <a:lnTo>
                    <a:pt x="96" y="118"/>
                  </a:lnTo>
                  <a:lnTo>
                    <a:pt x="104" y="118"/>
                  </a:lnTo>
                  <a:lnTo>
                    <a:pt x="112" y="114"/>
                  </a:lnTo>
                  <a:lnTo>
                    <a:pt x="112" y="114"/>
                  </a:lnTo>
                  <a:lnTo>
                    <a:pt x="118" y="106"/>
                  </a:lnTo>
                  <a:lnTo>
                    <a:pt x="120" y="96"/>
                  </a:lnTo>
                  <a:lnTo>
                    <a:pt x="116" y="86"/>
                  </a:lnTo>
                  <a:lnTo>
                    <a:pt x="110" y="76"/>
                  </a:lnTo>
                  <a:lnTo>
                    <a:pt x="110" y="76"/>
                  </a:lnTo>
                  <a:lnTo>
                    <a:pt x="104" y="70"/>
                  </a:lnTo>
                  <a:lnTo>
                    <a:pt x="104" y="70"/>
                  </a:lnTo>
                  <a:lnTo>
                    <a:pt x="112" y="68"/>
                  </a:lnTo>
                  <a:lnTo>
                    <a:pt x="112" y="68"/>
                  </a:lnTo>
                  <a:lnTo>
                    <a:pt x="120" y="60"/>
                  </a:lnTo>
                  <a:lnTo>
                    <a:pt x="126" y="52"/>
                  </a:lnTo>
                  <a:lnTo>
                    <a:pt x="126" y="42"/>
                  </a:lnTo>
                  <a:lnTo>
                    <a:pt x="124" y="32"/>
                  </a:lnTo>
                  <a:lnTo>
                    <a:pt x="124" y="32"/>
                  </a:lnTo>
                  <a:lnTo>
                    <a:pt x="118" y="24"/>
                  </a:lnTo>
                  <a:lnTo>
                    <a:pt x="108" y="20"/>
                  </a:lnTo>
                  <a:lnTo>
                    <a:pt x="98" y="20"/>
                  </a:lnTo>
                  <a:lnTo>
                    <a:pt x="88" y="24"/>
                  </a:lnTo>
                  <a:lnTo>
                    <a:pt x="88" y="24"/>
                  </a:lnTo>
                  <a:lnTo>
                    <a:pt x="80" y="28"/>
                  </a:lnTo>
                  <a:lnTo>
                    <a:pt x="80" y="28"/>
                  </a:lnTo>
                  <a:lnTo>
                    <a:pt x="80" y="22"/>
                  </a:lnTo>
                  <a:lnTo>
                    <a:pt x="80" y="22"/>
                  </a:lnTo>
                  <a:lnTo>
                    <a:pt x="74" y="10"/>
                  </a:lnTo>
                  <a:lnTo>
                    <a:pt x="66" y="4"/>
                  </a:lnTo>
                  <a:lnTo>
                    <a:pt x="58" y="0"/>
                  </a:lnTo>
                  <a:lnTo>
                    <a:pt x="48" y="0"/>
                  </a:lnTo>
                  <a:lnTo>
                    <a:pt x="48" y="0"/>
                  </a:lnTo>
                  <a:lnTo>
                    <a:pt x="40" y="4"/>
                  </a:lnTo>
                  <a:lnTo>
                    <a:pt x="34" y="12"/>
                  </a:lnTo>
                  <a:lnTo>
                    <a:pt x="32" y="22"/>
                  </a:lnTo>
                  <a:lnTo>
                    <a:pt x="32" y="34"/>
                  </a:lnTo>
                  <a:lnTo>
                    <a:pt x="32" y="34"/>
                  </a:lnTo>
                  <a:lnTo>
                    <a:pt x="36" y="42"/>
                  </a:lnTo>
                  <a:lnTo>
                    <a:pt x="36" y="42"/>
                  </a:lnTo>
                  <a:lnTo>
                    <a:pt x="28" y="40"/>
                  </a:lnTo>
                  <a:lnTo>
                    <a:pt x="28" y="40"/>
                  </a:lnTo>
                  <a:lnTo>
                    <a:pt x="18" y="42"/>
                  </a:lnTo>
                  <a:lnTo>
                    <a:pt x="8" y="48"/>
                  </a:lnTo>
                  <a:lnTo>
                    <a:pt x="2" y="56"/>
                  </a:lnTo>
                  <a:lnTo>
                    <a:pt x="0" y="66"/>
                  </a:lnTo>
                  <a:lnTo>
                    <a:pt x="0" y="66"/>
                  </a:lnTo>
                  <a:close/>
                  <a:moveTo>
                    <a:pt x="72" y="42"/>
                  </a:moveTo>
                  <a:lnTo>
                    <a:pt x="72" y="42"/>
                  </a:lnTo>
                  <a:lnTo>
                    <a:pt x="80" y="46"/>
                  </a:lnTo>
                  <a:lnTo>
                    <a:pt x="88" y="52"/>
                  </a:lnTo>
                  <a:lnTo>
                    <a:pt x="90" y="60"/>
                  </a:lnTo>
                  <a:lnTo>
                    <a:pt x="90" y="70"/>
                  </a:lnTo>
                  <a:lnTo>
                    <a:pt x="90" y="70"/>
                  </a:lnTo>
                  <a:lnTo>
                    <a:pt x="88" y="80"/>
                  </a:lnTo>
                  <a:lnTo>
                    <a:pt x="80" y="86"/>
                  </a:lnTo>
                  <a:lnTo>
                    <a:pt x="72" y="88"/>
                  </a:lnTo>
                  <a:lnTo>
                    <a:pt x="62" y="88"/>
                  </a:lnTo>
                  <a:lnTo>
                    <a:pt x="62" y="88"/>
                  </a:lnTo>
                  <a:lnTo>
                    <a:pt x="54" y="84"/>
                  </a:lnTo>
                  <a:lnTo>
                    <a:pt x="48" y="78"/>
                  </a:lnTo>
                  <a:lnTo>
                    <a:pt x="44" y="70"/>
                  </a:lnTo>
                  <a:lnTo>
                    <a:pt x="44" y="60"/>
                  </a:lnTo>
                  <a:lnTo>
                    <a:pt x="44" y="60"/>
                  </a:lnTo>
                  <a:lnTo>
                    <a:pt x="48" y="50"/>
                  </a:lnTo>
                  <a:lnTo>
                    <a:pt x="54" y="44"/>
                  </a:lnTo>
                  <a:lnTo>
                    <a:pt x="62" y="42"/>
                  </a:lnTo>
                  <a:lnTo>
                    <a:pt x="72" y="42"/>
                  </a:lnTo>
                  <a:lnTo>
                    <a:pt x="72" y="42"/>
                  </a:lnTo>
                  <a:close/>
                </a:path>
              </a:pathLst>
            </a:custGeom>
            <a:solidFill>
              <a:srgbClr val="FBCED2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7" name="Freeform 35"/>
            <p:cNvSpPr>
              <a:spLocks/>
            </p:cNvSpPr>
            <p:nvPr/>
          </p:nvSpPr>
          <p:spPr bwMode="auto">
            <a:xfrm>
              <a:off x="4095" y="1067"/>
              <a:ext cx="40" cy="42"/>
            </a:xfrm>
            <a:custGeom>
              <a:avLst/>
              <a:gdLst>
                <a:gd name="T0" fmla="*/ 16 w 40"/>
                <a:gd name="T1" fmla="*/ 42 h 42"/>
                <a:gd name="T2" fmla="*/ 16 w 40"/>
                <a:gd name="T3" fmla="*/ 42 h 42"/>
                <a:gd name="T4" fmla="*/ 24 w 40"/>
                <a:gd name="T5" fmla="*/ 42 h 42"/>
                <a:gd name="T6" fmla="*/ 32 w 40"/>
                <a:gd name="T7" fmla="*/ 38 h 42"/>
                <a:gd name="T8" fmla="*/ 38 w 40"/>
                <a:gd name="T9" fmla="*/ 34 h 42"/>
                <a:gd name="T10" fmla="*/ 40 w 40"/>
                <a:gd name="T11" fmla="*/ 26 h 42"/>
                <a:gd name="T12" fmla="*/ 40 w 40"/>
                <a:gd name="T13" fmla="*/ 26 h 42"/>
                <a:gd name="T14" fmla="*/ 40 w 40"/>
                <a:gd name="T15" fmla="*/ 18 h 42"/>
                <a:gd name="T16" fmla="*/ 38 w 40"/>
                <a:gd name="T17" fmla="*/ 10 h 42"/>
                <a:gd name="T18" fmla="*/ 32 w 40"/>
                <a:gd name="T19" fmla="*/ 4 h 42"/>
                <a:gd name="T20" fmla="*/ 24 w 40"/>
                <a:gd name="T21" fmla="*/ 0 h 42"/>
                <a:gd name="T22" fmla="*/ 24 w 40"/>
                <a:gd name="T23" fmla="*/ 0 h 42"/>
                <a:gd name="T24" fmla="*/ 16 w 40"/>
                <a:gd name="T25" fmla="*/ 0 h 42"/>
                <a:gd name="T26" fmla="*/ 10 w 40"/>
                <a:gd name="T27" fmla="*/ 4 h 42"/>
                <a:gd name="T28" fmla="*/ 4 w 40"/>
                <a:gd name="T29" fmla="*/ 10 h 42"/>
                <a:gd name="T30" fmla="*/ 0 w 40"/>
                <a:gd name="T31" fmla="*/ 16 h 42"/>
                <a:gd name="T32" fmla="*/ 0 w 40"/>
                <a:gd name="T33" fmla="*/ 16 h 42"/>
                <a:gd name="T34" fmla="*/ 0 w 40"/>
                <a:gd name="T35" fmla="*/ 24 h 42"/>
                <a:gd name="T36" fmla="*/ 4 w 40"/>
                <a:gd name="T37" fmla="*/ 32 h 42"/>
                <a:gd name="T38" fmla="*/ 10 w 40"/>
                <a:gd name="T39" fmla="*/ 38 h 42"/>
                <a:gd name="T40" fmla="*/ 16 w 40"/>
                <a:gd name="T41" fmla="*/ 42 h 42"/>
                <a:gd name="T42" fmla="*/ 16 w 40"/>
                <a:gd name="T43" fmla="*/ 42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40" h="42">
                  <a:moveTo>
                    <a:pt x="16" y="42"/>
                  </a:moveTo>
                  <a:lnTo>
                    <a:pt x="16" y="42"/>
                  </a:lnTo>
                  <a:lnTo>
                    <a:pt x="24" y="42"/>
                  </a:lnTo>
                  <a:lnTo>
                    <a:pt x="32" y="38"/>
                  </a:lnTo>
                  <a:lnTo>
                    <a:pt x="38" y="34"/>
                  </a:lnTo>
                  <a:lnTo>
                    <a:pt x="40" y="26"/>
                  </a:lnTo>
                  <a:lnTo>
                    <a:pt x="40" y="26"/>
                  </a:lnTo>
                  <a:lnTo>
                    <a:pt x="40" y="18"/>
                  </a:lnTo>
                  <a:lnTo>
                    <a:pt x="38" y="10"/>
                  </a:lnTo>
                  <a:lnTo>
                    <a:pt x="32" y="4"/>
                  </a:lnTo>
                  <a:lnTo>
                    <a:pt x="24" y="0"/>
                  </a:lnTo>
                  <a:lnTo>
                    <a:pt x="24" y="0"/>
                  </a:lnTo>
                  <a:lnTo>
                    <a:pt x="16" y="0"/>
                  </a:lnTo>
                  <a:lnTo>
                    <a:pt x="10" y="4"/>
                  </a:lnTo>
                  <a:lnTo>
                    <a:pt x="4" y="10"/>
                  </a:lnTo>
                  <a:lnTo>
                    <a:pt x="0" y="16"/>
                  </a:lnTo>
                  <a:lnTo>
                    <a:pt x="0" y="16"/>
                  </a:lnTo>
                  <a:lnTo>
                    <a:pt x="0" y="24"/>
                  </a:lnTo>
                  <a:lnTo>
                    <a:pt x="4" y="32"/>
                  </a:lnTo>
                  <a:lnTo>
                    <a:pt x="10" y="38"/>
                  </a:lnTo>
                  <a:lnTo>
                    <a:pt x="16" y="42"/>
                  </a:lnTo>
                  <a:lnTo>
                    <a:pt x="16" y="42"/>
                  </a:lnTo>
                  <a:close/>
                </a:path>
              </a:pathLst>
            </a:custGeom>
            <a:solidFill>
              <a:srgbClr val="FFDA5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8" name="Freeform 36"/>
            <p:cNvSpPr>
              <a:spLocks/>
            </p:cNvSpPr>
            <p:nvPr/>
          </p:nvSpPr>
          <p:spPr bwMode="auto">
            <a:xfrm>
              <a:off x="4517" y="1035"/>
              <a:ext cx="8" cy="12"/>
            </a:xfrm>
            <a:custGeom>
              <a:avLst/>
              <a:gdLst>
                <a:gd name="T0" fmla="*/ 6 w 8"/>
                <a:gd name="T1" fmla="*/ 12 h 12"/>
                <a:gd name="T2" fmla="*/ 6 w 8"/>
                <a:gd name="T3" fmla="*/ 12 h 12"/>
                <a:gd name="T4" fmla="*/ 6 w 8"/>
                <a:gd name="T5" fmla="*/ 12 h 12"/>
                <a:gd name="T6" fmla="*/ 8 w 8"/>
                <a:gd name="T7" fmla="*/ 10 h 12"/>
                <a:gd name="T8" fmla="*/ 8 w 8"/>
                <a:gd name="T9" fmla="*/ 6 h 12"/>
                <a:gd name="T10" fmla="*/ 6 w 8"/>
                <a:gd name="T11" fmla="*/ 2 h 12"/>
                <a:gd name="T12" fmla="*/ 2 w 8"/>
                <a:gd name="T13" fmla="*/ 0 h 12"/>
                <a:gd name="T14" fmla="*/ 2 w 8"/>
                <a:gd name="T15" fmla="*/ 0 h 12"/>
                <a:gd name="T16" fmla="*/ 0 w 8"/>
                <a:gd name="T17" fmla="*/ 0 h 12"/>
                <a:gd name="T18" fmla="*/ 0 w 8"/>
                <a:gd name="T19" fmla="*/ 2 h 12"/>
                <a:gd name="T20" fmla="*/ 0 w 8"/>
                <a:gd name="T21" fmla="*/ 6 h 12"/>
                <a:gd name="T22" fmla="*/ 2 w 8"/>
                <a:gd name="T23" fmla="*/ 10 h 12"/>
                <a:gd name="T24" fmla="*/ 6 w 8"/>
                <a:gd name="T25" fmla="*/ 12 h 12"/>
                <a:gd name="T26" fmla="*/ 6 w 8"/>
                <a:gd name="T2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12">
                  <a:moveTo>
                    <a:pt x="6" y="12"/>
                  </a:moveTo>
                  <a:lnTo>
                    <a:pt x="6" y="12"/>
                  </a:lnTo>
                  <a:lnTo>
                    <a:pt x="6" y="12"/>
                  </a:lnTo>
                  <a:lnTo>
                    <a:pt x="8" y="10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10"/>
                  </a:lnTo>
                  <a:lnTo>
                    <a:pt x="6" y="12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49" name="Freeform 37"/>
            <p:cNvSpPr>
              <a:spLocks/>
            </p:cNvSpPr>
            <p:nvPr/>
          </p:nvSpPr>
          <p:spPr bwMode="auto">
            <a:xfrm>
              <a:off x="4551" y="1023"/>
              <a:ext cx="8" cy="14"/>
            </a:xfrm>
            <a:custGeom>
              <a:avLst/>
              <a:gdLst>
                <a:gd name="T0" fmla="*/ 6 w 8"/>
                <a:gd name="T1" fmla="*/ 14 h 14"/>
                <a:gd name="T2" fmla="*/ 6 w 8"/>
                <a:gd name="T3" fmla="*/ 14 h 14"/>
                <a:gd name="T4" fmla="*/ 6 w 8"/>
                <a:gd name="T5" fmla="*/ 12 h 14"/>
                <a:gd name="T6" fmla="*/ 8 w 8"/>
                <a:gd name="T7" fmla="*/ 12 h 14"/>
                <a:gd name="T8" fmla="*/ 8 w 8"/>
                <a:gd name="T9" fmla="*/ 6 h 14"/>
                <a:gd name="T10" fmla="*/ 6 w 8"/>
                <a:gd name="T11" fmla="*/ 2 h 14"/>
                <a:gd name="T12" fmla="*/ 2 w 8"/>
                <a:gd name="T13" fmla="*/ 0 h 14"/>
                <a:gd name="T14" fmla="*/ 2 w 8"/>
                <a:gd name="T15" fmla="*/ 0 h 14"/>
                <a:gd name="T16" fmla="*/ 0 w 8"/>
                <a:gd name="T17" fmla="*/ 0 h 14"/>
                <a:gd name="T18" fmla="*/ 0 w 8"/>
                <a:gd name="T19" fmla="*/ 2 h 14"/>
                <a:gd name="T20" fmla="*/ 0 w 8"/>
                <a:gd name="T21" fmla="*/ 6 h 14"/>
                <a:gd name="T22" fmla="*/ 2 w 8"/>
                <a:gd name="T23" fmla="*/ 12 h 14"/>
                <a:gd name="T24" fmla="*/ 6 w 8"/>
                <a:gd name="T25" fmla="*/ 14 h 14"/>
                <a:gd name="T26" fmla="*/ 6 w 8"/>
                <a:gd name="T27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14">
                  <a:moveTo>
                    <a:pt x="6" y="14"/>
                  </a:moveTo>
                  <a:lnTo>
                    <a:pt x="6" y="14"/>
                  </a:lnTo>
                  <a:lnTo>
                    <a:pt x="6" y="12"/>
                  </a:lnTo>
                  <a:lnTo>
                    <a:pt x="8" y="12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12"/>
                  </a:lnTo>
                  <a:lnTo>
                    <a:pt x="6" y="14"/>
                  </a:lnTo>
                  <a:lnTo>
                    <a:pt x="6" y="14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0" name="Freeform 38"/>
            <p:cNvSpPr>
              <a:spLocks/>
            </p:cNvSpPr>
            <p:nvPr/>
          </p:nvSpPr>
          <p:spPr bwMode="auto">
            <a:xfrm>
              <a:off x="4575" y="997"/>
              <a:ext cx="8" cy="14"/>
            </a:xfrm>
            <a:custGeom>
              <a:avLst/>
              <a:gdLst>
                <a:gd name="T0" fmla="*/ 6 w 8"/>
                <a:gd name="T1" fmla="*/ 14 h 14"/>
                <a:gd name="T2" fmla="*/ 6 w 8"/>
                <a:gd name="T3" fmla="*/ 14 h 14"/>
                <a:gd name="T4" fmla="*/ 8 w 8"/>
                <a:gd name="T5" fmla="*/ 12 h 14"/>
                <a:gd name="T6" fmla="*/ 8 w 8"/>
                <a:gd name="T7" fmla="*/ 12 h 14"/>
                <a:gd name="T8" fmla="*/ 8 w 8"/>
                <a:gd name="T9" fmla="*/ 6 h 14"/>
                <a:gd name="T10" fmla="*/ 6 w 8"/>
                <a:gd name="T11" fmla="*/ 2 h 14"/>
                <a:gd name="T12" fmla="*/ 2 w 8"/>
                <a:gd name="T13" fmla="*/ 0 h 14"/>
                <a:gd name="T14" fmla="*/ 2 w 8"/>
                <a:gd name="T15" fmla="*/ 0 h 14"/>
                <a:gd name="T16" fmla="*/ 0 w 8"/>
                <a:gd name="T17" fmla="*/ 0 h 14"/>
                <a:gd name="T18" fmla="*/ 0 w 8"/>
                <a:gd name="T19" fmla="*/ 2 h 14"/>
                <a:gd name="T20" fmla="*/ 0 w 8"/>
                <a:gd name="T21" fmla="*/ 6 h 14"/>
                <a:gd name="T22" fmla="*/ 2 w 8"/>
                <a:gd name="T23" fmla="*/ 12 h 14"/>
                <a:gd name="T24" fmla="*/ 6 w 8"/>
                <a:gd name="T25" fmla="*/ 14 h 14"/>
                <a:gd name="T26" fmla="*/ 6 w 8"/>
                <a:gd name="T27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14">
                  <a:moveTo>
                    <a:pt x="6" y="14"/>
                  </a:moveTo>
                  <a:lnTo>
                    <a:pt x="6" y="14"/>
                  </a:lnTo>
                  <a:lnTo>
                    <a:pt x="8" y="12"/>
                  </a:lnTo>
                  <a:lnTo>
                    <a:pt x="8" y="12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12"/>
                  </a:lnTo>
                  <a:lnTo>
                    <a:pt x="6" y="14"/>
                  </a:lnTo>
                  <a:lnTo>
                    <a:pt x="6" y="14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1" name="Freeform 39"/>
            <p:cNvSpPr>
              <a:spLocks/>
            </p:cNvSpPr>
            <p:nvPr/>
          </p:nvSpPr>
          <p:spPr bwMode="auto">
            <a:xfrm>
              <a:off x="4527" y="1005"/>
              <a:ext cx="8" cy="12"/>
            </a:xfrm>
            <a:custGeom>
              <a:avLst/>
              <a:gdLst>
                <a:gd name="T0" fmla="*/ 6 w 8"/>
                <a:gd name="T1" fmla="*/ 12 h 12"/>
                <a:gd name="T2" fmla="*/ 6 w 8"/>
                <a:gd name="T3" fmla="*/ 12 h 12"/>
                <a:gd name="T4" fmla="*/ 6 w 8"/>
                <a:gd name="T5" fmla="*/ 12 h 12"/>
                <a:gd name="T6" fmla="*/ 6 w 8"/>
                <a:gd name="T7" fmla="*/ 12 h 12"/>
                <a:gd name="T8" fmla="*/ 8 w 8"/>
                <a:gd name="T9" fmla="*/ 12 h 12"/>
                <a:gd name="T10" fmla="*/ 8 w 8"/>
                <a:gd name="T11" fmla="*/ 10 h 12"/>
                <a:gd name="T12" fmla="*/ 8 w 8"/>
                <a:gd name="T13" fmla="*/ 6 h 12"/>
                <a:gd name="T14" fmla="*/ 6 w 8"/>
                <a:gd name="T15" fmla="*/ 2 h 12"/>
                <a:gd name="T16" fmla="*/ 2 w 8"/>
                <a:gd name="T17" fmla="*/ 0 h 12"/>
                <a:gd name="T18" fmla="*/ 2 w 8"/>
                <a:gd name="T19" fmla="*/ 0 h 12"/>
                <a:gd name="T20" fmla="*/ 2 w 8"/>
                <a:gd name="T21" fmla="*/ 0 h 12"/>
                <a:gd name="T22" fmla="*/ 2 w 8"/>
                <a:gd name="T23" fmla="*/ 0 h 12"/>
                <a:gd name="T24" fmla="*/ 0 w 8"/>
                <a:gd name="T25" fmla="*/ 0 h 12"/>
                <a:gd name="T26" fmla="*/ 0 w 8"/>
                <a:gd name="T27" fmla="*/ 2 h 12"/>
                <a:gd name="T28" fmla="*/ 0 w 8"/>
                <a:gd name="T29" fmla="*/ 6 h 12"/>
                <a:gd name="T30" fmla="*/ 2 w 8"/>
                <a:gd name="T31" fmla="*/ 10 h 12"/>
                <a:gd name="T32" fmla="*/ 6 w 8"/>
                <a:gd name="T33" fmla="*/ 12 h 12"/>
                <a:gd name="T34" fmla="*/ 6 w 8"/>
                <a:gd name="T35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8" h="12">
                  <a:moveTo>
                    <a:pt x="6" y="12"/>
                  </a:moveTo>
                  <a:lnTo>
                    <a:pt x="6" y="12"/>
                  </a:lnTo>
                  <a:lnTo>
                    <a:pt x="6" y="12"/>
                  </a:lnTo>
                  <a:lnTo>
                    <a:pt x="6" y="12"/>
                  </a:lnTo>
                  <a:lnTo>
                    <a:pt x="8" y="12"/>
                  </a:lnTo>
                  <a:lnTo>
                    <a:pt x="8" y="10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10"/>
                  </a:lnTo>
                  <a:lnTo>
                    <a:pt x="6" y="12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2" name="Freeform 40"/>
            <p:cNvSpPr>
              <a:spLocks/>
            </p:cNvSpPr>
            <p:nvPr/>
          </p:nvSpPr>
          <p:spPr bwMode="auto">
            <a:xfrm>
              <a:off x="4551" y="991"/>
              <a:ext cx="8" cy="14"/>
            </a:xfrm>
            <a:custGeom>
              <a:avLst/>
              <a:gdLst>
                <a:gd name="T0" fmla="*/ 6 w 8"/>
                <a:gd name="T1" fmla="*/ 14 h 14"/>
                <a:gd name="T2" fmla="*/ 6 w 8"/>
                <a:gd name="T3" fmla="*/ 14 h 14"/>
                <a:gd name="T4" fmla="*/ 6 w 8"/>
                <a:gd name="T5" fmla="*/ 12 h 14"/>
                <a:gd name="T6" fmla="*/ 8 w 8"/>
                <a:gd name="T7" fmla="*/ 12 h 14"/>
                <a:gd name="T8" fmla="*/ 8 w 8"/>
                <a:gd name="T9" fmla="*/ 6 h 14"/>
                <a:gd name="T10" fmla="*/ 6 w 8"/>
                <a:gd name="T11" fmla="*/ 2 h 14"/>
                <a:gd name="T12" fmla="*/ 2 w 8"/>
                <a:gd name="T13" fmla="*/ 0 h 14"/>
                <a:gd name="T14" fmla="*/ 2 w 8"/>
                <a:gd name="T15" fmla="*/ 0 h 14"/>
                <a:gd name="T16" fmla="*/ 0 w 8"/>
                <a:gd name="T17" fmla="*/ 0 h 14"/>
                <a:gd name="T18" fmla="*/ 0 w 8"/>
                <a:gd name="T19" fmla="*/ 2 h 14"/>
                <a:gd name="T20" fmla="*/ 0 w 8"/>
                <a:gd name="T21" fmla="*/ 6 h 14"/>
                <a:gd name="T22" fmla="*/ 2 w 8"/>
                <a:gd name="T23" fmla="*/ 12 h 14"/>
                <a:gd name="T24" fmla="*/ 6 w 8"/>
                <a:gd name="T25" fmla="*/ 14 h 14"/>
                <a:gd name="T26" fmla="*/ 6 w 8"/>
                <a:gd name="T27" fmla="*/ 14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14">
                  <a:moveTo>
                    <a:pt x="6" y="14"/>
                  </a:moveTo>
                  <a:lnTo>
                    <a:pt x="6" y="14"/>
                  </a:lnTo>
                  <a:lnTo>
                    <a:pt x="6" y="12"/>
                  </a:lnTo>
                  <a:lnTo>
                    <a:pt x="8" y="12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12"/>
                  </a:lnTo>
                  <a:lnTo>
                    <a:pt x="6" y="14"/>
                  </a:lnTo>
                  <a:lnTo>
                    <a:pt x="6" y="14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3" name="Freeform 41"/>
            <p:cNvSpPr>
              <a:spLocks/>
            </p:cNvSpPr>
            <p:nvPr/>
          </p:nvSpPr>
          <p:spPr bwMode="auto">
            <a:xfrm>
              <a:off x="4545" y="1047"/>
              <a:ext cx="10" cy="14"/>
            </a:xfrm>
            <a:custGeom>
              <a:avLst/>
              <a:gdLst>
                <a:gd name="T0" fmla="*/ 4 w 10"/>
                <a:gd name="T1" fmla="*/ 12 h 14"/>
                <a:gd name="T2" fmla="*/ 4 w 10"/>
                <a:gd name="T3" fmla="*/ 12 h 14"/>
                <a:gd name="T4" fmla="*/ 6 w 10"/>
                <a:gd name="T5" fmla="*/ 14 h 14"/>
                <a:gd name="T6" fmla="*/ 6 w 10"/>
                <a:gd name="T7" fmla="*/ 14 h 14"/>
                <a:gd name="T8" fmla="*/ 10 w 10"/>
                <a:gd name="T9" fmla="*/ 14 h 14"/>
                <a:gd name="T10" fmla="*/ 10 w 10"/>
                <a:gd name="T11" fmla="*/ 12 h 14"/>
                <a:gd name="T12" fmla="*/ 10 w 10"/>
                <a:gd name="T13" fmla="*/ 12 h 14"/>
                <a:gd name="T14" fmla="*/ 10 w 10"/>
                <a:gd name="T15" fmla="*/ 8 h 14"/>
                <a:gd name="T16" fmla="*/ 8 w 10"/>
                <a:gd name="T17" fmla="*/ 4 h 14"/>
                <a:gd name="T18" fmla="*/ 8 w 10"/>
                <a:gd name="T19" fmla="*/ 4 h 14"/>
                <a:gd name="T20" fmla="*/ 6 w 10"/>
                <a:gd name="T21" fmla="*/ 2 h 14"/>
                <a:gd name="T22" fmla="*/ 6 w 10"/>
                <a:gd name="T23" fmla="*/ 2 h 14"/>
                <a:gd name="T24" fmla="*/ 2 w 10"/>
                <a:gd name="T25" fmla="*/ 0 h 14"/>
                <a:gd name="T26" fmla="*/ 0 w 10"/>
                <a:gd name="T27" fmla="*/ 4 h 14"/>
                <a:gd name="T28" fmla="*/ 0 w 10"/>
                <a:gd name="T29" fmla="*/ 4 h 14"/>
                <a:gd name="T30" fmla="*/ 2 w 10"/>
                <a:gd name="T31" fmla="*/ 8 h 14"/>
                <a:gd name="T32" fmla="*/ 4 w 10"/>
                <a:gd name="T33" fmla="*/ 12 h 14"/>
                <a:gd name="T34" fmla="*/ 4 w 10"/>
                <a:gd name="T35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</a:cxnLst>
              <a:rect l="0" t="0" r="r" b="b"/>
              <a:pathLst>
                <a:path w="10" h="14">
                  <a:moveTo>
                    <a:pt x="4" y="12"/>
                  </a:moveTo>
                  <a:lnTo>
                    <a:pt x="4" y="12"/>
                  </a:lnTo>
                  <a:lnTo>
                    <a:pt x="6" y="14"/>
                  </a:lnTo>
                  <a:lnTo>
                    <a:pt x="6" y="14"/>
                  </a:lnTo>
                  <a:lnTo>
                    <a:pt x="10" y="14"/>
                  </a:lnTo>
                  <a:lnTo>
                    <a:pt x="10" y="12"/>
                  </a:lnTo>
                  <a:lnTo>
                    <a:pt x="10" y="12"/>
                  </a:lnTo>
                  <a:lnTo>
                    <a:pt x="10" y="8"/>
                  </a:lnTo>
                  <a:lnTo>
                    <a:pt x="8" y="4"/>
                  </a:lnTo>
                  <a:lnTo>
                    <a:pt x="8" y="4"/>
                  </a:lnTo>
                  <a:lnTo>
                    <a:pt x="6" y="2"/>
                  </a:lnTo>
                  <a:lnTo>
                    <a:pt x="6" y="2"/>
                  </a:lnTo>
                  <a:lnTo>
                    <a:pt x="2" y="0"/>
                  </a:lnTo>
                  <a:lnTo>
                    <a:pt x="0" y="4"/>
                  </a:lnTo>
                  <a:lnTo>
                    <a:pt x="0" y="4"/>
                  </a:lnTo>
                  <a:lnTo>
                    <a:pt x="2" y="8"/>
                  </a:lnTo>
                  <a:lnTo>
                    <a:pt x="4" y="12"/>
                  </a:lnTo>
                  <a:lnTo>
                    <a:pt x="4" y="12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54" name="Freeform 42"/>
            <p:cNvSpPr>
              <a:spLocks/>
            </p:cNvSpPr>
            <p:nvPr/>
          </p:nvSpPr>
          <p:spPr bwMode="auto">
            <a:xfrm>
              <a:off x="4573" y="1043"/>
              <a:ext cx="8" cy="12"/>
            </a:xfrm>
            <a:custGeom>
              <a:avLst/>
              <a:gdLst>
                <a:gd name="T0" fmla="*/ 6 w 8"/>
                <a:gd name="T1" fmla="*/ 12 h 12"/>
                <a:gd name="T2" fmla="*/ 6 w 8"/>
                <a:gd name="T3" fmla="*/ 12 h 12"/>
                <a:gd name="T4" fmla="*/ 8 w 8"/>
                <a:gd name="T5" fmla="*/ 12 h 12"/>
                <a:gd name="T6" fmla="*/ 8 w 8"/>
                <a:gd name="T7" fmla="*/ 10 h 12"/>
                <a:gd name="T8" fmla="*/ 8 w 8"/>
                <a:gd name="T9" fmla="*/ 6 h 12"/>
                <a:gd name="T10" fmla="*/ 6 w 8"/>
                <a:gd name="T11" fmla="*/ 2 h 12"/>
                <a:gd name="T12" fmla="*/ 2 w 8"/>
                <a:gd name="T13" fmla="*/ 0 h 12"/>
                <a:gd name="T14" fmla="*/ 2 w 8"/>
                <a:gd name="T15" fmla="*/ 0 h 12"/>
                <a:gd name="T16" fmla="*/ 2 w 8"/>
                <a:gd name="T17" fmla="*/ 0 h 12"/>
                <a:gd name="T18" fmla="*/ 0 w 8"/>
                <a:gd name="T19" fmla="*/ 2 h 12"/>
                <a:gd name="T20" fmla="*/ 0 w 8"/>
                <a:gd name="T21" fmla="*/ 6 h 12"/>
                <a:gd name="T22" fmla="*/ 2 w 8"/>
                <a:gd name="T23" fmla="*/ 10 h 12"/>
                <a:gd name="T24" fmla="*/ 6 w 8"/>
                <a:gd name="T25" fmla="*/ 12 h 12"/>
                <a:gd name="T26" fmla="*/ 6 w 8"/>
                <a:gd name="T27" fmla="*/ 12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8" h="12">
                  <a:moveTo>
                    <a:pt x="6" y="12"/>
                  </a:moveTo>
                  <a:lnTo>
                    <a:pt x="6" y="12"/>
                  </a:lnTo>
                  <a:lnTo>
                    <a:pt x="8" y="12"/>
                  </a:lnTo>
                  <a:lnTo>
                    <a:pt x="8" y="10"/>
                  </a:lnTo>
                  <a:lnTo>
                    <a:pt x="8" y="6"/>
                  </a:lnTo>
                  <a:lnTo>
                    <a:pt x="6" y="2"/>
                  </a:lnTo>
                  <a:lnTo>
                    <a:pt x="2" y="0"/>
                  </a:lnTo>
                  <a:lnTo>
                    <a:pt x="2" y="0"/>
                  </a:lnTo>
                  <a:lnTo>
                    <a:pt x="2" y="0"/>
                  </a:lnTo>
                  <a:lnTo>
                    <a:pt x="0" y="2"/>
                  </a:lnTo>
                  <a:lnTo>
                    <a:pt x="0" y="6"/>
                  </a:lnTo>
                  <a:lnTo>
                    <a:pt x="2" y="10"/>
                  </a:lnTo>
                  <a:lnTo>
                    <a:pt x="6" y="12"/>
                  </a:lnTo>
                  <a:lnTo>
                    <a:pt x="6" y="12"/>
                  </a:lnTo>
                  <a:close/>
                </a:path>
              </a:pathLst>
            </a:custGeom>
            <a:solidFill>
              <a:srgbClr val="FDBB2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63" name="Freeform 51"/>
            <p:cNvSpPr>
              <a:spLocks/>
            </p:cNvSpPr>
            <p:nvPr/>
          </p:nvSpPr>
          <p:spPr bwMode="auto">
            <a:xfrm>
              <a:off x="5219" y="975"/>
              <a:ext cx="24" cy="22"/>
            </a:xfrm>
            <a:custGeom>
              <a:avLst/>
              <a:gdLst>
                <a:gd name="T0" fmla="*/ 24 w 24"/>
                <a:gd name="T1" fmla="*/ 12 h 22"/>
                <a:gd name="T2" fmla="*/ 24 w 24"/>
                <a:gd name="T3" fmla="*/ 12 h 22"/>
                <a:gd name="T4" fmla="*/ 22 w 24"/>
                <a:gd name="T5" fmla="*/ 16 h 22"/>
                <a:gd name="T6" fmla="*/ 20 w 24"/>
                <a:gd name="T7" fmla="*/ 20 h 22"/>
                <a:gd name="T8" fmla="*/ 16 w 24"/>
                <a:gd name="T9" fmla="*/ 22 h 22"/>
                <a:gd name="T10" fmla="*/ 12 w 24"/>
                <a:gd name="T11" fmla="*/ 22 h 22"/>
                <a:gd name="T12" fmla="*/ 12 w 24"/>
                <a:gd name="T13" fmla="*/ 22 h 22"/>
                <a:gd name="T14" fmla="*/ 8 w 24"/>
                <a:gd name="T15" fmla="*/ 22 h 22"/>
                <a:gd name="T16" fmla="*/ 4 w 24"/>
                <a:gd name="T17" fmla="*/ 20 h 22"/>
                <a:gd name="T18" fmla="*/ 0 w 24"/>
                <a:gd name="T19" fmla="*/ 16 h 22"/>
                <a:gd name="T20" fmla="*/ 0 w 24"/>
                <a:gd name="T21" fmla="*/ 12 h 22"/>
                <a:gd name="T22" fmla="*/ 0 w 24"/>
                <a:gd name="T23" fmla="*/ 12 h 22"/>
                <a:gd name="T24" fmla="*/ 0 w 24"/>
                <a:gd name="T25" fmla="*/ 8 h 22"/>
                <a:gd name="T26" fmla="*/ 4 w 24"/>
                <a:gd name="T27" fmla="*/ 4 h 22"/>
                <a:gd name="T28" fmla="*/ 8 w 24"/>
                <a:gd name="T29" fmla="*/ 2 h 22"/>
                <a:gd name="T30" fmla="*/ 12 w 24"/>
                <a:gd name="T31" fmla="*/ 0 h 22"/>
                <a:gd name="T32" fmla="*/ 12 w 24"/>
                <a:gd name="T33" fmla="*/ 0 h 22"/>
                <a:gd name="T34" fmla="*/ 16 w 24"/>
                <a:gd name="T35" fmla="*/ 2 h 22"/>
                <a:gd name="T36" fmla="*/ 20 w 24"/>
                <a:gd name="T37" fmla="*/ 4 h 22"/>
                <a:gd name="T38" fmla="*/ 22 w 24"/>
                <a:gd name="T39" fmla="*/ 8 h 22"/>
                <a:gd name="T40" fmla="*/ 24 w 24"/>
                <a:gd name="T41" fmla="*/ 12 h 22"/>
                <a:gd name="T42" fmla="*/ 24 w 24"/>
                <a:gd name="T43" fmla="*/ 12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24" h="22">
                  <a:moveTo>
                    <a:pt x="24" y="12"/>
                  </a:moveTo>
                  <a:lnTo>
                    <a:pt x="24" y="12"/>
                  </a:lnTo>
                  <a:lnTo>
                    <a:pt x="22" y="16"/>
                  </a:lnTo>
                  <a:lnTo>
                    <a:pt x="20" y="20"/>
                  </a:lnTo>
                  <a:lnTo>
                    <a:pt x="16" y="22"/>
                  </a:lnTo>
                  <a:lnTo>
                    <a:pt x="12" y="22"/>
                  </a:lnTo>
                  <a:lnTo>
                    <a:pt x="12" y="22"/>
                  </a:lnTo>
                  <a:lnTo>
                    <a:pt x="8" y="22"/>
                  </a:lnTo>
                  <a:lnTo>
                    <a:pt x="4" y="20"/>
                  </a:lnTo>
                  <a:lnTo>
                    <a:pt x="0" y="16"/>
                  </a:lnTo>
                  <a:lnTo>
                    <a:pt x="0" y="12"/>
                  </a:lnTo>
                  <a:lnTo>
                    <a:pt x="0" y="12"/>
                  </a:lnTo>
                  <a:lnTo>
                    <a:pt x="0" y="8"/>
                  </a:lnTo>
                  <a:lnTo>
                    <a:pt x="4" y="4"/>
                  </a:lnTo>
                  <a:lnTo>
                    <a:pt x="8" y="2"/>
                  </a:lnTo>
                  <a:lnTo>
                    <a:pt x="12" y="0"/>
                  </a:lnTo>
                  <a:lnTo>
                    <a:pt x="12" y="0"/>
                  </a:lnTo>
                  <a:lnTo>
                    <a:pt x="16" y="2"/>
                  </a:lnTo>
                  <a:lnTo>
                    <a:pt x="20" y="4"/>
                  </a:lnTo>
                  <a:lnTo>
                    <a:pt x="22" y="8"/>
                  </a:lnTo>
                  <a:lnTo>
                    <a:pt x="24" y="12"/>
                  </a:lnTo>
                  <a:lnTo>
                    <a:pt x="24" y="12"/>
                  </a:lnTo>
                  <a:close/>
                </a:path>
              </a:pathLst>
            </a:custGeom>
            <a:solidFill>
              <a:srgbClr val="FFE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48" name="Freeform 52"/>
            <p:cNvSpPr>
              <a:spLocks/>
            </p:cNvSpPr>
            <p:nvPr/>
          </p:nvSpPr>
          <p:spPr bwMode="auto">
            <a:xfrm>
              <a:off x="5217" y="1013"/>
              <a:ext cx="18" cy="16"/>
            </a:xfrm>
            <a:custGeom>
              <a:avLst/>
              <a:gdLst>
                <a:gd name="T0" fmla="*/ 18 w 18"/>
                <a:gd name="T1" fmla="*/ 8 h 16"/>
                <a:gd name="T2" fmla="*/ 18 w 18"/>
                <a:gd name="T3" fmla="*/ 8 h 16"/>
                <a:gd name="T4" fmla="*/ 18 w 18"/>
                <a:gd name="T5" fmla="*/ 10 h 16"/>
                <a:gd name="T6" fmla="*/ 16 w 18"/>
                <a:gd name="T7" fmla="*/ 12 h 16"/>
                <a:gd name="T8" fmla="*/ 12 w 18"/>
                <a:gd name="T9" fmla="*/ 14 h 16"/>
                <a:gd name="T10" fmla="*/ 10 w 18"/>
                <a:gd name="T11" fmla="*/ 16 h 16"/>
                <a:gd name="T12" fmla="*/ 10 w 18"/>
                <a:gd name="T13" fmla="*/ 16 h 16"/>
                <a:gd name="T14" fmla="*/ 6 w 18"/>
                <a:gd name="T15" fmla="*/ 14 h 16"/>
                <a:gd name="T16" fmla="*/ 4 w 18"/>
                <a:gd name="T17" fmla="*/ 12 h 16"/>
                <a:gd name="T18" fmla="*/ 2 w 18"/>
                <a:gd name="T19" fmla="*/ 10 h 16"/>
                <a:gd name="T20" fmla="*/ 0 w 18"/>
                <a:gd name="T21" fmla="*/ 8 h 16"/>
                <a:gd name="T22" fmla="*/ 0 w 18"/>
                <a:gd name="T23" fmla="*/ 8 h 16"/>
                <a:gd name="T24" fmla="*/ 2 w 18"/>
                <a:gd name="T25" fmla="*/ 4 h 16"/>
                <a:gd name="T26" fmla="*/ 4 w 18"/>
                <a:gd name="T27" fmla="*/ 2 h 16"/>
                <a:gd name="T28" fmla="*/ 6 w 18"/>
                <a:gd name="T29" fmla="*/ 0 h 16"/>
                <a:gd name="T30" fmla="*/ 10 w 18"/>
                <a:gd name="T31" fmla="*/ 0 h 16"/>
                <a:gd name="T32" fmla="*/ 10 w 18"/>
                <a:gd name="T33" fmla="*/ 0 h 16"/>
                <a:gd name="T34" fmla="*/ 12 w 18"/>
                <a:gd name="T35" fmla="*/ 0 h 16"/>
                <a:gd name="T36" fmla="*/ 16 w 18"/>
                <a:gd name="T37" fmla="*/ 2 h 16"/>
                <a:gd name="T38" fmla="*/ 18 w 18"/>
                <a:gd name="T39" fmla="*/ 4 h 16"/>
                <a:gd name="T40" fmla="*/ 18 w 18"/>
                <a:gd name="T41" fmla="*/ 8 h 16"/>
                <a:gd name="T42" fmla="*/ 18 w 18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8" h="16">
                  <a:moveTo>
                    <a:pt x="18" y="8"/>
                  </a:moveTo>
                  <a:lnTo>
                    <a:pt x="18" y="8"/>
                  </a:lnTo>
                  <a:lnTo>
                    <a:pt x="18" y="10"/>
                  </a:lnTo>
                  <a:lnTo>
                    <a:pt x="16" y="12"/>
                  </a:lnTo>
                  <a:lnTo>
                    <a:pt x="12" y="14"/>
                  </a:lnTo>
                  <a:lnTo>
                    <a:pt x="10" y="16"/>
                  </a:lnTo>
                  <a:lnTo>
                    <a:pt x="10" y="16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2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10" y="0"/>
                  </a:lnTo>
                  <a:lnTo>
                    <a:pt x="10" y="0"/>
                  </a:lnTo>
                  <a:lnTo>
                    <a:pt x="12" y="0"/>
                  </a:lnTo>
                  <a:lnTo>
                    <a:pt x="16" y="2"/>
                  </a:lnTo>
                  <a:lnTo>
                    <a:pt x="18" y="4"/>
                  </a:lnTo>
                  <a:lnTo>
                    <a:pt x="18" y="8"/>
                  </a:lnTo>
                  <a:lnTo>
                    <a:pt x="18" y="8"/>
                  </a:lnTo>
                  <a:close/>
                </a:path>
              </a:pathLst>
            </a:custGeom>
            <a:solidFill>
              <a:srgbClr val="FFE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2" name="Freeform 55"/>
            <p:cNvSpPr>
              <a:spLocks/>
            </p:cNvSpPr>
            <p:nvPr/>
          </p:nvSpPr>
          <p:spPr bwMode="auto">
            <a:xfrm>
              <a:off x="4951" y="1083"/>
              <a:ext cx="16" cy="16"/>
            </a:xfrm>
            <a:custGeom>
              <a:avLst/>
              <a:gdLst>
                <a:gd name="T0" fmla="*/ 16 w 16"/>
                <a:gd name="T1" fmla="*/ 8 h 16"/>
                <a:gd name="T2" fmla="*/ 16 w 16"/>
                <a:gd name="T3" fmla="*/ 8 h 16"/>
                <a:gd name="T4" fmla="*/ 16 w 16"/>
                <a:gd name="T5" fmla="*/ 10 h 16"/>
                <a:gd name="T6" fmla="*/ 14 w 16"/>
                <a:gd name="T7" fmla="*/ 12 h 16"/>
                <a:gd name="T8" fmla="*/ 12 w 16"/>
                <a:gd name="T9" fmla="*/ 14 h 16"/>
                <a:gd name="T10" fmla="*/ 8 w 16"/>
                <a:gd name="T11" fmla="*/ 16 h 16"/>
                <a:gd name="T12" fmla="*/ 8 w 16"/>
                <a:gd name="T13" fmla="*/ 16 h 16"/>
                <a:gd name="T14" fmla="*/ 6 w 16"/>
                <a:gd name="T15" fmla="*/ 14 h 16"/>
                <a:gd name="T16" fmla="*/ 4 w 16"/>
                <a:gd name="T17" fmla="*/ 12 h 16"/>
                <a:gd name="T18" fmla="*/ 2 w 16"/>
                <a:gd name="T19" fmla="*/ 10 h 16"/>
                <a:gd name="T20" fmla="*/ 0 w 16"/>
                <a:gd name="T21" fmla="*/ 8 h 16"/>
                <a:gd name="T22" fmla="*/ 0 w 16"/>
                <a:gd name="T23" fmla="*/ 8 h 16"/>
                <a:gd name="T24" fmla="*/ 2 w 16"/>
                <a:gd name="T25" fmla="*/ 4 h 16"/>
                <a:gd name="T26" fmla="*/ 4 w 16"/>
                <a:gd name="T27" fmla="*/ 2 h 16"/>
                <a:gd name="T28" fmla="*/ 6 w 16"/>
                <a:gd name="T29" fmla="*/ 0 h 16"/>
                <a:gd name="T30" fmla="*/ 8 w 16"/>
                <a:gd name="T31" fmla="*/ 0 h 16"/>
                <a:gd name="T32" fmla="*/ 8 w 16"/>
                <a:gd name="T33" fmla="*/ 0 h 16"/>
                <a:gd name="T34" fmla="*/ 12 w 16"/>
                <a:gd name="T35" fmla="*/ 0 h 16"/>
                <a:gd name="T36" fmla="*/ 14 w 16"/>
                <a:gd name="T37" fmla="*/ 2 h 16"/>
                <a:gd name="T38" fmla="*/ 16 w 16"/>
                <a:gd name="T39" fmla="*/ 4 h 16"/>
                <a:gd name="T40" fmla="*/ 16 w 16"/>
                <a:gd name="T41" fmla="*/ 8 h 16"/>
                <a:gd name="T42" fmla="*/ 16 w 16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" h="16">
                  <a:moveTo>
                    <a:pt x="16" y="8"/>
                  </a:moveTo>
                  <a:lnTo>
                    <a:pt x="16" y="8"/>
                  </a:lnTo>
                  <a:lnTo>
                    <a:pt x="16" y="10"/>
                  </a:lnTo>
                  <a:lnTo>
                    <a:pt x="14" y="12"/>
                  </a:lnTo>
                  <a:lnTo>
                    <a:pt x="12" y="14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6" y="14"/>
                  </a:lnTo>
                  <a:lnTo>
                    <a:pt x="4" y="12"/>
                  </a:lnTo>
                  <a:lnTo>
                    <a:pt x="2" y="10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4"/>
                  </a:lnTo>
                  <a:lnTo>
                    <a:pt x="4" y="2"/>
                  </a:lnTo>
                  <a:lnTo>
                    <a:pt x="6" y="0"/>
                  </a:lnTo>
                  <a:lnTo>
                    <a:pt x="8" y="0"/>
                  </a:lnTo>
                  <a:lnTo>
                    <a:pt x="8" y="0"/>
                  </a:lnTo>
                  <a:lnTo>
                    <a:pt x="12" y="0"/>
                  </a:lnTo>
                  <a:lnTo>
                    <a:pt x="14" y="2"/>
                  </a:lnTo>
                  <a:lnTo>
                    <a:pt x="16" y="4"/>
                  </a:lnTo>
                  <a:lnTo>
                    <a:pt x="16" y="8"/>
                  </a:lnTo>
                  <a:lnTo>
                    <a:pt x="16" y="8"/>
                  </a:lnTo>
                  <a:close/>
                </a:path>
              </a:pathLst>
            </a:custGeom>
            <a:solidFill>
              <a:srgbClr val="FFE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  <p:sp>
          <p:nvSpPr>
            <p:cNvPr id="2053" name="Freeform 56"/>
            <p:cNvSpPr>
              <a:spLocks/>
            </p:cNvSpPr>
            <p:nvPr/>
          </p:nvSpPr>
          <p:spPr bwMode="auto">
            <a:xfrm>
              <a:off x="4979" y="1111"/>
              <a:ext cx="16" cy="16"/>
            </a:xfrm>
            <a:custGeom>
              <a:avLst/>
              <a:gdLst>
                <a:gd name="T0" fmla="*/ 16 w 16"/>
                <a:gd name="T1" fmla="*/ 8 h 16"/>
                <a:gd name="T2" fmla="*/ 16 w 16"/>
                <a:gd name="T3" fmla="*/ 8 h 16"/>
                <a:gd name="T4" fmla="*/ 16 w 16"/>
                <a:gd name="T5" fmla="*/ 12 h 16"/>
                <a:gd name="T6" fmla="*/ 14 w 16"/>
                <a:gd name="T7" fmla="*/ 14 h 16"/>
                <a:gd name="T8" fmla="*/ 12 w 16"/>
                <a:gd name="T9" fmla="*/ 16 h 16"/>
                <a:gd name="T10" fmla="*/ 8 w 16"/>
                <a:gd name="T11" fmla="*/ 16 h 16"/>
                <a:gd name="T12" fmla="*/ 8 w 16"/>
                <a:gd name="T13" fmla="*/ 16 h 16"/>
                <a:gd name="T14" fmla="*/ 6 w 16"/>
                <a:gd name="T15" fmla="*/ 16 h 16"/>
                <a:gd name="T16" fmla="*/ 4 w 16"/>
                <a:gd name="T17" fmla="*/ 14 h 16"/>
                <a:gd name="T18" fmla="*/ 2 w 16"/>
                <a:gd name="T19" fmla="*/ 12 h 16"/>
                <a:gd name="T20" fmla="*/ 0 w 16"/>
                <a:gd name="T21" fmla="*/ 8 h 16"/>
                <a:gd name="T22" fmla="*/ 0 w 16"/>
                <a:gd name="T23" fmla="*/ 8 h 16"/>
                <a:gd name="T24" fmla="*/ 2 w 16"/>
                <a:gd name="T25" fmla="*/ 6 h 16"/>
                <a:gd name="T26" fmla="*/ 4 w 16"/>
                <a:gd name="T27" fmla="*/ 2 h 16"/>
                <a:gd name="T28" fmla="*/ 6 w 16"/>
                <a:gd name="T29" fmla="*/ 2 h 16"/>
                <a:gd name="T30" fmla="*/ 8 w 16"/>
                <a:gd name="T31" fmla="*/ 0 h 16"/>
                <a:gd name="T32" fmla="*/ 8 w 16"/>
                <a:gd name="T33" fmla="*/ 0 h 16"/>
                <a:gd name="T34" fmla="*/ 12 w 16"/>
                <a:gd name="T35" fmla="*/ 2 h 16"/>
                <a:gd name="T36" fmla="*/ 14 w 16"/>
                <a:gd name="T37" fmla="*/ 2 h 16"/>
                <a:gd name="T38" fmla="*/ 16 w 16"/>
                <a:gd name="T39" fmla="*/ 6 h 16"/>
                <a:gd name="T40" fmla="*/ 16 w 16"/>
                <a:gd name="T41" fmla="*/ 8 h 16"/>
                <a:gd name="T42" fmla="*/ 16 w 16"/>
                <a:gd name="T43" fmla="*/ 8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</a:cxnLst>
              <a:rect l="0" t="0" r="r" b="b"/>
              <a:pathLst>
                <a:path w="16" h="16">
                  <a:moveTo>
                    <a:pt x="16" y="8"/>
                  </a:moveTo>
                  <a:lnTo>
                    <a:pt x="16" y="8"/>
                  </a:lnTo>
                  <a:lnTo>
                    <a:pt x="16" y="12"/>
                  </a:lnTo>
                  <a:lnTo>
                    <a:pt x="14" y="14"/>
                  </a:lnTo>
                  <a:lnTo>
                    <a:pt x="12" y="16"/>
                  </a:lnTo>
                  <a:lnTo>
                    <a:pt x="8" y="16"/>
                  </a:lnTo>
                  <a:lnTo>
                    <a:pt x="8" y="16"/>
                  </a:lnTo>
                  <a:lnTo>
                    <a:pt x="6" y="16"/>
                  </a:lnTo>
                  <a:lnTo>
                    <a:pt x="4" y="14"/>
                  </a:lnTo>
                  <a:lnTo>
                    <a:pt x="2" y="12"/>
                  </a:lnTo>
                  <a:lnTo>
                    <a:pt x="0" y="8"/>
                  </a:lnTo>
                  <a:lnTo>
                    <a:pt x="0" y="8"/>
                  </a:lnTo>
                  <a:lnTo>
                    <a:pt x="2" y="6"/>
                  </a:lnTo>
                  <a:lnTo>
                    <a:pt x="4" y="2"/>
                  </a:lnTo>
                  <a:lnTo>
                    <a:pt x="6" y="2"/>
                  </a:lnTo>
                  <a:lnTo>
                    <a:pt x="8" y="0"/>
                  </a:lnTo>
                  <a:lnTo>
                    <a:pt x="8" y="0"/>
                  </a:lnTo>
                  <a:lnTo>
                    <a:pt x="12" y="2"/>
                  </a:lnTo>
                  <a:lnTo>
                    <a:pt x="14" y="2"/>
                  </a:lnTo>
                  <a:lnTo>
                    <a:pt x="16" y="6"/>
                  </a:lnTo>
                  <a:lnTo>
                    <a:pt x="16" y="8"/>
                  </a:lnTo>
                  <a:lnTo>
                    <a:pt x="16" y="8"/>
                  </a:lnTo>
                  <a:close/>
                </a:path>
              </a:pathLst>
            </a:custGeom>
            <a:solidFill>
              <a:srgbClr val="FFE49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/>
            </a:p>
          </p:txBody>
        </p:sp>
      </p:grpSp>
      <p:sp>
        <p:nvSpPr>
          <p:cNvPr id="4" name="TextovéPole 3"/>
          <p:cNvSpPr txBox="1"/>
          <p:nvPr/>
        </p:nvSpPr>
        <p:spPr>
          <a:xfrm>
            <a:off x="179512" y="1412776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graphicFrame>
        <p:nvGraphicFramePr>
          <p:cNvPr id="15" name="Tabulka 1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24499529"/>
              </p:ext>
            </p:extLst>
          </p:nvPr>
        </p:nvGraphicFramePr>
        <p:xfrm>
          <a:off x="179512" y="1405004"/>
          <a:ext cx="432000" cy="5040091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</a:tblGrid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72001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5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887504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5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2" grpId="0"/>
      <p:bldP spid="33" grpId="0"/>
      <p:bldP spid="34" grpId="0"/>
      <p:bldP spid="35" grpId="0"/>
      <p:bldP spid="36" grpId="0"/>
      <p:bldP spid="37" grpId="0"/>
      <p:bldP spid="40" grpId="0"/>
      <p:bldP spid="2" grpId="0"/>
      <p:bldP spid="1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1737705" y="87564"/>
            <a:ext cx="5616000" cy="461665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pPr lvl="0"/>
            <a:r>
              <a:rPr lang="cs-CZ" sz="2400" dirty="0"/>
              <a:t>Doplň </a:t>
            </a:r>
            <a:r>
              <a:rPr lang="cs-CZ" sz="2400" dirty="0" smtClean="0"/>
              <a:t>vhodná slova do vět. </a:t>
            </a:r>
            <a:r>
              <a:rPr lang="cs-CZ" sz="2400" dirty="0"/>
              <a:t>Uspořádej </a:t>
            </a:r>
            <a:r>
              <a:rPr lang="cs-CZ" sz="2400" dirty="0" smtClean="0"/>
              <a:t>věty .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873705" y="1287604"/>
            <a:ext cx="7344000" cy="4860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500" dirty="0"/>
              <a:t>Růženka se ve věži píchla o </a:t>
            </a:r>
            <a:r>
              <a:rPr lang="cs-CZ" sz="2500" dirty="0" smtClean="0"/>
              <a:t>      .</a:t>
            </a:r>
          </a:p>
          <a:p>
            <a:pPr>
              <a:lnSpc>
                <a:spcPct val="200000"/>
              </a:lnSpc>
            </a:pPr>
            <a:r>
              <a:rPr lang="cs-CZ" sz="2500" dirty="0"/>
              <a:t>Král nařídil odstranit ze zámku </a:t>
            </a:r>
            <a:r>
              <a:rPr lang="cs-CZ" sz="2500" dirty="0" smtClean="0"/>
              <a:t>ostré         .</a:t>
            </a:r>
          </a:p>
          <a:p>
            <a:pPr>
              <a:lnSpc>
                <a:spcPct val="200000"/>
              </a:lnSpc>
            </a:pPr>
            <a:r>
              <a:rPr lang="cs-CZ" sz="2500" dirty="0" smtClean="0"/>
              <a:t>Tři </a:t>
            </a:r>
            <a:r>
              <a:rPr lang="cs-CZ" sz="2500" dirty="0"/>
              <a:t>sudičky předpověděly </a:t>
            </a:r>
            <a:r>
              <a:rPr lang="cs-CZ" sz="2500" dirty="0" smtClean="0"/>
              <a:t>královské dceři                        .</a:t>
            </a:r>
          </a:p>
          <a:p>
            <a:pPr>
              <a:lnSpc>
                <a:spcPct val="200000"/>
              </a:lnSpc>
            </a:pPr>
            <a:r>
              <a:rPr lang="cs-CZ" sz="2500" dirty="0"/>
              <a:t>Růženka i všichni na </a:t>
            </a:r>
            <a:r>
              <a:rPr lang="cs-CZ" sz="2500" dirty="0" smtClean="0"/>
              <a:t>zámku             na sto let. </a:t>
            </a:r>
          </a:p>
          <a:p>
            <a:pPr>
              <a:lnSpc>
                <a:spcPct val="200000"/>
              </a:lnSpc>
            </a:pPr>
            <a:r>
              <a:rPr lang="cs-CZ" sz="2500" dirty="0"/>
              <a:t>Na zámku se </a:t>
            </a:r>
            <a:r>
              <a:rPr lang="cs-CZ" sz="2500" dirty="0" smtClean="0"/>
              <a:t>konala               . </a:t>
            </a:r>
            <a:endParaRPr lang="cs-CZ" sz="2500" dirty="0"/>
          </a:p>
          <a:p>
            <a:pPr>
              <a:lnSpc>
                <a:spcPct val="200000"/>
              </a:lnSpc>
            </a:pPr>
            <a:r>
              <a:rPr lang="cs-CZ" sz="2500" dirty="0" smtClean="0"/>
              <a:t>Princ </a:t>
            </a:r>
            <a:r>
              <a:rPr lang="cs-CZ" sz="2500" dirty="0"/>
              <a:t>probudil </a:t>
            </a:r>
            <a:r>
              <a:rPr lang="cs-CZ" sz="2500" dirty="0" smtClean="0"/>
              <a:t>Růženku                   . </a:t>
            </a:r>
            <a:endParaRPr lang="cs-CZ" sz="2500" dirty="0"/>
          </a:p>
          <a:p>
            <a:r>
              <a:rPr lang="cs-CZ" sz="2500" dirty="0" smtClean="0"/>
              <a:t> </a:t>
            </a:r>
          </a:p>
          <a:p>
            <a:endParaRPr lang="cs-CZ" sz="2500" dirty="0"/>
          </a:p>
          <a:p>
            <a:r>
              <a:rPr lang="cs-CZ" sz="2500" dirty="0" smtClean="0"/>
              <a:t>  </a:t>
            </a:r>
            <a:endParaRPr lang="cs-CZ" sz="2500" dirty="0"/>
          </a:p>
        </p:txBody>
      </p:sp>
      <p:graphicFrame>
        <p:nvGraphicFramePr>
          <p:cNvPr id="30" name="Tabulka 2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84714330"/>
              </p:ext>
            </p:extLst>
          </p:nvPr>
        </p:nvGraphicFramePr>
        <p:xfrm>
          <a:off x="323528" y="1485604"/>
          <a:ext cx="432000" cy="4464000"/>
        </p:xfrm>
        <a:graphic>
          <a:graphicData uri="http://schemas.openxmlformats.org/drawingml/2006/table">
            <a:tbl>
              <a:tblPr firstRow="1" bandRow="1">
                <a:tableStyleId>{FABFCF23-3B69-468F-B69F-88F6DE6A72F2}</a:tableStyleId>
              </a:tblPr>
              <a:tblGrid>
                <a:gridCol w="432000"/>
              </a:tblGrid>
              <a:tr h="744000"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>
                    <a:lnL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44000"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>
                    <a:lnL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44000"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>
                    <a:lnL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44000"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>
                    <a:lnL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44000"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>
                    <a:lnL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  <a:tr h="744000">
                <a:tc>
                  <a:txBody>
                    <a:bodyPr/>
                    <a:lstStyle/>
                    <a:p>
                      <a:pPr algn="ctr"/>
                      <a:endParaRPr lang="cs-CZ" sz="2500" dirty="0"/>
                    </a:p>
                  </a:txBody>
                  <a:tcPr anchor="ctr">
                    <a:lnL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6">
                          <a:lumMod val="7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6">
                        <a:lumMod val="40000"/>
                        <a:lumOff val="6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31" name="TextovéPole 30"/>
          <p:cNvSpPr txBox="1"/>
          <p:nvPr/>
        </p:nvSpPr>
        <p:spPr>
          <a:xfrm>
            <a:off x="4380590" y="1579728"/>
            <a:ext cx="580608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 smtClean="0">
                <a:solidFill>
                  <a:srgbClr val="7030A0"/>
                </a:solidFill>
              </a:rPr>
              <a:t>trn</a:t>
            </a:r>
            <a:endParaRPr lang="cs-CZ" sz="2500" b="1" dirty="0">
              <a:solidFill>
                <a:srgbClr val="7030A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5568506" y="2335560"/>
            <a:ext cx="70910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>
                <a:solidFill>
                  <a:srgbClr val="00B0F0"/>
                </a:solidFill>
              </a:rPr>
              <a:t>věci</a:t>
            </a:r>
          </a:p>
        </p:txBody>
      </p:sp>
      <p:sp>
        <p:nvSpPr>
          <p:cNvPr id="34" name="TextovéPole 33"/>
          <p:cNvSpPr txBox="1"/>
          <p:nvPr/>
        </p:nvSpPr>
        <p:spPr>
          <a:xfrm>
            <a:off x="6131580" y="3111580"/>
            <a:ext cx="180000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 smtClean="0">
                <a:solidFill>
                  <a:srgbClr val="00B050"/>
                </a:solidFill>
              </a:rPr>
              <a:t>budoucnost  </a:t>
            </a:r>
            <a:endParaRPr lang="cs-CZ" sz="2500" b="1" dirty="0">
              <a:solidFill>
                <a:srgbClr val="00B05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4438776" y="3856568"/>
            <a:ext cx="1128835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 smtClean="0">
                <a:solidFill>
                  <a:srgbClr val="002060"/>
                </a:solidFill>
              </a:rPr>
              <a:t>usnuli </a:t>
            </a:r>
            <a:r>
              <a:rPr lang="cs-CZ" sz="2500" b="1" dirty="0" smtClean="0">
                <a:solidFill>
                  <a:srgbClr val="FFC000"/>
                </a:solidFill>
              </a:rPr>
              <a:t> </a:t>
            </a:r>
            <a:endParaRPr lang="cs-CZ" sz="2500" b="1" dirty="0">
              <a:solidFill>
                <a:srgbClr val="FFC000"/>
              </a:solidFill>
            </a:endParaRPr>
          </a:p>
        </p:txBody>
      </p:sp>
      <p:sp>
        <p:nvSpPr>
          <p:cNvPr id="36" name="TextovéPole 35"/>
          <p:cNvSpPr txBox="1"/>
          <p:nvPr/>
        </p:nvSpPr>
        <p:spPr>
          <a:xfrm>
            <a:off x="3487793" y="4605496"/>
            <a:ext cx="1173270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>
                <a:solidFill>
                  <a:srgbClr val="AF11A7"/>
                </a:solidFill>
              </a:rPr>
              <a:t>veselka</a:t>
            </a:r>
          </a:p>
        </p:txBody>
      </p:sp>
      <p:sp>
        <p:nvSpPr>
          <p:cNvPr id="37" name="TextovéPole 36"/>
          <p:cNvSpPr txBox="1"/>
          <p:nvPr/>
        </p:nvSpPr>
        <p:spPr>
          <a:xfrm>
            <a:off x="3938645" y="5373216"/>
            <a:ext cx="1426224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b="1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polibkem</a:t>
            </a:r>
            <a:endParaRPr lang="cs-CZ" sz="2500" b="1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8361696" y="1334106"/>
            <a:ext cx="486030" cy="4644000"/>
          </a:xfrm>
          <a:prstGeom prst="rect">
            <a:avLst/>
          </a:prstGeom>
        </p:spPr>
        <p:txBody>
          <a:bodyPr wrap="none">
            <a:noAutofit/>
          </a:bodyPr>
          <a:lstStyle/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3. </a:t>
            </a:r>
          </a:p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2. </a:t>
            </a:r>
          </a:p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1.</a:t>
            </a:r>
          </a:p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4.</a:t>
            </a:r>
          </a:p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6. </a:t>
            </a:r>
          </a:p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5.</a:t>
            </a:r>
          </a:p>
          <a:p>
            <a:pPr>
              <a:lnSpc>
                <a:spcPct val="200000"/>
              </a:lnSpc>
            </a:pPr>
            <a:r>
              <a:rPr lang="cs-CZ" sz="2500" dirty="0" smtClean="0">
                <a:solidFill>
                  <a:srgbClr val="FF0000"/>
                </a:solidFill>
              </a:rPr>
              <a:t> </a:t>
            </a:r>
          </a:p>
          <a:p>
            <a:r>
              <a:rPr lang="cs-CZ" sz="2800" dirty="0" smtClean="0"/>
              <a:t> </a:t>
            </a:r>
          </a:p>
          <a:p>
            <a:endParaRPr lang="cs-CZ" sz="2800" dirty="0"/>
          </a:p>
          <a:p>
            <a:r>
              <a:rPr lang="cs-CZ" sz="2800" dirty="0" smtClean="0"/>
              <a:t>  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2004763" y="767164"/>
            <a:ext cx="2214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Název pohádky:</a:t>
            </a:r>
            <a:endParaRPr lang="cs-CZ" sz="2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139619" y="741699"/>
            <a:ext cx="3027047" cy="4770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500" dirty="0">
                <a:solidFill>
                  <a:srgbClr val="FF0000"/>
                </a:solidFill>
              </a:rPr>
              <a:t>„ </a:t>
            </a:r>
            <a:r>
              <a:rPr lang="cs-CZ" sz="2500" b="1" dirty="0" smtClean="0">
                <a:solidFill>
                  <a:srgbClr val="FF0000"/>
                </a:solidFill>
              </a:rPr>
              <a:t>O Šípkové Růžence“</a:t>
            </a:r>
            <a:endParaRPr lang="cs-CZ" sz="25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H:\MC900436875 růže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7602" y="5051482"/>
            <a:ext cx="1368000" cy="136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07521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9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/>
      <p:bldP spid="33" grpId="0"/>
      <p:bldP spid="34" grpId="0"/>
      <p:bldP spid="35" grpId="0"/>
      <p:bldP spid="36" grpId="0"/>
      <p:bldP spid="37" grpId="0"/>
      <p:bldP spid="40" grpId="0"/>
      <p:bldP spid="2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22369" y="650327"/>
            <a:ext cx="6426460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Odkazy:</a:t>
            </a:r>
          </a:p>
          <a:p>
            <a:r>
              <a:rPr lang="cs-CZ" b="1" dirty="0">
                <a:sym typeface="Symbol"/>
              </a:rPr>
              <a:t>Obrázky dostupné na WWW: &lt;</a:t>
            </a:r>
            <a:r>
              <a:rPr lang="cs-CZ" b="1" dirty="0">
                <a:sym typeface="Symbol"/>
                <a:hlinkClick r:id="rId2"/>
              </a:rPr>
              <a:t>http://office.microsoft.com</a:t>
            </a:r>
            <a:r>
              <a:rPr lang="cs-CZ" b="1" dirty="0">
                <a:sym typeface="Symbol"/>
              </a:rPr>
              <a:t>&gt;.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620176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170</TotalTime>
  <Words>257</Words>
  <Application>Microsoft Office PowerPoint</Application>
  <PresentationFormat>Předvádění na obrazovce (4:3)</PresentationFormat>
  <Paragraphs>74</Paragraphs>
  <Slides>4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</dc:creator>
  <cp:lastModifiedBy>q98ew7</cp:lastModifiedBy>
  <cp:revision>43</cp:revision>
  <dcterms:created xsi:type="dcterms:W3CDTF">2011-04-06T13:10:17Z</dcterms:created>
  <dcterms:modified xsi:type="dcterms:W3CDTF">2013-08-20T05:23:18Z</dcterms:modified>
</cp:coreProperties>
</file>