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96" r:id="rId2"/>
    <p:sldId id="300" r:id="rId3"/>
    <p:sldId id="307" r:id="rId4"/>
    <p:sldId id="308" r:id="rId5"/>
    <p:sldId id="29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EE1F0"/>
    <a:srgbClr val="F9B67F"/>
    <a:srgbClr val="B616F6"/>
    <a:srgbClr val="FA78FA"/>
    <a:srgbClr val="E4A678"/>
    <a:srgbClr val="0028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52" autoAdjust="0"/>
    <p:restoredTop sz="96706" autoAdjust="0"/>
  </p:normalViewPr>
  <p:slideViewPr>
    <p:cSldViewPr>
      <p:cViewPr>
        <p:scale>
          <a:sx n="70" d="100"/>
          <a:sy n="70" d="100"/>
        </p:scale>
        <p:origin x="-811" y="6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6" d="100"/>
          <a:sy n="76" d="100"/>
        </p:scale>
        <p:origin x="-219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443099-8331-41FD-9896-7DA2E13F538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5CA0CD-9332-4699-ACB1-F80B6C37E9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778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wmf"/><Relationship Id="rId3" Type="http://schemas.openxmlformats.org/officeDocument/2006/relationships/image" Target="../media/image14.wmf"/><Relationship Id="rId7" Type="http://schemas.openxmlformats.org/officeDocument/2006/relationships/image" Target="../media/image18.png"/><Relationship Id="rId12" Type="http://schemas.openxmlformats.org/officeDocument/2006/relationships/image" Target="../media/image23.wmf"/><Relationship Id="rId2" Type="http://schemas.openxmlformats.org/officeDocument/2006/relationships/image" Target="../media/image13.wmf"/><Relationship Id="rId16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11" Type="http://schemas.openxmlformats.org/officeDocument/2006/relationships/image" Target="../media/image22.png"/><Relationship Id="rId5" Type="http://schemas.openxmlformats.org/officeDocument/2006/relationships/image" Target="../media/image16.wmf"/><Relationship Id="rId15" Type="http://schemas.openxmlformats.org/officeDocument/2006/relationships/image" Target="../media/image26.wmf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13" Type="http://schemas.openxmlformats.org/officeDocument/2006/relationships/image" Target="../media/image39.jpeg"/><Relationship Id="rId3" Type="http://schemas.openxmlformats.org/officeDocument/2006/relationships/image" Target="../media/image29.wmf"/><Relationship Id="rId7" Type="http://schemas.openxmlformats.org/officeDocument/2006/relationships/image" Target="../media/image33.png"/><Relationship Id="rId12" Type="http://schemas.openxmlformats.org/officeDocument/2006/relationships/image" Target="../media/image38.w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wmf"/><Relationship Id="rId5" Type="http://schemas.openxmlformats.org/officeDocument/2006/relationships/image" Target="../media/image31.wmf"/><Relationship Id="rId10" Type="http://schemas.openxmlformats.org/officeDocument/2006/relationships/image" Target="../media/image36.wmf"/><Relationship Id="rId4" Type="http://schemas.openxmlformats.org/officeDocument/2006/relationships/image" Target="../media/image30.wmf"/><Relationship Id="rId9" Type="http://schemas.openxmlformats.org/officeDocument/2006/relationships/image" Target="../media/image3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1560" y="4531476"/>
            <a:ext cx="7433445" cy="64633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2780928"/>
            <a:ext cx="6912000" cy="3708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endParaRPr lang="cs-CZ" sz="2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ZŠ a MŠ Kateřinice, okres Vsetín</a:t>
            </a:r>
          </a:p>
          <a:p>
            <a:pPr>
              <a:defRPr/>
            </a:pPr>
            <a:r>
              <a:rPr lang="cs-CZ" sz="2000" dirty="0"/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/>
              <a:t>Č.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VY_32_INOVACE_04_02_Český jazyk</a:t>
            </a:r>
            <a:endParaRPr lang="cs-CZ" sz="2000" b="1" dirty="0"/>
          </a:p>
          <a:p>
            <a:pPr fontAlgn="ctr"/>
            <a:r>
              <a:rPr lang="cs-CZ" sz="2000" dirty="0"/>
              <a:t>Vzdělávací oblast: </a:t>
            </a:r>
            <a:r>
              <a:rPr lang="cs-CZ" sz="2000" dirty="0" smtClean="0"/>
              <a:t>Jazyk a jazyková komunikace - 1. ročník</a:t>
            </a:r>
            <a:endParaRPr lang="cs-CZ" sz="2000" dirty="0"/>
          </a:p>
          <a:p>
            <a:pPr fontAlgn="ctr"/>
            <a:r>
              <a:rPr lang="cs-CZ" sz="2000" dirty="0"/>
              <a:t>Tematický </a:t>
            </a:r>
            <a:r>
              <a:rPr lang="cs-CZ" sz="2000" dirty="0" smtClean="0"/>
              <a:t>okruh: Jazyková výchova</a:t>
            </a:r>
          </a:p>
          <a:p>
            <a:pPr fontAlgn="ctr"/>
            <a:endParaRPr lang="cs-CZ" sz="2000" dirty="0" smtClean="0"/>
          </a:p>
          <a:p>
            <a:r>
              <a:rPr lang="cs-CZ" sz="2000" dirty="0"/>
              <a:t>Autor: Mgr. Bronislava </a:t>
            </a:r>
            <a:r>
              <a:rPr lang="cs-CZ" sz="2000" dirty="0" err="1" smtClean="0"/>
              <a:t>Uličníková</a:t>
            </a:r>
            <a:endParaRPr lang="cs-CZ" sz="2000" dirty="0" smtClean="0"/>
          </a:p>
          <a:p>
            <a:r>
              <a:rPr lang="cs-CZ" sz="2000" dirty="0" smtClean="0"/>
              <a:t>Anotace</a:t>
            </a:r>
            <a:r>
              <a:rPr lang="cs-CZ" sz="2000" dirty="0"/>
              <a:t>: Prezentace je </a:t>
            </a:r>
            <a:r>
              <a:rPr lang="cs-CZ" sz="2000" dirty="0" smtClean="0"/>
              <a:t>zaměřena na pozorování shod a rozdílů,                 procvičuje slova významem nadřazená a podřazená. </a:t>
            </a:r>
          </a:p>
          <a:p>
            <a:r>
              <a:rPr lang="cs-CZ" sz="2000" dirty="0" smtClean="0"/>
              <a:t>        </a:t>
            </a:r>
            <a:endParaRPr lang="cs-CZ" sz="2000" dirty="0"/>
          </a:p>
          <a:p>
            <a:pPr algn="ctr"/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pPr algn="ctr" fontAlgn="ctr"/>
            <a:endParaRPr lang="cs-CZ" sz="2000" dirty="0"/>
          </a:p>
          <a:p>
            <a:pPr algn="ctr"/>
            <a:endParaRPr lang="cs-CZ" sz="2000" b="1" dirty="0"/>
          </a:p>
        </p:txBody>
      </p:sp>
      <p:sp>
        <p:nvSpPr>
          <p:cNvPr id="3" name="Obdélník 2"/>
          <p:cNvSpPr/>
          <p:nvPr/>
        </p:nvSpPr>
        <p:spPr>
          <a:xfrm>
            <a:off x="2545230" y="2105241"/>
            <a:ext cx="40512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Rozvoj zrakového vnímání</a:t>
            </a:r>
          </a:p>
        </p:txBody>
      </p:sp>
    </p:spTree>
    <p:extLst>
      <p:ext uri="{BB962C8B-B14F-4D97-AF65-F5344CB8AC3E}">
        <p14:creationId xmlns:p14="http://schemas.microsoft.com/office/powerpoint/2010/main" val="213877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63482" y="274269"/>
            <a:ext cx="48446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Najdeš stejné motýly?  Spoj je čarou.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3482" y="5945621"/>
            <a:ext cx="55734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Najdeš obrázek, který nepatří mezi ostatní?</a:t>
            </a:r>
            <a:endParaRPr lang="cs-CZ" sz="2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14337">
            <a:off x="5118907" y="1169854"/>
            <a:ext cx="1440000" cy="144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703" y="2652625"/>
            <a:ext cx="1678140" cy="864000"/>
          </a:xfrm>
          <a:prstGeom prst="rect">
            <a:avLst/>
          </a:prstGeom>
        </p:spPr>
      </p:pic>
      <p:pic>
        <p:nvPicPr>
          <p:cNvPr id="1026" name="Picture 2" descr="C:\Users\Public\Pictures\MC900336110 motýl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254" y="4133262"/>
            <a:ext cx="1678418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ublic\Pictures\MC900438040 motýl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19939">
            <a:off x="7256354" y="3218709"/>
            <a:ext cx="1188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ublic\Pictures\MC900346907 motýl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115" y="2022625"/>
            <a:ext cx="1345008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ublic\Pictures\MC900424006 motýl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680" y="3090144"/>
            <a:ext cx="1568869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ublic\Pictures\MC900438043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169" y="4460634"/>
            <a:ext cx="1368000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ublic\Pictures\MC900346903 motýl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84" y="4450143"/>
            <a:ext cx="1659201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ublic\Pictures\MC900084050 motýl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849" y="1010833"/>
            <a:ext cx="1638640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ublic\Pictures\MC900084006 motýl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87" y="1213706"/>
            <a:ext cx="162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ublic\Pictures\MC900433911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6538" y="3577406"/>
            <a:ext cx="936000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Users\Public\Pictures\MC900084050 motýl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40" y="3152819"/>
            <a:ext cx="1638640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Public\Pictures\MC900336110 motýl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169" y="1213706"/>
            <a:ext cx="1678418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5521" y="4567640"/>
            <a:ext cx="1548000" cy="1548000"/>
          </a:xfrm>
          <a:prstGeom prst="rect">
            <a:avLst/>
          </a:prstGeom>
        </p:spPr>
      </p:pic>
      <p:pic>
        <p:nvPicPr>
          <p:cNvPr id="24" name="Picture 4" descr="C:\Users\Public\Pictures\MC900346907 motýl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526" y="4696046"/>
            <a:ext cx="1345008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7106169" y="650833"/>
            <a:ext cx="1584000" cy="1584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54330" y="2850240"/>
            <a:ext cx="1584000" cy="1584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7237391" y="4652525"/>
            <a:ext cx="1584000" cy="158400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592429" y="2008469"/>
            <a:ext cx="1584000" cy="158400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745254" y="3847415"/>
            <a:ext cx="1584000" cy="1584000"/>
          </a:xfrm>
          <a:prstGeom prst="ellipse">
            <a:avLst/>
          </a:prstGeom>
          <a:noFill/>
          <a:ln>
            <a:solidFill>
              <a:srgbClr val="B616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817169" y="979706"/>
            <a:ext cx="1584000" cy="1584000"/>
          </a:xfrm>
          <a:prstGeom prst="ellipse">
            <a:avLst/>
          </a:prstGeom>
          <a:noFill/>
          <a:ln>
            <a:solidFill>
              <a:srgbClr val="B616F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5466072" y="3426240"/>
            <a:ext cx="1267263" cy="10080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5454954" y="3458360"/>
            <a:ext cx="1017584" cy="10080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8" name="Ovál 37"/>
          <p:cNvSpPr/>
          <p:nvPr/>
        </p:nvSpPr>
        <p:spPr>
          <a:xfrm>
            <a:off x="5127722" y="979706"/>
            <a:ext cx="1584000" cy="15840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5444931" y="4504666"/>
            <a:ext cx="1584000" cy="15840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02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8" grpId="0" animBg="1"/>
      <p:bldP spid="3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43690" y="302958"/>
            <a:ext cx="8400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Označ obrázek, který do řady nepatří. Pojmenuj skupinu obrázků.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5944" y="1504507"/>
            <a:ext cx="1578795" cy="82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1187" y="1133955"/>
            <a:ext cx="1066783" cy="126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4714" y="1317398"/>
            <a:ext cx="1044000" cy="1044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989" y="1340254"/>
            <a:ext cx="1013363" cy="1332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3463" y="1446859"/>
            <a:ext cx="1216067" cy="972000"/>
          </a:xfrm>
          <a:prstGeom prst="rect">
            <a:avLst/>
          </a:prstGeom>
        </p:spPr>
      </p:pic>
      <p:pic>
        <p:nvPicPr>
          <p:cNvPr id="15" name="Picture 4" descr="C:\Users\Public\Pictures\MC900441708 jablko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18" y="2972048"/>
            <a:ext cx="1332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0471" y="3221808"/>
            <a:ext cx="1116000" cy="1116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2771" y="2970758"/>
            <a:ext cx="1473064" cy="1476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3874" y="3157326"/>
            <a:ext cx="1008000" cy="1008000"/>
          </a:xfrm>
          <a:prstGeom prst="rect">
            <a:avLst/>
          </a:prstGeom>
        </p:spPr>
      </p:pic>
      <p:pic>
        <p:nvPicPr>
          <p:cNvPr id="1028" name="Picture 4" descr="C:\Users\Public\Pictures\MC900436909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578" y="2791704"/>
            <a:ext cx="1584000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Public\Pictures\MC900441413 veverka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03" y="4899896"/>
            <a:ext cx="1241934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2676" y="4899896"/>
            <a:ext cx="896038" cy="1332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1504" y="5136472"/>
            <a:ext cx="1231864" cy="1080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3208" y="4337808"/>
            <a:ext cx="1371428" cy="2160000"/>
          </a:xfrm>
          <a:prstGeom prst="rect">
            <a:avLst/>
          </a:prstGeom>
        </p:spPr>
      </p:pic>
      <p:pic>
        <p:nvPicPr>
          <p:cNvPr id="25" name="Picture 1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52578" y="4832634"/>
            <a:ext cx="146576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25"/>
          <p:cNvCxnSpPr/>
          <p:nvPr/>
        </p:nvCxnSpPr>
        <p:spPr>
          <a:xfrm flipH="1">
            <a:off x="5799087" y="1469090"/>
            <a:ext cx="1215254" cy="82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983383" y="1446859"/>
            <a:ext cx="1169195" cy="82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4061295" y="3247326"/>
            <a:ext cx="1215254" cy="82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135532" y="3224048"/>
            <a:ext cx="1169195" cy="82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2459809" y="5281292"/>
            <a:ext cx="1215254" cy="82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514173" y="5337779"/>
            <a:ext cx="1169195" cy="82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915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2000" y="271623"/>
            <a:ext cx="8856000" cy="54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/>
              <a:t>Zakroužkuj obrázek, který do skupiny nepatří</a:t>
            </a:r>
            <a:r>
              <a:rPr lang="cs-CZ" sz="2300" dirty="0"/>
              <a:t>. </a:t>
            </a:r>
            <a:r>
              <a:rPr lang="cs-CZ" sz="2300" dirty="0" smtClean="0"/>
              <a:t>Pojmenuj skupinu obrázků.</a:t>
            </a:r>
          </a:p>
          <a:p>
            <a:endParaRPr lang="cs-CZ" sz="23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4491027"/>
              </p:ext>
            </p:extLst>
          </p:nvPr>
        </p:nvGraphicFramePr>
        <p:xfrm>
          <a:off x="5004048" y="1268760"/>
          <a:ext cx="3312368" cy="4896544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312368"/>
              </a:tblGrid>
              <a:tr h="4896544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B616F6"/>
                        </a:solidFill>
                      </a:endParaRPr>
                    </a:p>
                  </a:txBody>
                  <a:tcPr>
                    <a:solidFill>
                      <a:srgbClr val="F9B67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802534"/>
              </p:ext>
            </p:extLst>
          </p:nvPr>
        </p:nvGraphicFramePr>
        <p:xfrm>
          <a:off x="806174" y="1268760"/>
          <a:ext cx="3312368" cy="4896544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312368"/>
              </a:tblGrid>
              <a:tr h="4896544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B616F6"/>
                        </a:solidFill>
                      </a:endParaRPr>
                    </a:p>
                  </a:txBody>
                  <a:tcPr>
                    <a:solidFill>
                      <a:srgbClr val="F9B67F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3" descr="C:\Users\Public\Pictures\MC900436863 tulipán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13519"/>
            <a:ext cx="1224000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1167" y="1448288"/>
            <a:ext cx="1134706" cy="144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8196" y="4671073"/>
            <a:ext cx="1211152" cy="144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126" y="3956266"/>
            <a:ext cx="1241425" cy="18256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6520" y="2605998"/>
            <a:ext cx="1512000" cy="1512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72" y="3375073"/>
            <a:ext cx="1296000" cy="1296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6868" y="1531369"/>
            <a:ext cx="886968" cy="18306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095" y="4311073"/>
            <a:ext cx="1835546" cy="1800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9159" y="3278588"/>
            <a:ext cx="978408" cy="182514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0322" y="1873519"/>
            <a:ext cx="1782672" cy="864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5264" y="3348654"/>
            <a:ext cx="1194188" cy="1476000"/>
          </a:xfrm>
          <a:prstGeom prst="rect">
            <a:avLst/>
          </a:prstGeom>
        </p:spPr>
      </p:pic>
      <p:cxnSp>
        <p:nvCxnSpPr>
          <p:cNvPr id="15" name="Přímá spojnice 14"/>
          <p:cNvCxnSpPr/>
          <p:nvPr/>
        </p:nvCxnSpPr>
        <p:spPr>
          <a:xfrm>
            <a:off x="1204398" y="3389242"/>
            <a:ext cx="758324" cy="113404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540552" y="866329"/>
            <a:ext cx="720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899448" y="3795891"/>
            <a:ext cx="1368224" cy="39112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773832" y="3310611"/>
            <a:ext cx="758324" cy="113404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6379095" y="3682073"/>
            <a:ext cx="1368224" cy="39112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767873" y="1241263"/>
            <a:ext cx="3348000" cy="4932000"/>
          </a:xfrm>
          <a:prstGeom prst="rect">
            <a:avLst/>
          </a:prstGeom>
          <a:blipFill>
            <a:blip r:embed="rId13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 w="31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987649" y="1247089"/>
            <a:ext cx="3348000" cy="4932000"/>
          </a:xfrm>
          <a:prstGeom prst="rect">
            <a:avLst/>
          </a:prstGeom>
          <a:blipFill>
            <a:blip r:embed="rId13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 w="31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137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807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3161</TotalTime>
  <Words>112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481</cp:revision>
  <dcterms:created xsi:type="dcterms:W3CDTF">2011-04-06T13:10:17Z</dcterms:created>
  <dcterms:modified xsi:type="dcterms:W3CDTF">2013-08-20T04:21:19Z</dcterms:modified>
  <cp:contentStatus/>
</cp:coreProperties>
</file>