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77" r:id="rId3"/>
    <p:sldId id="285" r:id="rId4"/>
    <p:sldId id="286" r:id="rId5"/>
    <p:sldId id="288" r:id="rId6"/>
    <p:sldId id="287" r:id="rId7"/>
    <p:sldId id="289" r:id="rId8"/>
    <p:sldId id="281" r:id="rId9"/>
    <p:sldId id="28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24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0739B9-3A1F-4BA2-BCDC-E72B6CC7D150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3139F8-3AD0-4CAB-AC87-079CA4CC75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5969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  <a:alpha val="7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01336" y="2996952"/>
            <a:ext cx="7416000" cy="3276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MŠ Kateřinice, okres Vsetín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VY_32_INOVACE_05_03_Český jazyk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Vzdělávací oblast: Jazyk a jazyková komunikace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- 2. ročník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Český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pPr font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okruh: Jazyková výchova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/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Mgr. Bronislava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Prezentace slouží 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procvičování druhů vět.</a:t>
            </a:r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3551704" y="2049056"/>
            <a:ext cx="195117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Druhy vět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88863" y="332656"/>
            <a:ext cx="2973891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Druhy vět</a:t>
            </a:r>
            <a:endParaRPr lang="cs-CZ" sz="5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8648" y="3140968"/>
            <a:ext cx="8754320" cy="280076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Věty vyjadřujeme:</a:t>
            </a:r>
          </a:p>
          <a:p>
            <a:pPr>
              <a:lnSpc>
                <a:spcPct val="150000"/>
              </a:lnSpc>
            </a:pPr>
            <a:r>
              <a:rPr lang="cs-CZ" sz="4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ústně - v mluveném projevu</a:t>
            </a:r>
          </a:p>
          <a:p>
            <a:pPr>
              <a:lnSpc>
                <a:spcPct val="150000"/>
              </a:lnSpc>
            </a:pPr>
            <a:r>
              <a:rPr lang="cs-CZ" sz="44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- písemně - v psaném projevu </a:t>
            </a:r>
            <a:endParaRPr lang="cs-CZ" sz="44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4840" y="1844822"/>
            <a:ext cx="8754320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Své myšlenky vyjadřujeme ve </a:t>
            </a:r>
            <a:r>
              <a:rPr lang="cs-CZ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větách</a:t>
            </a:r>
            <a:r>
              <a:rPr lang="cs-CZ" sz="4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4319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5419" y="1772816"/>
            <a:ext cx="8748000" cy="452431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4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OZNAMOVACÍ</a:t>
            </a:r>
          </a:p>
          <a:p>
            <a:pPr algn="ctr">
              <a:lnSpc>
                <a:spcPct val="150000"/>
              </a:lnSpc>
            </a:pPr>
            <a:r>
              <a:rPr lang="cs-CZ" sz="4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TÁZACÍ</a:t>
            </a:r>
          </a:p>
          <a:p>
            <a:pPr algn="ctr">
              <a:lnSpc>
                <a:spcPct val="150000"/>
              </a:lnSpc>
            </a:pPr>
            <a:r>
              <a:rPr lang="cs-CZ" sz="4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ROZKAZOVACÍ </a:t>
            </a:r>
          </a:p>
          <a:p>
            <a:pPr algn="ctr">
              <a:lnSpc>
                <a:spcPct val="150000"/>
              </a:lnSpc>
            </a:pPr>
            <a:r>
              <a:rPr lang="cs-CZ" sz="4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PŘACÍ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14814" y="548680"/>
            <a:ext cx="4275529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Rozlišujeme věty: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1663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75000" y="1772815"/>
            <a:ext cx="8424000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Větami oznamovacími něco oznamujeme.</a:t>
            </a:r>
          </a:p>
          <a:p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Píšeme za nimi tečku.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00390" y="548680"/>
            <a:ext cx="4304383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Věty oznamovací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5000" y="3573016"/>
            <a:ext cx="8424000" cy="286232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Irena se pěkně stará o _______.</a:t>
            </a:r>
          </a:p>
          <a:p>
            <a:pPr>
              <a:lnSpc>
                <a:spcPct val="200000"/>
              </a:lnSpc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Michal si rád hraje s  _______. </a:t>
            </a: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Public\Pictures\MC900410779 pejsek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773" y="3671342"/>
            <a:ext cx="1270794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5445224"/>
            <a:ext cx="972000" cy="97200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4830688" y="3895675"/>
            <a:ext cx="1364476" cy="646331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pejska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552581" y="5042257"/>
            <a:ext cx="1441421" cy="646331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míčem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436621" y="579238"/>
            <a:ext cx="325730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9283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9" grpId="0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54432" y="1628800"/>
            <a:ext cx="8424000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Větami tázacími se na něco ptáme.</a:t>
            </a:r>
          </a:p>
          <a:p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Píšeme za nimi otazník.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184262" y="548680"/>
            <a:ext cx="2736648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Věty tázací</a:t>
            </a:r>
            <a:endParaRPr lang="cs-CZ" sz="4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5000" y="3573016"/>
            <a:ext cx="8424000" cy="230832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Kudy vede cesta do _______?</a:t>
            </a:r>
          </a:p>
          <a:p>
            <a:pPr>
              <a:lnSpc>
                <a:spcPct val="200000"/>
              </a:lnSpc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Hraješ na _______?</a:t>
            </a:r>
          </a:p>
        </p:txBody>
      </p:sp>
      <p:sp>
        <p:nvSpPr>
          <p:cNvPr id="8" name="Obdélník 7"/>
          <p:cNvSpPr/>
          <p:nvPr/>
        </p:nvSpPr>
        <p:spPr>
          <a:xfrm>
            <a:off x="4551058" y="3933056"/>
            <a:ext cx="902811" cy="646331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lesa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83767" y="5060425"/>
            <a:ext cx="1261885" cy="646331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flétnu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Public\Pictures\MC900150953 flétna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883" y="4856612"/>
            <a:ext cx="796213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6876256" y="548680"/>
            <a:ext cx="466794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4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3800425"/>
            <a:ext cx="1024542" cy="12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407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9" grpId="0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54432" y="1628800"/>
            <a:ext cx="8424000" cy="175432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Větami rozkazovacími něco rozkazujeme.</a:t>
            </a:r>
          </a:p>
          <a:p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Píšeme za nimi tečku. Při důrazném rozkazu vykřičník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79742" y="548680"/>
            <a:ext cx="4145687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Věty rozkazovací</a:t>
            </a:r>
            <a:endParaRPr lang="cs-CZ" sz="4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6472" y="3573016"/>
            <a:ext cx="8424000" cy="286232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Přecházej opatrně přes _______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pPr>
              <a:lnSpc>
                <a:spcPct val="200000"/>
              </a:lnSpc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Ukliď si své _______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19465" y="3960964"/>
            <a:ext cx="1133645" cy="646331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cestu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15816" y="5036309"/>
            <a:ext cx="1441420" cy="646331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hračky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308304" y="579198"/>
            <a:ext cx="795411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  !</a:t>
            </a:r>
            <a:endParaRPr lang="cs-CZ" sz="4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Public\Pictures\MP900401482 cest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269" y="3834130"/>
            <a:ext cx="1350548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0584" y="4818476"/>
            <a:ext cx="1612800" cy="1152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432" y="5247338"/>
            <a:ext cx="1663200" cy="1188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58408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9" grpId="0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44556" y="1628800"/>
            <a:ext cx="8640000" cy="116955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Větami přacími si něco přejeme. Píšeme za nimi tečku nebo vykřičník.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78038" y="548680"/>
            <a:ext cx="2549096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Věty přací</a:t>
            </a:r>
            <a:endParaRPr lang="cs-CZ" sz="4400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0238" y="3061856"/>
            <a:ext cx="8640000" cy="397031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Kéž bych dostal nové _______.</a:t>
            </a:r>
          </a:p>
          <a:p>
            <a:pPr>
              <a:lnSpc>
                <a:spcPct val="200000"/>
              </a:lnSpc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Ať venku svítí ________.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200000"/>
              </a:lnSpc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32040" y="3422904"/>
            <a:ext cx="1005403" cy="646331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kolo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78038" y="4487790"/>
            <a:ext cx="1749198" cy="646331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sluníčko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63557" y="548720"/>
            <a:ext cx="795411" cy="76944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  !</a:t>
            </a:r>
            <a:endParaRPr lang="cs-CZ" sz="4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" name="Picture 3" descr="C:\Users\Public\Pictures\MC900222584 kolo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262" y="3834130"/>
            <a:ext cx="1539535" cy="9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Public\Pictures\MC900440405 slunce--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0142" y="5121818"/>
            <a:ext cx="12960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8228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357984"/>
            <a:ext cx="2455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Urči druh vět.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5329" y="1615538"/>
            <a:ext cx="881683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Kteří ptáci odlétají do teplých krajin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________ </a:t>
            </a:r>
          </a:p>
          <a:p>
            <a:pPr>
              <a:lnSpc>
                <a:spcPct val="200000"/>
              </a:lnSpc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O víkendu jsme navštívili starý hrad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__________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200000"/>
              </a:lnSpc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Kdybych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tak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dostala kolečkové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brusle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________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20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Kup chléb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rohlíky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___________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022486" y="4863008"/>
            <a:ext cx="22320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rozkazovací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35994" y="2889127"/>
            <a:ext cx="22955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oznamovací 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21502" y="1923374"/>
            <a:ext cx="11580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tázací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00539" y="3892268"/>
            <a:ext cx="1108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7030A0"/>
                </a:solidFill>
                <a:latin typeface="+mn-lt"/>
                <a:cs typeface="Times New Roman" pitchFamily="18" charset="0"/>
              </a:rPr>
              <a:t>přací</a:t>
            </a:r>
            <a:r>
              <a:rPr lang="cs-CZ" sz="3200" b="1" dirty="0" smtClean="0">
                <a:solidFill>
                  <a:srgbClr val="7030A0"/>
                </a:solidFill>
                <a:latin typeface="+mn-lt"/>
              </a:rPr>
              <a:t> </a:t>
            </a:r>
            <a:endParaRPr lang="cs-CZ" sz="3200" b="1" dirty="0">
              <a:solidFill>
                <a:srgbClr val="7030A0"/>
              </a:solidFill>
              <a:latin typeface="+mn-lt"/>
            </a:endParaRPr>
          </a:p>
        </p:txBody>
      </p:sp>
      <p:pic>
        <p:nvPicPr>
          <p:cNvPr id="19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60504" y="4679943"/>
            <a:ext cx="2287016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650371"/>
            <a:ext cx="1010330" cy="14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901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2369" y="548680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8047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686</TotalTime>
  <Words>246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109</cp:revision>
  <dcterms:created xsi:type="dcterms:W3CDTF">2011-04-06T13:10:17Z</dcterms:created>
  <dcterms:modified xsi:type="dcterms:W3CDTF">2013-08-20T08:19:50Z</dcterms:modified>
</cp:coreProperties>
</file>