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33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579AAC6-1C59-450E-AB3F-FD36767A83B1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8EE44E5-91A1-41CC-81EA-388D642BB2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7A4B3C-18CE-403D-8A54-41B542CF5DB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019BA4-3C2C-4596-A254-C3A80B792E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37AA646-976A-4C52-ADC1-20FD7731053C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764C8C5-CB7B-4DE1-9A18-F33FEB9EBA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086FA8-9C61-4B69-8DCE-87048DC1EA22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A7C7CF-9B80-43BA-9B03-DF6D116EDD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BF734CF-A70D-461C-B2EB-C95CD7FE2AAF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1F03171-AEE0-40E6-B3A5-A6A31179AF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B4B1B1-FD6F-4758-A8A7-0974C228CAA7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9EB217-8511-4FA8-98CE-DD9C202827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E87AF2C-5438-48FA-8907-10DBF0EA7F56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3085E63-1A23-4A0B-A87C-559F6986CE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9233D72-77AA-46DA-A32E-180805700D4B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98C9355-1924-4378-A316-A5BD954C9C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981C799-18F1-447D-9513-82B10A17639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6292F26-A359-4E1F-94F1-2E4B2D0139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601D4C-91B3-4E71-8B5A-C0F7D7D9E1BF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012EB9-1062-4B08-946D-2C1989D05D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1D4E27-06C6-40EA-B395-F5398CF2203D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F69985-082B-4D87-956C-89FE27413D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15169E1F-BFBA-4AE7-AA1C-BA940046E8E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fld id="{91F56252-0F87-4EC4-B096-FD83B522D4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3" r:id="rId2"/>
    <p:sldLayoutId id="2147483685" r:id="rId3"/>
    <p:sldLayoutId id="2147483682" r:id="rId4"/>
    <p:sldLayoutId id="2147483686" r:id="rId5"/>
    <p:sldLayoutId id="2147483681" r:id="rId6"/>
    <p:sldLayoutId id="2147483687" r:id="rId7"/>
    <p:sldLayoutId id="2147483688" r:id="rId8"/>
    <p:sldLayoutId id="2147483689" r:id="rId9"/>
    <p:sldLayoutId id="2147483680" r:id="rId10"/>
    <p:sldLayoutId id="214748367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9pPr>
      <a:extLst/>
    </p:titleStyle>
    <p:bodyStyle>
      <a:lvl1pPr marL="365125" indent="-282575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eaLnBrk="0" fontAlgn="base" hangingPunct="0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eaLnBrk="0" fontAlgn="base" hangingPunct="0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gif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shop.dela.cz/index.php?main_page=index&amp;cPath=637_184_427_429_1009" TargetMode="External"/><Relationship Id="rId13" Type="http://schemas.openxmlformats.org/officeDocument/2006/relationships/hyperlink" Target="http://www.leicestershirescouts.org.uk/2011/08/congratulations-award-of-merit/" TargetMode="External"/><Relationship Id="rId3" Type="http://schemas.openxmlformats.org/officeDocument/2006/relationships/hyperlink" Target="http://www.sportaoutdoor.cz/e-shop/obleceni/damske-obleceni/sukne-loap-joaneta/" TargetMode="External"/><Relationship Id="rId7" Type="http://schemas.openxmlformats.org/officeDocument/2006/relationships/hyperlink" Target="http://www.brands4fashion.com/cz-detail-359939-milestone-pansky-luxusni-designovy-kratky-kabat-aktualni-kolekce.html" TargetMode="External"/><Relationship Id="rId12" Type="http://schemas.openxmlformats.org/officeDocument/2006/relationships/hyperlink" Target="http://jak-zhubnout-brejchova.cz/motivace-k-hubnuti" TargetMode="External"/><Relationship Id="rId17" Type="http://schemas.openxmlformats.org/officeDocument/2006/relationships/hyperlink" Target="http://www.karneval-masky.cz/543,klobouk-gangster-poflok-cerny.html" TargetMode="External"/><Relationship Id="rId2" Type="http://schemas.openxmlformats.org/officeDocument/2006/relationships/hyperlink" Target="http://pixabay.com/cs/%C4%8Dern%C3%A1-modr%C3%A1-obrys-v%C3%BDkres-fotbal-30406/" TargetMode="External"/><Relationship Id="rId16" Type="http://schemas.openxmlformats.org/officeDocument/2006/relationships/hyperlink" Target="http://www.makronet.cz/zbozi/9440/Oblek-odev--pracovni-monterky-Desman-triko---trick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port365.cz/hannah-noctus-man-11-12-graphite-fern-pansky-lyzarska-bunda/" TargetMode="External"/><Relationship Id="rId11" Type="http://schemas.openxmlformats.org/officeDocument/2006/relationships/hyperlink" Target="http://www.e-lyze.cz/prod244-blizzard-damske-kalhoty-stubai.htm" TargetMode="External"/><Relationship Id="rId5" Type="http://schemas.openxmlformats.org/officeDocument/2006/relationships/hyperlink" Target="http://andilkove.cz/saty/4242-spolecenske-saty-pro-nejmensi.html" TargetMode="External"/><Relationship Id="rId15" Type="http://schemas.openxmlformats.org/officeDocument/2006/relationships/hyperlink" Target="http://xenuska.mimishop.cz/detail.php?zbozi=3941078" TargetMode="External"/><Relationship Id="rId10" Type="http://schemas.openxmlformats.org/officeDocument/2006/relationships/hyperlink" Target="http://www.snowboard-zezula.cz/kosile-fox-rivalry-shirt-black/pn-41099" TargetMode="External"/><Relationship Id="rId4" Type="http://schemas.openxmlformats.org/officeDocument/2006/relationships/hyperlink" Target="http://www.vltava2009.cz/karneval/default.asp?lngDepartmentID=52&amp;lngPage=3&amp;lngOrderingItemID=4" TargetMode="External"/><Relationship Id="rId9" Type="http://schemas.openxmlformats.org/officeDocument/2006/relationships/hyperlink" Target="http://www.mimibazar.cz/bazar.php?strana=7&amp;user=61357" TargetMode="External"/><Relationship Id="rId14" Type="http://schemas.openxmlformats.org/officeDocument/2006/relationships/hyperlink" Target="http://www.sportfotbal.cz/fan-shop/spanelska-primera-division/barcelona/detske-obleceni-barcelona/detske-ponozky-fc-barcelona-4-5-let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31913" y="1844675"/>
            <a:ext cx="7405687" cy="1471613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5400" dirty="0" smtClean="0">
                <a:solidFill>
                  <a:schemeClr val="tx2">
                    <a:satMod val="130000"/>
                  </a:schemeClr>
                </a:solidFill>
                <a:latin typeface="Times New Roman" pitchFamily="18" charset="0"/>
                <a:cs typeface="Times New Roman" pitchFamily="18" charset="0"/>
              </a:rPr>
              <a:t>CLOTHES</a:t>
            </a:r>
            <a:endParaRPr lang="cs-CZ" sz="5400" dirty="0">
              <a:solidFill>
                <a:schemeClr val="tx2">
                  <a:satMod val="13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1331913" y="3716338"/>
            <a:ext cx="7405687" cy="2665412"/>
          </a:xfrm>
        </p:spPr>
        <p:txBody>
          <a:bodyPr/>
          <a:lstStyle/>
          <a:p>
            <a:pPr marL="26988"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Název školy: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Základní škola a mateřská škola Bělá</a:t>
            </a:r>
          </a:p>
          <a:p>
            <a:pPr marL="26988"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Autor: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Mgr. Ivana Pavlíčková</a:t>
            </a:r>
          </a:p>
          <a:p>
            <a:pPr marL="26988"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Název: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VY_32_INOVACE_02_Clothes</a:t>
            </a:r>
          </a:p>
          <a:p>
            <a:pPr marL="26988"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Období: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leden 2013 – červen 2013</a:t>
            </a:r>
          </a:p>
          <a:p>
            <a:pPr marL="26988"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Vzdělávací oblast: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Jazyk a jazyková komunikace</a:t>
            </a:r>
          </a:p>
          <a:p>
            <a:pPr marL="26988"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Téma hodiny: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Clothes</a:t>
            </a:r>
          </a:p>
          <a:p>
            <a:pPr marL="26988"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Ročník: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3.</a:t>
            </a:r>
          </a:p>
          <a:p>
            <a:pPr marL="26988"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Číslo a název klíčové aktivity: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III/2 Inovace a zkvalitnění výuky prostřednictvím ICT</a:t>
            </a:r>
          </a:p>
          <a:p>
            <a:pPr marL="26988"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Číslo projektu: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CZ.1.07/1.4.00/21.1334</a:t>
            </a:r>
          </a:p>
          <a:p>
            <a:pPr marL="26988" eaLnBrk="1" hangingPunct="1">
              <a:lnSpc>
                <a:spcPct val="80000"/>
              </a:lnSpc>
            </a:pPr>
            <a:endParaRPr lang="cs-CZ" sz="1400" smtClean="0">
              <a:solidFill>
                <a:srgbClr val="320E04"/>
              </a:solidFill>
              <a:latin typeface="Times New Roman" pitchFamily="18" charset="0"/>
            </a:endParaRPr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16013" y="260350"/>
            <a:ext cx="77724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 txBox="1">
            <a:spLocks noGrp="1"/>
          </p:cNvSpPr>
          <p:nvPr>
            <p:ph idx="1"/>
          </p:nvPr>
        </p:nvSpPr>
        <p:spPr>
          <a:xfrm>
            <a:off x="1331640" y="332656"/>
            <a:ext cx="1149674" cy="461665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jumper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03848" y="1772816"/>
            <a:ext cx="993157" cy="46166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T-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shirt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91880" y="4365104"/>
            <a:ext cx="748666" cy="46166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skirt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52120" y="2204864"/>
            <a:ext cx="930063" cy="461665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/>
              <a:t>dress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64288" y="2564904"/>
            <a:ext cx="686406" cy="46166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/>
              <a:t>hat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732240" y="404664"/>
            <a:ext cx="979755" cy="46166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/>
              <a:t>socks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51720" y="5373216"/>
            <a:ext cx="732893" cy="461665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soks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64163" y="4508500"/>
            <a:ext cx="1114425" cy="4619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/>
              <a:t>jacket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51920" y="332656"/>
            <a:ext cx="696024" cy="46166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coat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475656" y="3356992"/>
            <a:ext cx="1159292" cy="46166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trousers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347" name="Picture 2" descr="černá, modrá, obrys, výkres, fotbal, bílá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19925" y="620713"/>
            <a:ext cx="1847850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8" name="Picture 4" descr="http://www.sportaoutdoor.cz/wp-content/uploads/Sukn%C4%9B-Loap-JOANETA-%C5%A1ed%C3%A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32138" y="5013325"/>
            <a:ext cx="2006600" cy="1643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9" name="Picture 6" descr="http://www.vltava2009.cz/shops/4898/images-goods/4-125206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308850" y="3068638"/>
            <a:ext cx="1566863" cy="1296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50" name="Picture 8" descr="http://andilkove.cz/4242-10232-thickbox/spolecenske-saty-pro-nejmensi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64150" y="2708275"/>
            <a:ext cx="1657350" cy="1657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51" name="Picture 10" descr="http://www.net-market.cz/pictures/products/hannah-noctus-man-11-12-graphite-fern-pansky-lyzarska-bunda-627415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292725" y="5202238"/>
            <a:ext cx="1465263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52" name="Picture 12" descr="http://www.brands4fashion.com/_obchody/brands4fashion.shop5.cz/prilohy/9/milestone-pansky-luxusni-designovy-kratky-kabat-ak-0.jpg.big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572000" y="476250"/>
            <a:ext cx="1368425" cy="171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53" name="Picture 14" descr="http://shop.dela.cz/images/upload/tricko-us-basic-striker-cool-fit-zelena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203575" y="2420938"/>
            <a:ext cx="1685925" cy="166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54" name="Picture 16" descr="http://i.mimibazar.cz/s/bc/1/130203/18/a62899330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116013" y="981075"/>
            <a:ext cx="1800225" cy="2103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55" name="Picture 18" descr="http://www.e-lyze.cz/product-images/kalhotyStubai.jp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619250" y="3933825"/>
            <a:ext cx="1370013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" name="TextovéPole 22"/>
          <p:cNvSpPr txBox="1"/>
          <p:nvPr/>
        </p:nvSpPr>
        <p:spPr>
          <a:xfrm>
            <a:off x="7092950" y="4581525"/>
            <a:ext cx="749300" cy="461963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/>
              <a:t>shirt</a:t>
            </a:r>
            <a:endParaRPr lang="cs-CZ" dirty="0"/>
          </a:p>
        </p:txBody>
      </p:sp>
      <p:pic>
        <p:nvPicPr>
          <p:cNvPr id="14357" name="Picture 20" descr="http://prodimg.snbz.cz/shop1/kosile-fox-rivalry-shirt-black-5.jpg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7235825" y="5157788"/>
            <a:ext cx="1462088" cy="1460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2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sah 2"/>
          <p:cNvSpPr>
            <a:spLocks noGrp="1"/>
          </p:cNvSpPr>
          <p:nvPr>
            <p:ph idx="1"/>
          </p:nvPr>
        </p:nvSpPr>
        <p:spPr>
          <a:xfrm>
            <a:off x="1435100" y="333375"/>
            <a:ext cx="7499350" cy="5915025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mtClean="0"/>
              <a:t>Find ten words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24000" y="1052513"/>
          <a:ext cx="6792913" cy="5113337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679242"/>
                <a:gridCol w="679242"/>
                <a:gridCol w="679242"/>
                <a:gridCol w="679242"/>
                <a:gridCol w="679242"/>
                <a:gridCol w="679242"/>
                <a:gridCol w="679242"/>
                <a:gridCol w="679242"/>
                <a:gridCol w="679242"/>
                <a:gridCol w="679242"/>
              </a:tblGrid>
              <a:tr h="511256">
                <a:tc>
                  <a:txBody>
                    <a:bodyPr/>
                    <a:lstStyle/>
                    <a:p>
                      <a:r>
                        <a:rPr lang="cs-CZ" b="0" dirty="0" smtClean="0"/>
                        <a:t>R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F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T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R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O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U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S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E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R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S</a:t>
                      </a:r>
                      <a:endParaRPr lang="cs-CZ" b="0" dirty="0"/>
                    </a:p>
                  </a:txBody>
                  <a:tcPr/>
                </a:tc>
              </a:tr>
              <a:tr h="511256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</a:tr>
              <a:tr h="511256"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</a:tr>
              <a:tr h="511256"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</a:tr>
              <a:tr h="511256"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</a:tr>
              <a:tr h="511256"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</a:tr>
              <a:tr h="511256"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</a:tr>
              <a:tr h="511256"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</a:tr>
              <a:tr h="511256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</a:tr>
              <a:tr h="511256"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sah 2"/>
          <p:cNvSpPr>
            <a:spLocks noGrp="1"/>
          </p:cNvSpPr>
          <p:nvPr>
            <p:ph idx="1"/>
          </p:nvPr>
        </p:nvSpPr>
        <p:spPr>
          <a:xfrm>
            <a:off x="1435100" y="333375"/>
            <a:ext cx="7499350" cy="5915025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mtClean="0"/>
              <a:t>Solution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24000" y="1052513"/>
          <a:ext cx="6792913" cy="5113337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679242"/>
                <a:gridCol w="679242"/>
                <a:gridCol w="679242"/>
                <a:gridCol w="679242"/>
                <a:gridCol w="679242"/>
                <a:gridCol w="679242"/>
                <a:gridCol w="679242"/>
                <a:gridCol w="679242"/>
                <a:gridCol w="679242"/>
                <a:gridCol w="679242"/>
              </a:tblGrid>
              <a:tr h="511256">
                <a:tc>
                  <a:txBody>
                    <a:bodyPr/>
                    <a:lstStyle/>
                    <a:p>
                      <a:r>
                        <a:rPr lang="cs-CZ" b="0" dirty="0" smtClean="0"/>
                        <a:t>R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F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T</a:t>
                      </a:r>
                      <a:endParaRPr lang="cs-CZ" b="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R</a:t>
                      </a:r>
                      <a:endParaRPr lang="cs-CZ" b="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O</a:t>
                      </a:r>
                      <a:endParaRPr lang="cs-CZ" b="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U</a:t>
                      </a:r>
                      <a:endParaRPr lang="cs-CZ" b="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S</a:t>
                      </a:r>
                      <a:endParaRPr lang="cs-CZ" b="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E</a:t>
                      </a:r>
                      <a:endParaRPr lang="cs-CZ" b="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R</a:t>
                      </a:r>
                      <a:endParaRPr lang="cs-CZ" b="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S</a:t>
                      </a:r>
                      <a:endParaRPr lang="cs-CZ" b="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511256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</a:tr>
              <a:tr h="511256"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511256"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511256"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511256"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511256"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511256"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511256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</a:tr>
              <a:tr h="511256"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pull dir="r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sah 2"/>
          <p:cNvSpPr>
            <a:spLocks noGrp="1"/>
          </p:cNvSpPr>
          <p:nvPr>
            <p:ph idx="1"/>
          </p:nvPr>
        </p:nvSpPr>
        <p:spPr>
          <a:xfrm>
            <a:off x="1435100" y="333375"/>
            <a:ext cx="7499350" cy="5915025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Can you find missing letters?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	j _ _ p _ _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	_ - s _ i _ _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	c _ _ t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	_ _ c k s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	h _ t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	j _ c _ _ t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	_ h _ r t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	s _ i _ t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	t _ o _ s _ _ s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	d r _ _ s</a:t>
            </a:r>
          </a:p>
          <a:p>
            <a:pPr eaLnBrk="1" hangingPunct="1">
              <a:buFont typeface="Wingdings 2" pitchFamily="18" charset="2"/>
              <a:buNone/>
            </a:pPr>
            <a:endParaRPr lang="cs-CZ" sz="280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17410" name="Picture 2" descr="http://jak-zhubnout-brejchova.cz/wp-content/uploads/2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56100" y="1268413"/>
            <a:ext cx="3744913" cy="4392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2"/>
          <p:cNvSpPr>
            <a:spLocks noGrp="1"/>
          </p:cNvSpPr>
          <p:nvPr>
            <p:ph idx="1"/>
          </p:nvPr>
        </p:nvSpPr>
        <p:spPr>
          <a:xfrm>
            <a:off x="1435100" y="404813"/>
            <a:ext cx="7499350" cy="5843587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What is it?</a:t>
            </a:r>
          </a:p>
        </p:txBody>
      </p:sp>
      <p:pic>
        <p:nvPicPr>
          <p:cNvPr id="18434" name="Picture 2" descr="http://www.sportfotbal.cz/data/products/detail_f05iskba-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1628775"/>
            <a:ext cx="2647950" cy="252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771775" y="1268413"/>
            <a:ext cx="1098550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imes New Roman" pitchFamily="18" charset="0"/>
                <a:cs typeface="Times New Roman" pitchFamily="18" charset="0"/>
              </a:rPr>
              <a:t>socks</a:t>
            </a:r>
          </a:p>
        </p:txBody>
      </p:sp>
      <p:pic>
        <p:nvPicPr>
          <p:cNvPr id="18436" name="Picture 4" descr="http://img.mimishop.cz/h/ms/1609/0/0430/a3941078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32588" y="2636838"/>
            <a:ext cx="2033587" cy="3744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7380288" y="2060575"/>
            <a:ext cx="86995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imes New Roman" pitchFamily="18" charset="0"/>
                <a:cs typeface="Times New Roman" pitchFamily="18" charset="0"/>
              </a:rPr>
              <a:t>coat</a:t>
            </a:r>
            <a:endParaRPr lang="cs-CZ" sz="200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8438" name="Picture 6" descr="http://www.makronet.cz/Fotografie/Zbozi/Original/301160M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43438" y="836613"/>
            <a:ext cx="2055812" cy="230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003800" y="404813"/>
            <a:ext cx="13652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imes New Roman" pitchFamily="18" charset="0"/>
                <a:cs typeface="Times New Roman" pitchFamily="18" charset="0"/>
              </a:rPr>
              <a:t>T- shirt</a:t>
            </a:r>
          </a:p>
        </p:txBody>
      </p:sp>
      <p:pic>
        <p:nvPicPr>
          <p:cNvPr id="18440" name="Picture 8" descr="http://www.zbrane-airsoft.cz/images/original/3353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11638" y="3860800"/>
            <a:ext cx="1874837" cy="2808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4500563" y="3357563"/>
            <a:ext cx="14843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imes New Roman" pitchFamily="18" charset="0"/>
                <a:cs typeface="Times New Roman" pitchFamily="18" charset="0"/>
              </a:rPr>
              <a:t>trousers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8442" name="Picture 10" descr="http://www.karneval-masky.cz/files/200/2797G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619250" y="4797425"/>
            <a:ext cx="2089150" cy="1681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2339975" y="4221163"/>
            <a:ext cx="7000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imes New Roman" pitchFamily="18" charset="0"/>
                <a:cs typeface="Times New Roman" pitchFamily="18" charset="0"/>
              </a:rPr>
              <a:t>hat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7" grpId="0" build="p"/>
      <p:bldP spid="9" grpId="0" build="p"/>
      <p:bldP spid="11" grpId="0" build="p"/>
      <p:bldP spid="1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2"/>
          <p:cNvSpPr>
            <a:spLocks noGrp="1"/>
          </p:cNvSpPr>
          <p:nvPr>
            <p:ph idx="1"/>
          </p:nvPr>
        </p:nvSpPr>
        <p:spPr>
          <a:xfrm>
            <a:off x="1435100" y="476250"/>
            <a:ext cx="7499350" cy="577215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9458" name="Picture 4" descr="http://www.leicestershirescouts.org.uk/wp-content/uploads/2011/07/well_done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1412991">
            <a:off x="2238375" y="492125"/>
            <a:ext cx="4176713" cy="577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6" descr="https://www.ptsdforum.org/c/attachments/star_jumping_hg_wht-gif.15460/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27763" y="3284538"/>
            <a:ext cx="2447925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sah 2"/>
          <p:cNvSpPr>
            <a:spLocks noGrp="1"/>
          </p:cNvSpPr>
          <p:nvPr>
            <p:ph idx="1"/>
          </p:nvPr>
        </p:nvSpPr>
        <p:spPr>
          <a:xfrm>
            <a:off x="1435100" y="404813"/>
            <a:ext cx="7499350" cy="5843587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000" smtClean="0"/>
              <a:t>Resoources</a:t>
            </a:r>
          </a:p>
          <a:p>
            <a:pPr eaLnBrk="1" hangingPunct="1">
              <a:lnSpc>
                <a:spcPct val="110000"/>
              </a:lnSpc>
              <a:buFont typeface="Wingdings 2" pitchFamily="18" charset="2"/>
              <a:buNone/>
            </a:pPr>
            <a:endParaRPr lang="cs-CZ" sz="1200" smtClean="0">
              <a:hlinkClick r:id="rId2"/>
            </a:endParaRPr>
          </a:p>
          <a:p>
            <a:pPr eaLnBrk="1" hangingPunct="1">
              <a:lnSpc>
                <a:spcPct val="110000"/>
              </a:lnSpc>
              <a:buFont typeface="Wingdings 2" pitchFamily="18" charset="2"/>
              <a:buNone/>
            </a:pPr>
            <a:r>
              <a:rPr lang="cs-CZ" sz="1200" smtClean="0">
                <a:hlinkClick r:id="rId2"/>
              </a:rPr>
              <a:t>http://pixabay.com/cs/%C4%8Dern%C3%A1-modr%C3%A1-obrys-v%C3%BDkres-fotbal-30406/</a:t>
            </a:r>
            <a:endParaRPr lang="cs-CZ" sz="1200" smtClean="0"/>
          </a:p>
          <a:p>
            <a:pPr eaLnBrk="1" hangingPunct="1">
              <a:lnSpc>
                <a:spcPct val="110000"/>
              </a:lnSpc>
              <a:buFont typeface="Wingdings 2" pitchFamily="18" charset="2"/>
              <a:buNone/>
            </a:pPr>
            <a:r>
              <a:rPr lang="cs-CZ" sz="1200" smtClean="0">
                <a:hlinkClick r:id="rId3"/>
              </a:rPr>
              <a:t>http://www.sportaoutdoor.cz/e-shop/obleceni/damske-obleceni/sukne-loap-joaneta/</a:t>
            </a:r>
            <a:endParaRPr lang="cs-CZ" sz="1200" smtClean="0"/>
          </a:p>
          <a:p>
            <a:pPr eaLnBrk="1" hangingPunct="1">
              <a:lnSpc>
                <a:spcPct val="110000"/>
              </a:lnSpc>
              <a:buFont typeface="Wingdings 2" pitchFamily="18" charset="2"/>
              <a:buNone/>
            </a:pPr>
            <a:r>
              <a:rPr lang="cs-CZ" sz="1200" smtClean="0">
                <a:hlinkClick r:id="rId4"/>
              </a:rPr>
              <a:t>http://www.vltava2009.cz/karneval/default.asp?lngDepartmentID=52&amp;lngPage=3&amp;lngOrderingItemID=4</a:t>
            </a:r>
            <a:endParaRPr lang="cs-CZ" sz="1200" smtClean="0"/>
          </a:p>
          <a:p>
            <a:pPr eaLnBrk="1" hangingPunct="1">
              <a:lnSpc>
                <a:spcPct val="110000"/>
              </a:lnSpc>
              <a:buFont typeface="Wingdings 2" pitchFamily="18" charset="2"/>
              <a:buNone/>
            </a:pPr>
            <a:r>
              <a:rPr lang="cs-CZ" sz="1200" smtClean="0">
                <a:hlinkClick r:id="rId5"/>
              </a:rPr>
              <a:t>http://andilkove.cz/saty/4242-spolecenske-saty-pro-nejmensi.html</a:t>
            </a:r>
            <a:endParaRPr lang="cs-CZ" sz="1200" smtClean="0"/>
          </a:p>
          <a:p>
            <a:pPr eaLnBrk="1" hangingPunct="1">
              <a:lnSpc>
                <a:spcPct val="110000"/>
              </a:lnSpc>
              <a:buFont typeface="Wingdings 2" pitchFamily="18" charset="2"/>
              <a:buNone/>
            </a:pPr>
            <a:r>
              <a:rPr lang="cs-CZ" sz="1200" smtClean="0">
                <a:hlinkClick r:id="rId6"/>
              </a:rPr>
              <a:t>http://www.sport365.cz/hannah-noctus-man-11-12-graphite-fern-pansky-lyzarska-bunda/</a:t>
            </a:r>
            <a:endParaRPr lang="cs-CZ" sz="1200" smtClean="0"/>
          </a:p>
          <a:p>
            <a:pPr eaLnBrk="1" hangingPunct="1">
              <a:lnSpc>
                <a:spcPct val="110000"/>
              </a:lnSpc>
              <a:buFont typeface="Wingdings 2" pitchFamily="18" charset="2"/>
              <a:buNone/>
            </a:pPr>
            <a:r>
              <a:rPr lang="cs-CZ" sz="1200" smtClean="0">
                <a:hlinkClick r:id="rId7"/>
              </a:rPr>
              <a:t>http://www.brands4fashion.com/cz-detail-359939-milestone-pansky-luxusni-designovy-kratky-kabat-aktualni-kolekce.html</a:t>
            </a:r>
            <a:endParaRPr lang="cs-CZ" sz="1200" smtClean="0"/>
          </a:p>
          <a:p>
            <a:pPr eaLnBrk="1" hangingPunct="1">
              <a:lnSpc>
                <a:spcPct val="110000"/>
              </a:lnSpc>
              <a:buFont typeface="Wingdings 2" pitchFamily="18" charset="2"/>
              <a:buNone/>
            </a:pPr>
            <a:r>
              <a:rPr lang="cs-CZ" sz="1200" smtClean="0">
                <a:hlinkClick r:id="rId8"/>
              </a:rPr>
              <a:t>http://shop.dela.cz/index.php?main_page=index&amp;cPath=637_184_427_429_1009</a:t>
            </a:r>
            <a:endParaRPr lang="cs-CZ" sz="1200" smtClean="0"/>
          </a:p>
          <a:p>
            <a:pPr eaLnBrk="1" hangingPunct="1">
              <a:lnSpc>
                <a:spcPct val="110000"/>
              </a:lnSpc>
              <a:buFont typeface="Wingdings 2" pitchFamily="18" charset="2"/>
              <a:buNone/>
            </a:pPr>
            <a:r>
              <a:rPr lang="cs-CZ" sz="1200" smtClean="0">
                <a:hlinkClick r:id="rId9"/>
              </a:rPr>
              <a:t>http://www.mimibazar.cz/bazar.php?strana=7&amp;user=61357</a:t>
            </a:r>
            <a:endParaRPr lang="cs-CZ" sz="1200" smtClean="0"/>
          </a:p>
          <a:p>
            <a:pPr eaLnBrk="1" hangingPunct="1">
              <a:lnSpc>
                <a:spcPct val="110000"/>
              </a:lnSpc>
              <a:buFont typeface="Wingdings 2" pitchFamily="18" charset="2"/>
              <a:buNone/>
            </a:pPr>
            <a:r>
              <a:rPr lang="cs-CZ" sz="1200" smtClean="0">
                <a:hlinkClick r:id="rId10"/>
              </a:rPr>
              <a:t>http://www.snowboard-zezula.cz/kosile-fox-rivalry-shirt-black/pn-41099</a:t>
            </a:r>
            <a:endParaRPr lang="cs-CZ" sz="1200" smtClean="0"/>
          </a:p>
          <a:p>
            <a:pPr eaLnBrk="1" hangingPunct="1">
              <a:lnSpc>
                <a:spcPct val="110000"/>
              </a:lnSpc>
              <a:buFont typeface="Wingdings 2" pitchFamily="18" charset="2"/>
              <a:buNone/>
            </a:pPr>
            <a:r>
              <a:rPr lang="cs-CZ" sz="1200" smtClean="0">
                <a:hlinkClick r:id="rId11"/>
              </a:rPr>
              <a:t>http://www.e-lyze.cz/prod244-blizzard-damske-kalhoty-stubai.htm</a:t>
            </a:r>
            <a:endParaRPr lang="cs-CZ" sz="1200" smtClean="0"/>
          </a:p>
          <a:p>
            <a:pPr eaLnBrk="1" hangingPunct="1">
              <a:lnSpc>
                <a:spcPct val="110000"/>
              </a:lnSpc>
              <a:buFont typeface="Wingdings 2" pitchFamily="18" charset="2"/>
              <a:buNone/>
            </a:pPr>
            <a:r>
              <a:rPr lang="cs-CZ" sz="1200" smtClean="0">
                <a:hlinkClick r:id="rId12"/>
              </a:rPr>
              <a:t>http://jak-zhubnout-brejchova.cz/motivace-k-hubnuti</a:t>
            </a:r>
            <a:endParaRPr lang="cs-CZ" sz="1200" smtClean="0"/>
          </a:p>
          <a:p>
            <a:pPr eaLnBrk="1" hangingPunct="1">
              <a:lnSpc>
                <a:spcPct val="110000"/>
              </a:lnSpc>
              <a:buFont typeface="Wingdings 2" pitchFamily="18" charset="2"/>
              <a:buNone/>
            </a:pPr>
            <a:r>
              <a:rPr lang="cs-CZ" sz="1200" smtClean="0">
                <a:hlinkClick r:id="rId13"/>
              </a:rPr>
              <a:t>http://www.leicestershirescouts.org.uk/2011/08/congratulations-award-of-merit/</a:t>
            </a:r>
            <a:endParaRPr lang="cs-CZ" sz="1200" smtClean="0"/>
          </a:p>
          <a:p>
            <a:pPr eaLnBrk="1" hangingPunct="1">
              <a:lnSpc>
                <a:spcPct val="110000"/>
              </a:lnSpc>
              <a:buFont typeface="Wingdings 2" pitchFamily="18" charset="2"/>
              <a:buNone/>
            </a:pPr>
            <a:r>
              <a:rPr lang="cs-CZ" sz="1200" smtClean="0">
                <a:hlinkClick r:id="rId14"/>
              </a:rPr>
              <a:t>http://www.sportfotbal.cz/fan-shop/spanelska-primera-division/barcelona/detske-obleceni-barcelona/detske-ponozky-fc-barcelona-4-5-let.html</a:t>
            </a:r>
            <a:endParaRPr lang="cs-CZ" sz="1200" smtClean="0"/>
          </a:p>
          <a:p>
            <a:pPr eaLnBrk="1" hangingPunct="1">
              <a:lnSpc>
                <a:spcPct val="110000"/>
              </a:lnSpc>
              <a:buFont typeface="Wingdings 2" pitchFamily="18" charset="2"/>
              <a:buNone/>
            </a:pPr>
            <a:r>
              <a:rPr lang="cs-CZ" sz="1200" smtClean="0">
                <a:hlinkClick r:id="rId15"/>
              </a:rPr>
              <a:t>http://xenuska.mimishop.cz/detail.php?zbozi=3941078</a:t>
            </a:r>
            <a:endParaRPr lang="cs-CZ" sz="1200" smtClean="0"/>
          </a:p>
          <a:p>
            <a:pPr eaLnBrk="1" hangingPunct="1">
              <a:lnSpc>
                <a:spcPct val="110000"/>
              </a:lnSpc>
              <a:buFont typeface="Wingdings 2" pitchFamily="18" charset="2"/>
              <a:buNone/>
            </a:pPr>
            <a:r>
              <a:rPr lang="cs-CZ" sz="1200" smtClean="0">
                <a:hlinkClick r:id="rId16"/>
              </a:rPr>
              <a:t>http://www.makronet.cz/zbozi/9440/Oblek-odev--pracovni-monterky-Desman-triko---trick.htm</a:t>
            </a:r>
            <a:endParaRPr lang="cs-CZ" sz="1200" smtClean="0"/>
          </a:p>
          <a:p>
            <a:pPr eaLnBrk="1" hangingPunct="1">
              <a:lnSpc>
                <a:spcPct val="110000"/>
              </a:lnSpc>
              <a:buFont typeface="Wingdings 2" pitchFamily="18" charset="2"/>
              <a:buNone/>
            </a:pPr>
            <a:r>
              <a:rPr lang="cs-CZ" sz="1200" smtClean="0">
                <a:hlinkClick r:id="rId17"/>
              </a:rPr>
              <a:t>http://www.karneval-masky.cz/543,klobouk-gangster-poflok-cerny.html</a:t>
            </a:r>
            <a:endParaRPr lang="cs-CZ" sz="1200" smtClean="0"/>
          </a:p>
          <a:p>
            <a:pPr eaLnBrk="1" hangingPunct="1">
              <a:lnSpc>
                <a:spcPct val="110000"/>
              </a:lnSpc>
              <a:buFont typeface="Wingdings 2" pitchFamily="18" charset="2"/>
              <a:buNone/>
            </a:pPr>
            <a:endParaRPr lang="cs-CZ" sz="1200" smtClean="0"/>
          </a:p>
          <a:p>
            <a:pPr eaLnBrk="1" hangingPunct="1">
              <a:lnSpc>
                <a:spcPct val="110000"/>
              </a:lnSpc>
              <a:buFont typeface="Wingdings 2" pitchFamily="18" charset="2"/>
              <a:buNone/>
            </a:pPr>
            <a:endParaRPr lang="cs-CZ" sz="1200" smtClean="0"/>
          </a:p>
          <a:p>
            <a:pPr eaLnBrk="1" hangingPunct="1">
              <a:lnSpc>
                <a:spcPct val="110000"/>
              </a:lnSpc>
              <a:buFont typeface="Wingdings 2" pitchFamily="18" charset="2"/>
              <a:buNone/>
            </a:pPr>
            <a:endParaRPr lang="cs-CZ" sz="1200" smtClean="0"/>
          </a:p>
          <a:p>
            <a:pPr eaLnBrk="1" hangingPunct="1">
              <a:lnSpc>
                <a:spcPct val="110000"/>
              </a:lnSpc>
              <a:buFont typeface="Wingdings 2" pitchFamily="18" charset="2"/>
              <a:buNone/>
            </a:pPr>
            <a:endParaRPr lang="cs-CZ" sz="1200" smtClean="0"/>
          </a:p>
          <a:p>
            <a:pPr eaLnBrk="1" hangingPunct="1">
              <a:lnSpc>
                <a:spcPct val="110000"/>
              </a:lnSpc>
              <a:buFont typeface="Wingdings 2" pitchFamily="18" charset="2"/>
              <a:buNone/>
            </a:pPr>
            <a:endParaRPr lang="cs-CZ" sz="1200" smtClean="0"/>
          </a:p>
          <a:p>
            <a:pPr eaLnBrk="1" hangingPunct="1">
              <a:buFont typeface="Wingdings 2" pitchFamily="18" charset="2"/>
              <a:buNone/>
            </a:pPr>
            <a:endParaRPr lang="cs-CZ" sz="1200" smtClean="0"/>
          </a:p>
          <a:p>
            <a:pPr eaLnBrk="1" hangingPunct="1">
              <a:buFont typeface="Wingdings 2" pitchFamily="18" charset="2"/>
              <a:buNone/>
            </a:pPr>
            <a:endParaRPr lang="cs-CZ" sz="1200" smtClean="0"/>
          </a:p>
          <a:p>
            <a:pPr eaLnBrk="1" hangingPunct="1">
              <a:buFont typeface="Wingdings 2" pitchFamily="18" charset="2"/>
              <a:buNone/>
            </a:pPr>
            <a:endParaRPr lang="cs-CZ" sz="1200" smtClean="0"/>
          </a:p>
          <a:p>
            <a:pPr eaLnBrk="1" hangingPunct="1">
              <a:buFont typeface="Wingdings 2" pitchFamily="18" charset="2"/>
              <a:buNone/>
            </a:pPr>
            <a:endParaRPr lang="cs-CZ" sz="1200" smtClean="0"/>
          </a:p>
          <a:p>
            <a:pPr eaLnBrk="1" hangingPunct="1">
              <a:buFont typeface="Wingdings 2" pitchFamily="18" charset="2"/>
              <a:buNone/>
            </a:pPr>
            <a:endParaRPr lang="cs-CZ" sz="1200" smtClean="0"/>
          </a:p>
          <a:p>
            <a:pPr eaLnBrk="1" hangingPunct="1">
              <a:buFont typeface="Wingdings 2" pitchFamily="18" charset="2"/>
              <a:buNone/>
            </a:pPr>
            <a:endParaRPr lang="cs-CZ" sz="1200" smtClean="0"/>
          </a:p>
          <a:p>
            <a:pPr eaLnBrk="1" hangingPunct="1">
              <a:buFont typeface="Wingdings 2" pitchFamily="18" charset="2"/>
              <a:buNone/>
            </a:pPr>
            <a:endParaRPr lang="cs-CZ" sz="1200" smtClean="0"/>
          </a:p>
          <a:p>
            <a:pPr eaLnBrk="1" hangingPunct="1">
              <a:buFont typeface="Wingdings 2" pitchFamily="18" charset="2"/>
              <a:buNone/>
            </a:pPr>
            <a:endParaRPr lang="cs-CZ" sz="1200" smtClean="0"/>
          </a:p>
          <a:p>
            <a:pPr eaLnBrk="1" hangingPunct="1">
              <a:buFont typeface="Wingdings 2" pitchFamily="18" charset="2"/>
              <a:buNone/>
            </a:pPr>
            <a:endParaRPr lang="cs-CZ" sz="1200" smtClean="0"/>
          </a:p>
          <a:p>
            <a:pPr eaLnBrk="1" hangingPunct="1">
              <a:buFont typeface="Wingdings 2" pitchFamily="18" charset="2"/>
              <a:buNone/>
            </a:pPr>
            <a:endParaRPr lang="cs-CZ" sz="1200" smtClean="0"/>
          </a:p>
          <a:p>
            <a:pPr eaLnBrk="1" hangingPunct="1">
              <a:buFont typeface="Wingdings 2" pitchFamily="18" charset="2"/>
              <a:buNone/>
            </a:pPr>
            <a:endParaRPr lang="cs-CZ" sz="2000" smtClean="0"/>
          </a:p>
          <a:p>
            <a:pPr eaLnBrk="1" hangingPunct="1">
              <a:buFont typeface="Wingdings 2" pitchFamily="18" charset="2"/>
              <a:buNone/>
            </a:pPr>
            <a:endParaRPr lang="cs-CZ" sz="2000" smtClean="0"/>
          </a:p>
          <a:p>
            <a:pPr eaLnBrk="1" hangingPunct="1">
              <a:buFont typeface="Wingdings 2" pitchFamily="18" charset="2"/>
              <a:buNone/>
            </a:pPr>
            <a:endParaRPr lang="cs-CZ" sz="2000" smtClean="0"/>
          </a:p>
          <a:p>
            <a:pPr eaLnBrk="1" hangingPunct="1">
              <a:buFont typeface="Wingdings 2" pitchFamily="18" charset="2"/>
              <a:buNone/>
            </a:pPr>
            <a:endParaRPr lang="cs-CZ" sz="2000" smtClean="0"/>
          </a:p>
          <a:p>
            <a:pPr eaLnBrk="1" hangingPunct="1">
              <a:buFont typeface="Wingdings 2" pitchFamily="18" charset="2"/>
              <a:buNone/>
            </a:pPr>
            <a:endParaRPr lang="cs-CZ" sz="2000" smtClean="0"/>
          </a:p>
          <a:p>
            <a:pPr eaLnBrk="1" hangingPunct="1">
              <a:buFont typeface="Wingdings 2" pitchFamily="18" charset="2"/>
              <a:buNone/>
            </a:pPr>
            <a:endParaRPr lang="cs-CZ" sz="2000" smtClean="0"/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107</TotalTime>
  <Words>327</Words>
  <Application>Microsoft Office PowerPoint</Application>
  <PresentationFormat>On-screen Show (4:3)</PresentationFormat>
  <Paragraphs>271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8</vt:i4>
      </vt:variant>
    </vt:vector>
  </HeadingPairs>
  <TitlesOfParts>
    <vt:vector size="21" baseType="lpstr">
      <vt:lpstr>Arial</vt:lpstr>
      <vt:lpstr>Gill Sans MT</vt:lpstr>
      <vt:lpstr>Wingdings 2</vt:lpstr>
      <vt:lpstr>Verdana</vt:lpstr>
      <vt:lpstr>Calibri</vt:lpstr>
      <vt:lpstr>Times New Roman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CLOTHES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CLOTHES</dc:title>
  <dc:creator>Matyáš</dc:creator>
  <cp:lastModifiedBy>PC23545</cp:lastModifiedBy>
  <cp:revision>6</cp:revision>
  <dcterms:created xsi:type="dcterms:W3CDTF">2013-03-18T12:57:35Z</dcterms:created>
  <dcterms:modified xsi:type="dcterms:W3CDTF">2013-08-20T09:52:05Z</dcterms:modified>
</cp:coreProperties>
</file>