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63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0992" autoAdjust="0"/>
    <p:restoredTop sz="94660"/>
  </p:normalViewPr>
  <p:slideViewPr>
    <p:cSldViewPr>
      <p:cViewPr varScale="1">
        <p:scale>
          <a:sx n="84" d="100"/>
          <a:sy n="84" d="100"/>
        </p:scale>
        <p:origin x="-90" y="-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Obdélník 18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11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ovací čára 6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Elipsa 13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504659-B39D-4C2E-8694-2695E80A5B27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14E47B85-5895-4A5F-89DD-61ED5A1AA9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C5E55A-498B-45E4-B439-5486D37C4228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480255-EC12-4EED-98B0-5ABE6F3A88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8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Obdélník 13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2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Elipsa 9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Elipsa 10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A8E2EB-6945-4A11-9455-A3B674E1440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C587DD80-19F1-4D43-BEFE-B5C03B3BFC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7D5509-6FCE-4263-B99C-85E8104B699F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ADD935-E009-4F1E-9931-1C453DCA77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Obdélník 10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římá spojovací čára 14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5" name="Obdélník 1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6" name="Elipsa 24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" name="Elipsa 26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4AC216-744A-4FBD-9CED-8EF8FABEBDE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001353F0-A795-4A26-A4BF-C60AE187E0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879FDF-CEA3-4664-A31F-99E143369893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1AE690-2BB3-4464-9347-51E307098E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3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4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4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5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AE12D9-10E1-4052-8721-0761F3B749D1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847DF4C-A3B4-44FB-B56A-2D097A74DF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8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bdélník 7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2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Elipsa 1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0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94E2EB09-9B86-43F2-925B-14DA1E863A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52A82D-D3CF-42EB-8A0E-80633D5DBC1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0" name="Obdélník 1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3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Elipsa 12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1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3FEAD5-BBA1-407A-98E1-1CF5F91BF8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E75085-12AA-4AD2-B717-9EEDB6C3144F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B82FD0-1A62-4C8A-A451-EEBC2E3D694B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73D00-C55B-4005-9DBE-FA498E36C4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0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0" name="Přímá spojovací čára 12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Elipsa 13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Elipsa 14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022120-7A7D-4A9D-833A-DA226487B9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BBA462-16F3-4071-B805-20559E6238D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5BF54AD1-DE2C-48FB-8629-4BB2666B452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Elipsa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>
                <a:solidFill>
                  <a:schemeClr val="accent3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8594993-6405-4A7A-BE3A-F49B295045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 kern="1200">
          <a:solidFill>
            <a:srgbClr val="7B9899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ct val="20000"/>
        </a:spcBef>
        <a:spcAft>
          <a:spcPct val="0"/>
        </a:spcAft>
        <a:buClr>
          <a:srgbClr val="8CADAE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ct val="20000"/>
        </a:spcBef>
        <a:spcAft>
          <a:spcPct val="0"/>
        </a:spcAft>
        <a:buClr>
          <a:srgbClr val="8C7B70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ct val="20000"/>
        </a:spcBef>
        <a:spcAft>
          <a:spcPct val="0"/>
        </a:spcAft>
        <a:buClr>
          <a:srgbClr val="8FB08C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url?sa=i&amp;rct=j&amp;q=&amp;esrc=s&amp;frm=1&amp;source=images&amp;cd=&amp;cad=rja&amp;docid=0LUin0B7SUv6GM&amp;tbnid=esC6ugxpFTfYJM:&amp;ved=0CAUQjRw&amp;url=http://www.heavenlyswords.com/product.php?productid=23675&amp;ei=4LtPUf3_KIrCtQbCqIH4Dg&amp;psig=AFQjCNGMoahTAkeXZRL4Bv35Y6lo4XNtVw&amp;ust=1364266328325098" TargetMode="External"/><Relationship Id="rId3" Type="http://schemas.openxmlformats.org/officeDocument/2006/relationships/image" Target="../media/image4.jpeg"/><Relationship Id="rId7" Type="http://schemas.openxmlformats.org/officeDocument/2006/relationships/image" Target="../media/image6.jpeg"/><Relationship Id="rId2" Type="http://schemas.openxmlformats.org/officeDocument/2006/relationships/hyperlink" Target="http://www.google.cz/url?sa=i&amp;rct=j&amp;q=&amp;esrc=s&amp;frm=1&amp;source=images&amp;cd=&amp;cad=rja&amp;docid=kONY4iPf37c1aM&amp;tbnid=EyT2Gp2pipTzAM:&amp;ved=0CAUQjRw&amp;url=http://courantblogs.com/colin-mcenroe/podcasts-are-not-as-dangerous-as-immersion-blenders-but/dentist-2/&amp;ei=z7pPUfryGojOswax0YCICg&amp;psig=AFQjCNGPa9A_FiBKZ2o-QODiDXF5IkUWgQ&amp;ust=136426605834237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url?sa=i&amp;rct=j&amp;q=&amp;esrc=s&amp;frm=1&amp;source=images&amp;cd=&amp;cad=rja&amp;docid=9aCtxFWaoTStyM&amp;tbnid=_cpPpIl6jO62-M:&amp;ved=0CAUQjRw&amp;url=http://www.thedailydeception.com/2012/02/we-are-the-borg-resistance-is-futile/&amp;ei=e7tPUeS1B4HTtAakwIHQDQ&amp;psig=AFQjCNEOzRBEXrGaGhuxj-8y1H2AR3KsHg&amp;ust=1364266224723538" TargetMode="External"/><Relationship Id="rId11" Type="http://schemas.openxmlformats.org/officeDocument/2006/relationships/image" Target="../media/image8.jpeg"/><Relationship Id="rId5" Type="http://schemas.openxmlformats.org/officeDocument/2006/relationships/image" Target="../media/image5.jpeg"/><Relationship Id="rId10" Type="http://schemas.openxmlformats.org/officeDocument/2006/relationships/hyperlink" Target="http://www.google.cz/url?sa=i&amp;rct=j&amp;q=&amp;esrc=s&amp;frm=1&amp;source=images&amp;cd=&amp;cad=rja&amp;docid=_EqD5Utl6h7f1M&amp;tbnid=n7g9qOiH4jiprM:&amp;ved=0CAUQjRw&amp;url=http://www.novinky.cz/ekonomika/95743-v-praze-zacnou-pristi-rok-jezdit-zlute-taxiky.html&amp;ei=c7xPUeqfOIantAbMj4G4Ag&amp;bvm=bv.44158598,d.Yms&amp;psig=AFQjCNEUvKHFZOfAVuisIMQUsU8_lU1FfA&amp;ust=1364266445897552" TargetMode="External"/><Relationship Id="rId4" Type="http://schemas.openxmlformats.org/officeDocument/2006/relationships/hyperlink" Target="http://www.google.cz/url?sa=i&amp;rct=j&amp;q=&amp;esrc=s&amp;frm=1&amp;source=images&amp;cd=&amp;cad=rja&amp;docid=46Erd258I4CEKM&amp;tbnid=GeS2IXikSTefVM:&amp;ved=0CAUQjRw&amp;url=http://www.smashingmagazine.com/2009/11/06/20-stunning-illustrations-us-soldiers/&amp;ei=JrtPUb-YNY3itQbq_YHoDg&amp;psig=AFQjCNFqYprq2dLUnTxgrka4nt5p1qZY9Q&amp;ust=1364266146152881" TargetMode="External"/><Relationship Id="rId9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url?sa=i&amp;rct=j&amp;q=&amp;esrc=s&amp;frm=1&amp;source=images&amp;cd=&amp;cad=rja&amp;docid=g914masReaYo8M&amp;tbnid=05k44WDiZx_thM:&amp;ved=0CAUQjRw&amp;url=http://blog.expertflyer.com/expertflyer/2011/10/ask-the-pilot-series-%E2%80%94-part-6-of-6-what-pilots-wish-you-understood/&amp;ei=q71PUeHiC8iGswbEyICgAw&amp;psig=AFQjCNFp_LAIFtE9fShHqtbFWrj_Zk0-gQ&amp;ust=1364266773313087" TargetMode="External"/><Relationship Id="rId3" Type="http://schemas.openxmlformats.org/officeDocument/2006/relationships/image" Target="../media/image9.jpeg"/><Relationship Id="rId7" Type="http://schemas.openxmlformats.org/officeDocument/2006/relationships/image" Target="../media/image11.jpeg"/><Relationship Id="rId2" Type="http://schemas.openxmlformats.org/officeDocument/2006/relationships/hyperlink" Target="http://www.google.cz/url?sa=i&amp;rct=j&amp;q=&amp;esrc=s&amp;frm=1&amp;source=images&amp;cd=&amp;cad=rja&amp;docid=DFJdvINfUI2DPM&amp;tbnid=GI6_UsV0kUvy4M:&amp;ved=0CAUQjRw&amp;url=http://www.123rf.com/photo_10082378_young-teacher-writing-numbers-on-the-chalkboard-isolated-on-white-background-conceptual-image-of-edu.html&amp;ei=7rxPUZz3IsTHtAac5ICwDw&amp;psig=AFQjCNEsoq2c9WmaTMEYKIC5WYZgE-GjnQ&amp;ust=136426660204407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url?sa=i&amp;rct=j&amp;q=&amp;esrc=s&amp;frm=1&amp;source=images&amp;cd=&amp;cad=rja&amp;docid=Rif1rkkCVhStnM&amp;tbnid=1_eXtlzIWsFHSM:&amp;ved=0CAUQjRw&amp;url=http://www.tonictoronto.com/October-2012/Five-Ways-to-Give-Thanks-to-the-Farmer/&amp;ei=Yb1PUYXbLMTJtQaGzoBI&amp;psig=AFQjCNHn3KkvGOdVxyX4dX7rBsISU4MqyA&amp;ust=1364266704932768" TargetMode="External"/><Relationship Id="rId5" Type="http://schemas.openxmlformats.org/officeDocument/2006/relationships/image" Target="../media/image10.jpeg"/><Relationship Id="rId4" Type="http://schemas.openxmlformats.org/officeDocument/2006/relationships/hyperlink" Target="http://www.google.cz/url?sa=i&amp;rct=j&amp;q=&amp;esrc=s&amp;frm=1&amp;source=images&amp;cd=&amp;cad=rja&amp;docid=a6QpPC6HVmg7dM&amp;tbnid=J0YCLD4fb451-M:&amp;ved=0CAUQjRw&amp;url=http://meditationforhealing.com.au/you-are-your-own-doctor/&amp;ei=IL1PUZvRBcjHtAbYioG4CQ&amp;psig=AFQjCNEKSvF1JEUrg2eccF9-1Z6te_j9yA&amp;ust=1364266652954379" TargetMode="External"/><Relationship Id="rId9" Type="http://schemas.openxmlformats.org/officeDocument/2006/relationships/image" Target="../media/image12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url?sa=i&amp;rct=j&amp;q=&amp;esrc=s&amp;frm=1&amp;source=images&amp;cd=&amp;cad=rja&amp;docid=0LUin0B7SUv6GM&amp;tbnid=esC6ugxpFTfYJM:&amp;ved=0CAUQjRw&amp;url=http://www.heavenlyswords.com/product.php?productid=23675&amp;ei=4LtPUf3_KIrCtQbCqIH4Dg&amp;psig=AFQjCNGMoahTAkeXZRL4Bv35Y6lo4XNtVw&amp;ust=1364266328325098" TargetMode="External"/><Relationship Id="rId13" Type="http://schemas.openxmlformats.org/officeDocument/2006/relationships/image" Target="../media/image16.jpeg"/><Relationship Id="rId18" Type="http://schemas.openxmlformats.org/officeDocument/2006/relationships/hyperlink" Target="http://www.google.cz/url?sa=i&amp;rct=j&amp;q=&amp;esrc=s&amp;frm=1&amp;source=images&amp;cd=&amp;cad=rja&amp;docid=Rif1rkkCVhStnM&amp;tbnid=1_eXtlzIWsFHSM:&amp;ved=0CAUQjRw&amp;url=http://www.tonictoronto.com/October-2012/Five-Ways-to-Give-Thanks-to-the-Farmer/&amp;ei=Yb1PUYXbLMTJtQaGzoBI&amp;psig=AFQjCNHn3KkvGOdVxyX4dX7rBsISU4MqyA&amp;ust=1364266704932768" TargetMode="External"/><Relationship Id="rId3" Type="http://schemas.openxmlformats.org/officeDocument/2006/relationships/image" Target="../media/image13.jpeg"/><Relationship Id="rId7" Type="http://schemas.openxmlformats.org/officeDocument/2006/relationships/image" Target="../media/image6.jpeg"/><Relationship Id="rId12" Type="http://schemas.openxmlformats.org/officeDocument/2006/relationships/hyperlink" Target="http://www.google.cz/url?sa=i&amp;rct=j&amp;q=&amp;esrc=s&amp;frm=1&amp;source=images&amp;cd=&amp;cad=rja&amp;docid=DFJdvINfUI2DPM&amp;tbnid=GI6_UsV0kUvy4M:&amp;ved=0CAUQjRw&amp;url=http://www.123rf.com/photo_10082378_young-teacher-writing-numbers-on-the-chalkboard-isolated-on-white-background-conceptual-image-of-edu.html&amp;ei=7rxPUZz3IsTHtAac5ICwDw&amp;psig=AFQjCNEsoq2c9WmaTMEYKIC5WYZgE-GjnQ&amp;ust=1364266602044079" TargetMode="External"/><Relationship Id="rId17" Type="http://schemas.openxmlformats.org/officeDocument/2006/relationships/image" Target="../media/image17.jpeg"/><Relationship Id="rId2" Type="http://schemas.openxmlformats.org/officeDocument/2006/relationships/hyperlink" Target="http://www.google.cz/url?sa=i&amp;rct=j&amp;q=&amp;esrc=s&amp;frm=1&amp;source=images&amp;cd=&amp;cad=rja&amp;docid=kONY4iPf37c1aM&amp;tbnid=EyT2Gp2pipTzAM:&amp;ved=0CAUQjRw&amp;url=http://courantblogs.com/colin-mcenroe/podcasts-are-not-as-dangerous-as-immersion-blenders-but/dentist-2/&amp;ei=z7pPUfryGojOswax0YCICg&amp;psig=AFQjCNGPa9A_FiBKZ2o-QODiDXF5IkUWgQ&amp;ust=1364266058342379" TargetMode="External"/><Relationship Id="rId16" Type="http://schemas.openxmlformats.org/officeDocument/2006/relationships/hyperlink" Target="http://www.google.cz/url?sa=i&amp;rct=j&amp;q=&amp;esrc=s&amp;frm=1&amp;source=images&amp;cd=&amp;cad=rja&amp;docid=a6QpPC6HVmg7dM&amp;tbnid=J0YCLD4fb451-M:&amp;ved=0CAUQjRw&amp;url=http://meditationforhealing.com.au/you-are-your-own-doctor/&amp;ei=IL1PUZvRBcjHtAbYioG4CQ&amp;psig=AFQjCNEKSvF1JEUrg2eccF9-1Z6te_j9yA&amp;ust=136426665295437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url?sa=i&amp;rct=j&amp;q=&amp;esrc=s&amp;frm=1&amp;source=images&amp;cd=&amp;cad=rja&amp;docid=9aCtxFWaoTStyM&amp;tbnid=_cpPpIl6jO62-M:&amp;ved=0CAUQjRw&amp;url=http://www.thedailydeception.com/2012/02/we-are-the-borg-resistance-is-futile/&amp;ei=e7tPUeS1B4HTtAakwIHQDQ&amp;psig=AFQjCNEOzRBEXrGaGhuxj-8y1H2AR3KsHg&amp;ust=1364266224723538" TargetMode="External"/><Relationship Id="rId11" Type="http://schemas.openxmlformats.org/officeDocument/2006/relationships/image" Target="../media/image15.jpeg"/><Relationship Id="rId5" Type="http://schemas.openxmlformats.org/officeDocument/2006/relationships/image" Target="../media/image8.jpeg"/><Relationship Id="rId15" Type="http://schemas.openxmlformats.org/officeDocument/2006/relationships/image" Target="../media/image12.jpeg"/><Relationship Id="rId10" Type="http://schemas.openxmlformats.org/officeDocument/2006/relationships/hyperlink" Target="http://www.google.cz/url?sa=i&amp;rct=j&amp;q=&amp;esrc=s&amp;frm=1&amp;source=images&amp;cd=&amp;cad=rja&amp;docid=46Erd258I4CEKM&amp;tbnid=GeS2IXikSTefVM:&amp;ved=0CAUQjRw&amp;url=http://www.smashingmagazine.com/2009/11/06/20-stunning-illustrations-us-soldiers/&amp;ei=JrtPUb-YNY3itQbq_YHoDg&amp;psig=AFQjCNFqYprq2dLUnTxgrka4nt5p1qZY9Q&amp;ust=1364266146152881" TargetMode="External"/><Relationship Id="rId19" Type="http://schemas.openxmlformats.org/officeDocument/2006/relationships/image" Target="../media/image18.jpeg"/><Relationship Id="rId4" Type="http://schemas.openxmlformats.org/officeDocument/2006/relationships/hyperlink" Target="http://www.google.cz/url?sa=i&amp;rct=j&amp;q=&amp;esrc=s&amp;frm=1&amp;source=images&amp;cd=&amp;cad=rja&amp;docid=_EqD5Utl6h7f1M&amp;tbnid=n7g9qOiH4jiprM:&amp;ved=0CAUQjRw&amp;url=http://www.novinky.cz/ekonomika/95743-v-praze-zacnou-pristi-rok-jezdit-zlute-taxiky.html&amp;ei=c7xPUeqfOIantAbMj4G4Ag&amp;bvm=bv.44158598,d.Yms&amp;psig=AFQjCNEUvKHFZOfAVuisIMQUsU8_lU1FfA&amp;ust=1364266445897552" TargetMode="External"/><Relationship Id="rId9" Type="http://schemas.openxmlformats.org/officeDocument/2006/relationships/image" Target="../media/image14.jpeg"/><Relationship Id="rId14" Type="http://schemas.openxmlformats.org/officeDocument/2006/relationships/hyperlink" Target="http://www.google.cz/url?sa=i&amp;rct=j&amp;q=&amp;esrc=s&amp;frm=1&amp;source=images&amp;cd=&amp;cad=rja&amp;docid=g914masReaYo8M&amp;tbnid=05k44WDiZx_thM:&amp;ved=0CAUQjRw&amp;url=http://blog.expertflyer.com/expertflyer/2011/10/ask-the-pilot-series-%E2%80%94-part-6-of-6-what-pilots-wish-you-understood/&amp;ei=q71PUeHiC8iGswbEyICgAw&amp;psig=AFQjCNFp_LAIFtE9fShHqtbFWrj_Zk0-gQ&amp;ust=1364266773313087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hyperlink" Target="https://www.google.cz/url?sa=i&amp;rct=j&amp;q=&amp;esrc=s&amp;frm=1&amp;source=images&amp;cd=&amp;cad=rja&amp;docid=NfDtEOXtAi4-IM&amp;tbnid=weDzgoJLD1q-cM:&amp;ved=0CAUQjRw&amp;url=https://www.ccsf.edu/NEW/en/about-city-college/jobs-at-ccsf.html&amp;ei=CsFPUaXgIInStQbG44DICg&amp;psig=AFQjCNGdWdpUNorr2dWRxrjzd5_-TkeNDQ&amp;ust=1364267647110106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oogle.cz/url?sa=i&amp;rct=j&amp;q=&amp;esrc=s&amp;frm=1&amp;source=images&amp;cd=&amp;cad=rja&amp;docid=kONY4iPf37c1aM&amp;tbnid=EyT2Gp2pipTzAM:&amp;ved=0CAUQjRw&amp;url=http://courantblogs.com/colin-mcenroe/podcasts-are-not-as-dangerous-as-immersion-blenders-but/dentist-2/&amp;ei=z7pPUfryGojOswax0YCICg&amp;psig=AFQjCNGPa9A_FiBKZ2o-QODiDXF5IkUWgQ&amp;ust=1364266058342379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http://www.google.cz/url?sa=i&amp;rct=j&amp;q=&amp;esrc=s&amp;frm=1&amp;source=images&amp;cd=&amp;cad=rja&amp;docid=a6QpPC6HVmg7dM&amp;tbnid=J0YCLD4fb451-M:&amp;ved=0CAUQjRw&amp;url=http://meditationforhealing.com.au/you-are-your-own-doctor/&amp;ei=IL1PUZvRBcjHtAbYioG4CQ&amp;psig=AFQjCNEKSvF1JEUrg2eccF9-1Z6te_j9yA&amp;ust=1364266652954379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hyperlink" Target="http://www.google.cz/url?sa=i&amp;rct=j&amp;q=&amp;esrc=s&amp;frm=1&amp;source=images&amp;cd=&amp;cad=rja&amp;docid=DFJdvINfUI2DPM&amp;tbnid=GI6_UsV0kUvy4M:&amp;ved=0CAUQjRw&amp;url=http://www.123rf.com/photo_10082378_young-teacher-writing-numbers-on-the-chalkboard-isolated-on-white-background-conceptual-image-of-edu.html&amp;ei=7rxPUZz3IsTHtAac5ICwDw&amp;psig=AFQjCNEsoq2c9WmaTMEYKIC5WYZgE-GjnQ&amp;ust=1364266602044079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www.google.cz/url?sa=i&amp;rct=j&amp;q=&amp;esrc=s&amp;frm=1&amp;source=images&amp;cd=&amp;cad=rja&amp;docid=g914masReaYo8M&amp;tbnid=05k44WDiZx_thM:&amp;ved=0CAUQjRw&amp;url=http://blog.expertflyer.com/expertflyer/2011/10/ask-the-pilot-series-%E2%80%94-part-6-of-6-what-pilots-wish-you-understood/&amp;ei=q71PUeHiC8iGswbEyICgAw&amp;psig=AFQjCNFp_LAIFtE9fShHqtbFWrj_Zk0-gQ&amp;ust=1364266773313087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hyperlink" Target="http://www.google.cz/url?sa=i&amp;rct=j&amp;q=&amp;esrc=s&amp;frm=1&amp;source=images&amp;cd=&amp;cad=rja&amp;docid=46Erd258I4CEKM&amp;tbnid=GeS2IXikSTefVM:&amp;ved=0CAUQjRw&amp;url=http://www.smashingmagazine.com/2009/11/06/20-stunning-illustrations-us-soldiers/&amp;ei=JrtPUb-YNY3itQbq_YHoDg&amp;psig=AFQjCNFqYprq2dLUnTxgrka4nt5p1qZY9Q&amp;ust=1364266146152881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www.google.cz/url?sa=i&amp;rct=j&amp;q=&amp;esrc=s&amp;frm=1&amp;source=images&amp;cd=&amp;cad=rja&amp;docid=Rif1rkkCVhStnM&amp;tbnid=1_eXtlzIWsFHSM:&amp;ved=0CAUQjRw&amp;url=http://www.tonictoronto.com/October-2012/Five-Ways-to-Give-Thanks-to-the-Farmer/&amp;ei=Yb1PUYXbLMTJtQaGzoBI&amp;psig=AFQjCNHn3KkvGOdVxyX4dX7rBsISU4MqyA&amp;ust=1364266704932768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google.cz/url?sa=i&amp;rct=j&amp;q=&amp;esrc=s&amp;frm=1&amp;source=images&amp;cd=&amp;cad=rja&amp;docid=_EqD5Utl6h7f1M&amp;tbnid=n7g9qOiH4jiprM:&amp;ved=0CAUQjRw&amp;url=http://www.novinky.cz/ekonomika/95743-v-praze-zacnou-pristi-rok-jezdit-zlute-taxiky.html&amp;ei=c7xPUeqfOIantAbMj4G4Ag&amp;bvm=bv.44158598,d.Yms&amp;psig=AFQjCNEUvKHFZOfAVuisIMQUsU8_lU1FfA&amp;ust=1364266445897552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google.cz/url?sa=i&amp;rct=j&amp;q=&amp;esrc=s&amp;frm=1&amp;source=images&amp;cd=&amp;cad=rja&amp;docid=9aCtxFWaoTStyM&amp;tbnid=_cpPpIl6jO62-M:&amp;ved=0CAUQjRw&amp;url=http://www.thedailydeception.com/2012/02/we-are-the-borg-resistance-is-futile/&amp;ei=e7tPUeS1B4HTtAakwIHQDQ&amp;psig=AFQjCNEOzRBEXrGaGhuxj-8y1H2AR3KsHg&amp;ust=1364266224723538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hyperlink" Target="http://www.google.cz/url?sa=i&amp;rct=j&amp;q=&amp;esrc=s&amp;frm=1&amp;source=images&amp;cd=&amp;cad=rja&amp;docid=0LUin0B7SUv6GM&amp;tbnid=esC6ugxpFTfYJM:&amp;ved=0CAUQjRw&amp;url=http://www.heavenlyswords.com/product.php?productid=23675&amp;ei=4LtPUf3_KIrCtQbCqIH4Dg&amp;psig=AFQjCNGMoahTAkeXZRL4Bv35Y6lo4XNtVw&amp;ust=1364266328325098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meditationforhealing.com.au/you-are-your-own-doctor/" TargetMode="External"/><Relationship Id="rId3" Type="http://schemas.openxmlformats.org/officeDocument/2006/relationships/hyperlink" Target="http://www.smashingmagazine.com/2009/11/06/20-stunning-illustrations-us-soldiers/" TargetMode="External"/><Relationship Id="rId7" Type="http://schemas.openxmlformats.org/officeDocument/2006/relationships/hyperlink" Target="http://www.123rf.com/photo_10082378_young-teacher-writing-numbers-on-the-chalkboard-isolated-on-white-background-conceptual-image-of-edu.html" TargetMode="External"/><Relationship Id="rId2" Type="http://schemas.openxmlformats.org/officeDocument/2006/relationships/hyperlink" Target="http://courantblogs.com/colin-mcenroe/podcasts-are-not-as-dangerous-as-immersion-blenders-but/dentist-2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novinky.cz/ekonomika/95743-v-praze-zacnou-pristi-rok-jezdit-zlute-taxiky.html" TargetMode="External"/><Relationship Id="rId5" Type="http://schemas.openxmlformats.org/officeDocument/2006/relationships/hyperlink" Target="http://www.heavenlyswords.com/product.php?productid=23675" TargetMode="External"/><Relationship Id="rId10" Type="http://schemas.openxmlformats.org/officeDocument/2006/relationships/hyperlink" Target="https://www.ccsf.edu/NEW/en/about-city-college/jobs-at-ccsf.html" TargetMode="External"/><Relationship Id="rId4" Type="http://schemas.openxmlformats.org/officeDocument/2006/relationships/hyperlink" Target="http://www.thedailydeception.com/2012/02/we-are-the-borg-resistance-is-futile/" TargetMode="External"/><Relationship Id="rId9" Type="http://schemas.openxmlformats.org/officeDocument/2006/relationships/hyperlink" Target="http://www.tonictoronto.com/October-2012/Five-Ways-to-Give-Thanks-to-the-Farmer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47813" y="3789363"/>
            <a:ext cx="6400800" cy="2400300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cs-CZ" sz="1400" cap="none" smtClean="0">
                <a:solidFill>
                  <a:schemeClr val="tx1"/>
                </a:solidFill>
                <a:latin typeface="Times New Roman" pitchFamily="18" charset="0"/>
              </a:rPr>
              <a:t>Název školy: </a:t>
            </a:r>
            <a:r>
              <a:rPr lang="cs-CZ" sz="1400" b="0" cap="none" smtClean="0">
                <a:solidFill>
                  <a:schemeClr val="tx1"/>
                </a:solidFill>
                <a:latin typeface="Times New Roman" pitchFamily="18" charset="0"/>
              </a:rPr>
              <a:t>Základní škola a mateřská škola Bělá</a:t>
            </a:r>
          </a:p>
          <a:p>
            <a:pPr eaLnBrk="1" hangingPunct="1">
              <a:lnSpc>
                <a:spcPct val="80000"/>
              </a:lnSpc>
            </a:pPr>
            <a:r>
              <a:rPr lang="cs-CZ" sz="1400" cap="none" smtClean="0">
                <a:solidFill>
                  <a:schemeClr val="tx1"/>
                </a:solidFill>
                <a:latin typeface="Times New Roman" pitchFamily="18" charset="0"/>
              </a:rPr>
              <a:t>Autor: </a:t>
            </a:r>
            <a:r>
              <a:rPr lang="cs-CZ" sz="1400" b="0" cap="none" smtClean="0">
                <a:solidFill>
                  <a:schemeClr val="tx1"/>
                </a:solidFill>
                <a:latin typeface="Times New Roman" pitchFamily="18" charset="0"/>
              </a:rPr>
              <a:t>Mgr. Ivana Pavlíčková</a:t>
            </a:r>
          </a:p>
          <a:p>
            <a:pPr eaLnBrk="1" hangingPunct="1">
              <a:lnSpc>
                <a:spcPct val="80000"/>
              </a:lnSpc>
            </a:pPr>
            <a:r>
              <a:rPr lang="cs-CZ" sz="1400" cap="none" smtClean="0">
                <a:solidFill>
                  <a:schemeClr val="tx1"/>
                </a:solidFill>
                <a:latin typeface="Times New Roman" pitchFamily="18" charset="0"/>
              </a:rPr>
              <a:t>Název: </a:t>
            </a:r>
            <a:r>
              <a:rPr lang="cs-CZ" sz="1400" b="0" cap="none" smtClean="0">
                <a:solidFill>
                  <a:schemeClr val="tx1"/>
                </a:solidFill>
                <a:latin typeface="Times New Roman" pitchFamily="18" charset="0"/>
              </a:rPr>
              <a:t>VY_32_INOVACE_19_Jobs</a:t>
            </a:r>
          </a:p>
          <a:p>
            <a:pPr eaLnBrk="1" hangingPunct="1">
              <a:lnSpc>
                <a:spcPct val="80000"/>
              </a:lnSpc>
            </a:pPr>
            <a:r>
              <a:rPr lang="cs-CZ" sz="1400" cap="none" smtClean="0">
                <a:solidFill>
                  <a:schemeClr val="tx1"/>
                </a:solidFill>
                <a:latin typeface="Times New Roman" pitchFamily="18" charset="0"/>
              </a:rPr>
              <a:t>Období: </a:t>
            </a:r>
            <a:r>
              <a:rPr lang="cs-CZ" sz="1400" b="0" cap="none" smtClean="0">
                <a:solidFill>
                  <a:schemeClr val="tx1"/>
                </a:solidFill>
                <a:latin typeface="Times New Roman" pitchFamily="18" charset="0"/>
              </a:rPr>
              <a:t>leden 2013 – červen 2013</a:t>
            </a:r>
          </a:p>
          <a:p>
            <a:pPr eaLnBrk="1" hangingPunct="1">
              <a:lnSpc>
                <a:spcPct val="80000"/>
              </a:lnSpc>
            </a:pPr>
            <a:r>
              <a:rPr lang="cs-CZ" sz="1400" cap="none" smtClean="0">
                <a:solidFill>
                  <a:schemeClr val="tx1"/>
                </a:solidFill>
                <a:latin typeface="Times New Roman" pitchFamily="18" charset="0"/>
              </a:rPr>
              <a:t>Vzdělávací oblast: </a:t>
            </a:r>
            <a:r>
              <a:rPr lang="cs-CZ" sz="1400" b="0" cap="none" smtClean="0">
                <a:solidFill>
                  <a:schemeClr val="tx1"/>
                </a:solidFill>
                <a:latin typeface="Times New Roman" pitchFamily="18" charset="0"/>
              </a:rPr>
              <a:t>Jazyk a jazyková komunikace</a:t>
            </a:r>
          </a:p>
          <a:p>
            <a:pPr eaLnBrk="1" hangingPunct="1">
              <a:lnSpc>
                <a:spcPct val="80000"/>
              </a:lnSpc>
            </a:pPr>
            <a:r>
              <a:rPr lang="cs-CZ" sz="1400" cap="none" smtClean="0">
                <a:solidFill>
                  <a:schemeClr val="tx1"/>
                </a:solidFill>
                <a:latin typeface="Times New Roman" pitchFamily="18" charset="0"/>
              </a:rPr>
              <a:t>Téma hodiny: Jobs</a:t>
            </a:r>
            <a:endParaRPr lang="cs-CZ" sz="1400" b="0" cap="none" smtClean="0">
              <a:solidFill>
                <a:schemeClr val="tx1"/>
              </a:solidFill>
              <a:latin typeface="Times New Roman" pitchFamily="18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cs-CZ" sz="1400" cap="none" smtClean="0">
                <a:solidFill>
                  <a:schemeClr val="tx1"/>
                </a:solidFill>
                <a:latin typeface="Times New Roman" pitchFamily="18" charset="0"/>
              </a:rPr>
              <a:t>Ročník: </a:t>
            </a:r>
            <a:r>
              <a:rPr lang="cs-CZ" sz="1400" b="0" cap="none" smtClean="0">
                <a:solidFill>
                  <a:schemeClr val="tx1"/>
                </a:solidFill>
                <a:latin typeface="Times New Roman" pitchFamily="18" charset="0"/>
              </a:rPr>
              <a:t>3.</a:t>
            </a:r>
          </a:p>
          <a:p>
            <a:pPr eaLnBrk="1" hangingPunct="1">
              <a:lnSpc>
                <a:spcPct val="80000"/>
              </a:lnSpc>
            </a:pPr>
            <a:r>
              <a:rPr lang="cs-CZ" sz="1400" cap="none" smtClean="0">
                <a:solidFill>
                  <a:schemeClr val="tx1"/>
                </a:solidFill>
                <a:latin typeface="Times New Roman" pitchFamily="18" charset="0"/>
              </a:rPr>
              <a:t>Číslo a název klíčové aktivity: </a:t>
            </a:r>
            <a:r>
              <a:rPr lang="cs-CZ" sz="1400" b="0" cap="none" smtClean="0">
                <a:solidFill>
                  <a:schemeClr val="tx1"/>
                </a:solidFill>
                <a:latin typeface="Times New Roman" pitchFamily="18" charset="0"/>
              </a:rPr>
              <a:t>III/2 Inovace a zkvalitnění výuky prostřednictvím ICT</a:t>
            </a:r>
          </a:p>
          <a:p>
            <a:pPr eaLnBrk="1" hangingPunct="1">
              <a:lnSpc>
                <a:spcPct val="80000"/>
              </a:lnSpc>
            </a:pPr>
            <a:r>
              <a:rPr lang="cs-CZ" sz="1400" cap="none" smtClean="0">
                <a:solidFill>
                  <a:schemeClr val="tx1"/>
                </a:solidFill>
                <a:latin typeface="Times New Roman" pitchFamily="18" charset="0"/>
              </a:rPr>
              <a:t>Číslo projektu: </a:t>
            </a:r>
            <a:r>
              <a:rPr lang="cs-CZ" sz="1400" b="0" cap="none" smtClean="0">
                <a:solidFill>
                  <a:schemeClr val="tx1"/>
                </a:solidFill>
                <a:latin typeface="Times New Roman" pitchFamily="18" charset="0"/>
              </a:rPr>
              <a:t>CZ.1.07/1.4.00/21.1334</a:t>
            </a:r>
          </a:p>
          <a:p>
            <a:pPr eaLnBrk="1" hangingPunct="1">
              <a:lnSpc>
                <a:spcPct val="80000"/>
              </a:lnSpc>
            </a:pPr>
            <a:endParaRPr lang="cs-CZ" sz="1400" cap="none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650" y="2565400"/>
            <a:ext cx="7772400" cy="1223963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JOBS</a:t>
            </a:r>
            <a:endParaRPr lang="cs-CZ" sz="66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476250"/>
            <a:ext cx="7772400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923928" y="2132856"/>
            <a:ext cx="1882247" cy="58477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taxi driver</a:t>
            </a:r>
            <a:endParaRPr lang="cs-CZ" sz="32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338" name="Picture 2" descr="http://courantblogs.com/colin-mcenroe/wp-content/uploads/2013/01/dentist1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333375"/>
            <a:ext cx="2490787" cy="237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2411760" y="404664"/>
            <a:ext cx="1279517" cy="584775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dentist</a:t>
            </a:r>
            <a:endParaRPr lang="cs-CZ" sz="32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340" name="Picture 4" descr="http://smashingmagazine.com/wp-content/uploads/soldiers/1-soldier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875463" y="4365625"/>
            <a:ext cx="1858962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6084168" y="5661248"/>
            <a:ext cx="1301959" cy="584775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soldier</a:t>
            </a:r>
            <a:endParaRPr lang="cs-CZ" sz="32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342" name="Picture 6" descr="http://thedailydeception.com/wp-content/uploads/2012/02/cardboard-policeman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227763" y="692150"/>
            <a:ext cx="2571750" cy="3333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ovéPole 11"/>
          <p:cNvSpPr txBox="1"/>
          <p:nvPr/>
        </p:nvSpPr>
        <p:spPr>
          <a:xfrm>
            <a:off x="6012160" y="3429000"/>
            <a:ext cx="1895071" cy="58477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policeman</a:t>
            </a:r>
            <a:endParaRPr lang="cs-CZ" sz="32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344" name="Picture 8" descr="http://www.heavenlyswords.com/image.php?type=T&amp;id=23675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23850" y="3716338"/>
            <a:ext cx="2376488" cy="2695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/>
          <p:nvPr/>
        </p:nvSpPr>
        <p:spPr>
          <a:xfrm>
            <a:off x="323528" y="2996952"/>
            <a:ext cx="1460656" cy="58477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fireman</a:t>
            </a:r>
            <a:endParaRPr lang="cs-CZ" sz="32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346" name="Picture 10" descr="http://media.novinky.cz/168/51680-top_foto2-pwgwv.jpg?1236751196">
            <a:hlinkClick r:id="rId10"/>
          </p:cNvPr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2916238" y="2924175"/>
            <a:ext cx="291147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6948264" y="620688"/>
            <a:ext cx="936475" cy="58477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pilot</a:t>
            </a:r>
            <a:endParaRPr lang="cs-CZ" sz="32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362" name="Picture 2" descr="http://us.123rf.com/400wm/400/400/photopiano/photopiano1107/photopiano110700103/10082378-young-teacher-writing-numbers-on-the-chalkboard-isolated-on-white-background-conceptual-image-of-edu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333375"/>
            <a:ext cx="3240088" cy="2427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395536" y="2348880"/>
            <a:ext cx="1370888" cy="58477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teacher</a:t>
            </a:r>
            <a:endParaRPr lang="cs-CZ" sz="32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364" name="Picture 4" descr="http://meditationforhealing.com.au/wp-content/uploads/2012/05/Doctor_Cover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940425" y="2708275"/>
            <a:ext cx="2840038" cy="3402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524328" y="2204864"/>
            <a:ext cx="1233030" cy="58477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doctor</a:t>
            </a:r>
            <a:endParaRPr lang="cs-CZ" sz="32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366" name="Picture 6" descr="http://www.tonictoronto.com/images/cache/ebd88cd12135699a1e2d8d1f2a1f61fe.jpe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042988" y="3068638"/>
            <a:ext cx="2808287" cy="3313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3347864" y="3284984"/>
            <a:ext cx="1277914" cy="584775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farmer</a:t>
            </a:r>
            <a:endParaRPr lang="cs-CZ" sz="32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368" name="Picture 8" descr="http://blog.expertflyer.com/expertflyer/wp-content/uploads/2011/10/Plane-Pilot.jpg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779838" y="404813"/>
            <a:ext cx="2952750" cy="251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850" y="333375"/>
            <a:ext cx="3797300" cy="4603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Assign names to the pictures.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386" name="Picture 2" descr="http://courantblogs.com/colin-mcenroe/wp-content/uploads/2013/01/dentist1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1188" y="981075"/>
            <a:ext cx="1439862" cy="1373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10" descr="http://media.novinky.cz/168/51680-top_foto2-pwgwv.jpg?1236751196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700338" y="2781300"/>
            <a:ext cx="2212975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6" descr="http://thedailydeception.com/wp-content/uploads/2012/02/cardboard-policeman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148263" y="2636838"/>
            <a:ext cx="1274762" cy="165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8" descr="http://www.heavenlyswords.com/image.php?type=T&amp;id=23675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555875" y="4437063"/>
            <a:ext cx="1524000" cy="172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4" descr="http://smashingmagazine.com/wp-content/uploads/soldiers/1-soldier.jpg">
            <a:hlinkClick r:id="rId10"/>
          </p:cNvPr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4284663" y="908050"/>
            <a:ext cx="1484312" cy="1611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Picture 2" descr="http://us.123rf.com/400wm/400/400/photopiano/photopiano1107/photopiano110700103/10082378-young-teacher-writing-numbers-on-the-chalkboard-isolated-on-white-background-conceptual-image-of-edu.jpg">
            <a:hlinkClick r:id="rId12"/>
          </p:cNvPr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539750" y="2636838"/>
            <a:ext cx="1922463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2" name="Picture 8" descr="http://blog.expertflyer.com/expertflyer/wp-content/uploads/2011/10/Plane-Pilot.jpg">
            <a:hlinkClick r:id="rId14"/>
          </p:cNvPr>
          <p:cNvPicPr>
            <a:picLocks noChangeAspect="1" noChangeArrowheads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2195513" y="908050"/>
            <a:ext cx="186055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3" name="Picture 4" descr="http://meditationforhealing.com.au/wp-content/uploads/2012/05/Doctor_Cover.jpg">
            <a:hlinkClick r:id="rId16"/>
          </p:cNvPr>
          <p:cNvPicPr>
            <a:picLocks noChangeAspect="1" noChangeArrowheads="1"/>
          </p:cNvPicPr>
          <p:nvPr/>
        </p:nvPicPr>
        <p:blipFill>
          <a:blip r:embed="rId17"/>
          <a:srcRect/>
          <a:stretch>
            <a:fillRect/>
          </a:stretch>
        </p:blipFill>
        <p:spPr bwMode="auto">
          <a:xfrm>
            <a:off x="4427538" y="4437063"/>
            <a:ext cx="1443037" cy="172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4" name="Picture 6" descr="http://www.tonictoronto.com/images/cache/ebd88cd12135699a1e2d8d1f2a1f61fe.jpeg">
            <a:hlinkClick r:id="rId18"/>
          </p:cNvPr>
          <p:cNvPicPr>
            <a:picLocks noChangeAspect="1" noChangeArrowheads="1"/>
          </p:cNvPicPr>
          <p:nvPr/>
        </p:nvPicPr>
        <p:blipFill>
          <a:blip r:embed="rId19"/>
          <a:srcRect/>
          <a:stretch>
            <a:fillRect/>
          </a:stretch>
        </p:blipFill>
        <p:spPr bwMode="auto">
          <a:xfrm>
            <a:off x="539750" y="4437063"/>
            <a:ext cx="1525588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TextovéPole 13"/>
          <p:cNvSpPr txBox="1"/>
          <p:nvPr/>
        </p:nvSpPr>
        <p:spPr>
          <a:xfrm>
            <a:off x="6084168" y="4941168"/>
            <a:ext cx="1003801" cy="461665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dentist</a:t>
            </a:r>
            <a:endParaRPr lang="cs-CZ" sz="24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948264" y="2636912"/>
            <a:ext cx="1455848" cy="46166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taxi driver</a:t>
            </a:r>
            <a:endParaRPr lang="cs-CZ" sz="24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940152" y="1268760"/>
            <a:ext cx="1463862" cy="46166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policeman</a:t>
            </a:r>
            <a:endParaRPr lang="cs-CZ" sz="24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524328" y="1916832"/>
            <a:ext cx="1140056" cy="46166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fireman</a:t>
            </a:r>
            <a:endParaRPr lang="cs-CZ" sz="24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804248" y="3501008"/>
            <a:ext cx="1021433" cy="461665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soldier</a:t>
            </a:r>
            <a:endParaRPr lang="cs-CZ" sz="24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308304" y="4581128"/>
            <a:ext cx="1071127" cy="46166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teacher</a:t>
            </a:r>
            <a:endParaRPr lang="cs-CZ" sz="24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380312" y="5661248"/>
            <a:ext cx="1003801" cy="461665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farmer</a:t>
            </a:r>
            <a:endParaRPr lang="cs-CZ" sz="24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940152" y="332656"/>
            <a:ext cx="747320" cy="46166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pilot</a:t>
            </a:r>
            <a:endParaRPr lang="cs-CZ" sz="32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020272" y="332656"/>
            <a:ext cx="970137" cy="46166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doctor</a:t>
            </a:r>
            <a:endParaRPr lang="cs-CZ" sz="24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216 -0.07424 C 0.02049 -0.09713 0.03438 -0.10847 0.04879 -0.12489 C 0.05747 -0.13483 0.06459 -0.14408 0.07257 -0.15495 C 0.07622 -0.15981 0.08577 -0.17761 0.08959 -0.18687 C 0.09202 -0.19311 0.09653 -0.2056 0.09653 -0.2056 C 0.10174 -0.24098 0.10122 -0.28261 0.08681 -0.31452 C 0.08455 -0.31938 0.08056 -0.32262 0.0783 -0.32748 C 0.07587 -0.33279 0.07518 -0.33927 0.07257 -0.34436 C 0.05938 -0.37072 0.03907 -0.39431 0.01632 -0.40449 C 0.00452 -0.40379 -0.00729 -0.40403 -0.01892 -0.40264 C -0.02604 -0.40171 -0.02934 -0.39639 -0.03576 -0.39316 C -0.04462 -0.38853 -0.05364 -0.3846 -0.0625 -0.3802 C -0.09149 -0.36587 -0.12639 -0.34806 -0.14982 -0.32007 C -0.14982 -0.32007 -0.17343 -0.28862 -0.17517 -0.28631 C -0.18472 -0.27359 -0.1908 -0.26619 -0.19913 -0.24884 C -0.20642 -0.23381 -0.21371 -0.21809 -0.2217 -0.20375 C -0.22291 -0.20167 -0.22465 -0.20028 -0.22587 -0.1982 C -0.22795 -0.19519 -0.22986 -0.19218 -0.23159 -0.18872 C -0.23923 -0.17345 -0.24566 -0.15449 -0.25416 -0.13992 C -0.25521 -0.13807 -0.25712 -0.13784 -0.25833 -0.13622 C -0.26684 -0.12489 -0.27378 -0.11193 -0.28229 -0.1006 C -0.28559 -0.09621 -0.29028 -0.09366 -0.29357 -0.08927 C -0.31128 -0.06568 -0.33698 -0.0407 -0.3625 -0.03492 C -0.36857 -0.03562 -0.37482 -0.03538 -0.3809 -0.03677 C -0.38593 -0.03793 -0.39028 -0.04186 -0.39496 -0.04417 C -0.40746 -0.05019 -0.42135 -0.05782 -0.43298 -0.06684 C -0.44774 -0.07817 -0.4342 -0.07169 -0.44427 -0.07609 C -0.45503 -0.09043 -0.46406 -0.10662 -0.471 -0.12489 C -0.47639 -0.15449 -0.47934 -0.1827 -0.4809 -0.21323 C -0.48142 -0.2426 -0.48142 -0.27197 -0.48229 -0.30134 C -0.48264 -0.31221 -0.48541 -0.32262 -0.48646 -0.33326 C -0.48819 -0.35153 -0.48993 -0.36933 -0.49218 -0.38761 C -0.49427 -0.40379 -0.49479 -0.42045 -0.49774 -0.4364 C -0.5 -0.46138 -0.50312 -0.48566 -0.50903 -0.50948 C -0.5118 -0.52082 -0.51198 -0.52729 -0.51614 -0.5377 C -0.51718 -0.54487 -0.51892 -0.55111 -0.51892 -0.55828 " pathEditMode="relative" ptsTypes="fffffffffffffffffffffffffffffffffffA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212 0.06984 C 0.03299 0.12234 0.03333 0.17507 0.0349 0.22757 C 0.03524 0.24075 0.03768 0.26688 0.03768 0.26688 C 0.03681 0.30504 0.03663 0.3432 0.0349 0.38136 C 0.0342 0.39685 0.02813 0.41258 0.02361 0.42646 C 0.01094 0.46485 -0.00191 0.49884 -0.01996 0.5333 C -0.03403 0.56036 -0.05121 0.58742 -0.07066 0.60823 C -0.075 0.61286 -0.07951 0.61448 -0.08489 0.61586 C -0.09045 0.61725 -0.10173 0.61957 -0.10173 0.61957 C -0.10972 0.61887 -0.11771 0.6191 -0.12569 0.61771 C -0.1283 0.61725 -0.13576 0.61193 -0.13837 0.61031 C -0.16892 0.59274 -0.18594 0.56545 -0.20868 0.53515 C -0.21042 0.5266 -0.21441 0.52405 -0.21719 0.51642 C -0.22187 0.50347 -0.2243 0.48867 -0.22708 0.47502 C -0.22917 0.46462 -0.23125 0.44334 -0.23125 0.44334 C -0.23177 0.35199 -0.2217 0.27058 -0.23559 0.18617 C -0.23785 0.15911 -0.23732 0.15472 -0.24826 0.13367 C -0.25139 0.12766 -0.25243 0.12488 -0.25798 0.12234 C -0.26267 0.11656 -0.2783 0.10731 -0.28489 0.10731 " pathEditMode="relative" ptsTypes="ffffffffffffffffffA">
                                      <p:cBhvr>
                                        <p:cTn id="1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99 0.05689 C 0.00903 0.06822 0.00851 0.07955 0.00712 0.09066 C 0.00608 0.09875 0.00243 0.10569 0 0.11309 C -0.00747 0.13529 -0.01285 0.15795 -0.02257 0.17877 C -0.02639 0.20513 -0.03854 0.22317 -0.04792 0.2463 C -0.05226 0.25717 -0.05538 0.26942 -0.06337 0.27636 C -0.06944 0.3018 -0.09635 0.31267 -0.11146 0.32516 C -0.11997 0.33233 -0.1283 0.3395 -0.13819 0.34204 C -0.17378 0.36586 -0.23524 0.35823 -0.26771 0.35893 C -0.33663 0.35823 -0.40556 0.35823 -0.47465 0.35708 C -0.49184 0.35684 -0.51094 0.34713 -0.52812 0.34389 C -0.53385 0.34089 -0.53941 0.33904 -0.54514 0.33649 C -0.55312 0.33302 -0.55937 0.32724 -0.56753 0.32516 C -0.57031 0.32215 -0.57292 0.31845 -0.57604 0.31591 C -0.57812 0.31406 -0.58108 0.31383 -0.58316 0.31198 C -0.59184 0.30458 -0.60035 0.2944 -0.60851 0.28584 C -0.61059 0.28376 -0.61198 0.28053 -0.61406 0.27821 C -0.61719 0.27474 -0.62396 0.26896 -0.62396 0.26896 C -0.6283 0.25971 -0.63212 0.24977 -0.63663 0.24075 C -0.63837 0.22965 -0.64201 0.22016 -0.64358 0.20883 C -0.64306 0.19311 -0.6434 0.17738 -0.64219 0.16189 C -0.64201 0.15888 -0.63767 0.14801 -0.63663 0.145 C -0.6316 0.12951 -0.62622 0.11933 -0.61684 0.10754 C -0.61476 0.09898 -0.60608 0.0932 -0.6 0.0888 C -0.58142 0.07539 -0.56319 0.05874 -0.54219 0.05319 C -0.51649 0.03538 -0.4816 0.03122 -0.45365 0.02868 C -0.38455 0.02937 -0.31545 0.03053 -0.24653 0.03053 C -0.20191 0.03053 -0.15729 0.03053 -0.11285 0.02868 C -0.09913 0.02821 -0.0842 0.01041 -0.07187 0.00439 C -0.04583 -0.02359 -0.01753 -0.05042 -0.00417 -0.0932 C 0 -0.10638 0.00208 -0.12234 0.00417 -0.13645 C 0.0026 -0.17854 0.0059 -0.21739 -0.00851 -0.25463 C -0.01128 -0.26966 -0.01753 -0.27891 -0.02257 -0.29209 C -0.02309 -0.29464 -0.02292 -0.29741 -0.02396 -0.29949 C -0.02795 -0.30712 -0.03854 -0.31938 -0.04514 -0.32216 C -0.05156 -0.32794 -0.05556 -0.32979 -0.06337 -0.33141 C -0.07656 -0.34205 -0.09601 -0.34783 -0.11146 -0.35014 C -0.12882 -0.35893 -0.19687 -0.35546 -0.2099 -0.35592 C -0.22656 -0.35523 -0.25937 -0.35407 -0.25937 -0.35407 " pathEditMode="relative" ptsTypes="ffffffffffffffffffffffffffffffffffffffA">
                                      <p:cBhvr>
                                        <p:cTn id="1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368 -0.08187 C 0.03507 -0.09967 0.03802 -0.11563 0.04219 -0.13251 C 0.04306 -0.14385 0.04497 -0.15495 0.04497 -0.16628 C 0.04532 -0.2345 0.04479 -0.3025 0.04358 -0.37072 C 0.04341 -0.37812 0.03542 -0.41119 0.03507 -0.41397 C 0.03229 -0.43224 0.02709 -0.44658 0.02101 -0.46276 C 0.01736 -0.47225 0.01632 -0.48335 0.01268 -0.4926 C 0.00643 -0.50832 -0.00069 -0.52336 -0.0085 -0.5377 C -0.01232 -0.54486 -0.0158 -0.55458 -0.02118 -0.56036 C -0.03819 -0.57817 -0.06128 -0.58164 -0.08177 -0.58834 C -0.10434 -0.58765 -0.12691 -0.58904 -0.1493 -0.58649 C -0.15521 -0.5858 -0.16059 -0.58164 -0.16632 -0.57909 C -0.17048 -0.57724 -0.17899 -0.57331 -0.17899 -0.57331 C -0.18715 -0.56614 -0.19653 -0.56221 -0.20434 -0.55458 C -0.21597 -0.54301 -0.22986 -0.52983 -0.23958 -0.51526 C -0.24843 -0.50185 -0.25555 -0.4882 -0.26337 -0.47387 C -0.27239 -0.45745 -0.27708 -0.43802 -0.28316 -0.41952 C -0.28524 -0.41304 -0.29028 -0.40078 -0.29028 -0.40078 C -0.29462 -0.3654 -0.29982 -0.32909 -0.30989 -0.29579 C -0.31232 -0.27659 -0.32552 -0.24838 -0.34097 -0.24329 C -0.3467 -0.23543 -0.35 -0.23265 -0.35781 -0.23011 C -0.37691 -0.21646 -0.39982 -0.21207 -0.42118 -0.2093 C -0.42864 -0.20675 -0.43611 -0.20513 -0.44375 -0.20375 C -0.49392 -0.20444 -0.54427 -0.20444 -0.59444 -0.2056 C -0.61389 -0.20606 -0.63316 -0.21832 -0.65225 -0.22248 C -0.66701 -0.22895 -0.68003 -0.23011 -0.69583 -0.23011 " pathEditMode="relative" ptsTypes="fffffffffffffffffffffffffA">
                                      <p:cBhvr>
                                        <p:cTn id="1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73 0.06452 C 0.00365 0.09204 0.00382 0.09621 0.00139 0.11702 C 0.00104 0.12072 0.00052 0.12465 2.77778E-7 0.12835 C -0.00087 0.1346 -0.00278 0.14708 -0.00278 0.14708 C -0.0033 0.15449 -0.00313 0.16212 -0.00417 0.16952 C -0.00451 0.17183 -0.00625 0.17322 -0.00694 0.1753 C -0.00938 0.18386 -0.01059 0.19288 -0.01267 0.20143 C -0.01736 0.2204 -0.01493 0.22178 -0.02396 0.24098 C -0.02969 0.25301 -0.02344 0.24815 -0.0309 0.25971 C -0.03194 0.26156 -0.03403 0.26179 -0.03524 0.26341 C -0.04358 0.27428 -0.05087 0.28469 -0.06059 0.29348 C -0.06753 0.30735 -0.08229 0.31984 -0.09288 0.32909 C -0.1092 0.34343 -0.12465 0.35939 -0.14358 0.36656 C -0.15226 0.37396 -0.16215 0.37442 -0.17188 0.37789 C -0.18125 0.38113 -0.19063 0.38622 -0.2 0.38899 C -0.21007 0.392 -0.22083 0.39246 -0.2309 0.39477 C -0.29757 0.39315 -0.30938 0.40194 -0.35764 0.36841 C -0.35816 0.36586 -0.35833 0.36332 -0.3592 0.36101 C -0.36042 0.35777 -0.3625 0.35499 -0.36337 0.35153 C -0.36441 0.34782 -0.36597 0.3247 -0.36615 0.32354 C -0.3658 0.29556 -0.36736 0.21184 -0.36059 0.1753 C -0.36094 0.15171 -0.35104 0.08349 -0.3816 0.07192 C -0.39774 0.0518 -0.45104 0.05712 -0.46059 0.05712 " pathEditMode="relative" ptsTypes="ffffffffffffffffffffffA">
                                      <p:cBhvr>
                                        <p:cTn id="2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951 0.07446 C 0.00816 0.07238 -0.0125 0.06706 -0.03386 0.06498 C -0.2033 0.01017 -0.38125 0.0481 -0.55365 0.06868 C -0.56268 0.07261 -0.57084 0.07446 -0.58038 0.07631 C -0.58577 0.08094 -0.58941 0.0821 -0.59584 0.08372 C -0.60035 0.0895 -0.60538 0.09135 -0.61146 0.0932 C -0.62084 0.10569 -0.61858 0.09921 -0.62118 0.11008 C -0.62066 0.11378 -0.62084 0.11771 -0.61979 0.12118 C -0.6191 0.12372 -0.61181 0.1302 -0.61146 0.13066 C -0.60538 0.13876 -0.5974 0.15125 -0.58889 0.15495 C -0.58195 0.16211 -0.57483 0.16952 -0.56632 0.17183 C -0.55591 0.18177 -0.56597 0.17368 -0.54097 0.17761 C -0.52917 0.17946 -0.51754 0.18316 -0.50573 0.18501 C -0.49341 0.18917 -0.50677 0.18501 -0.48455 0.18871 C -0.45313 0.1938 -0.42865 0.19866 -0.39584 0.20004 C -0.35434 0.20929 -0.34844 0.20305 -0.28177 0.20189 C -0.23195 0.18871 -0.16424 0.19449 -0.12118 0.19449 " pathEditMode="relative" ptsTypes="ffffffffffffffffA">
                                      <p:cBhvr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108 -0.09644 C -0.02448 -0.10916 -0.02465 -0.13298 -0.02257 -0.14893 C -0.02326 -0.19634 -0.02014 -0.25925 -0.03108 -0.30851 C -0.03368 -0.33672 -0.03056 -0.31036 -0.03802 -0.34597 C -0.04392 -0.37419 -0.04809 -0.3987 -0.06615 -0.41743 C -0.075 -0.41674 -0.08403 -0.41697 -0.09288 -0.41535 C -0.10486 -0.41327 -0.11424 -0.39593 -0.12535 -0.39107 C -0.12934 -0.3839 -0.13195 -0.37673 -0.13663 -0.37049 C -0.13854 -0.36262 -0.14167 -0.35638 -0.14514 -0.34967 C -0.14792 -0.33857 -0.15295 -0.32932 -0.15486 -0.31799 C -0.1566 -0.29718 -0.15885 -0.27659 -0.16059 -0.25601 C -0.16111 -0.22733 -0.16111 -0.19842 -0.16215 -0.16975 C -0.16285 -0.14084 -0.17257 -0.11586 -0.18594 -0.09459 C -0.18889 -0.08996 -0.18993 -0.08418 -0.19445 -0.0814 C -0.1974 -0.07955 -0.20087 -0.08025 -0.20417 -0.07955 C -0.24601 -0.06151 -0.29826 -0.06961 -0.33941 -0.06845 C -0.35677 -0.06799 -0.37413 -0.0666 -0.39149 -0.06637 C -0.45295 -0.06545 -0.51458 -0.06521 -0.57604 -0.06452 C -0.60104 -0.06198 -0.61754 -0.06013 -0.64514 -0.05897 C -0.66736 -0.05619 -0.68872 -0.05342 -0.71129 -0.05342 " pathEditMode="relative" ptsTypes="fffffffffffffffffffA">
                                      <p:cBhvr>
                                        <p:cTn id="3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048 0.06268 C -0.01961 0.09135 -0.01909 0.10384 -0.01614 0.12813 C -0.01666 0.1531 -0.01684 0.17831 -0.01771 0.20329 C -0.01823 0.21763 -0.0243 0.23543 -0.02743 0.24838 C -0.03455 0.27729 -0.04826 0.30713 -0.06267 0.33095 C -0.07187 0.34598 -0.08003 0.36078 -0.09514 0.36471 C -0.11336 0.37674 -0.10607 0.37327 -0.11614 0.37766 C -0.12257 0.38622 -0.1151 0.37743 -0.12882 0.38529 C -0.13229 0.38738 -0.13524 0.39085 -0.13871 0.3927 C -0.15225 0.40033 -0.16666 0.40403 -0.18107 0.40773 C -0.20347 0.42276 -0.23715 0.42808 -0.26267 0.42854 C -0.32708 0.4297 -0.39132 0.4297 -0.45573 0.43039 C -0.47118 0.43178 -0.48663 0.43224 -0.50208 0.43409 C -0.50555 0.43455 -0.51198 0.43779 -0.51198 0.43779 " pathEditMode="relative" ptsTypes="fffffffffffffA">
                                      <p:cBhvr>
                                        <p:cTn id="3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99 0.07354 C -0.01128 0.07424 -0.01476 0.07424 -0.01788 0.07539 C -0.02135 0.07678 -0.02431 0.08025 -0.02778 0.08117 C -0.03368 0.08279 -0.03993 0.08233 -0.04601 0.08302 C -0.12917 0.10291 -0.23403 0.09158 -0.30938 0.09228 C -0.32205 0.09366 -0.33229 0.09574 -0.34462 0.09806 C -0.36684 0.10685 -0.38576 0.1087 -0.40938 0.11124 C -0.42344 0.11494 -0.43733 0.11656 -0.45156 0.11864 C -0.46875 0.12535 -0.4849 0.12488 -0.50243 0.12997 C -0.52118 0.13529 -0.5375 0.13922 -0.5559 0.14315 C -0.57083 0.14986 -0.58594 0.15564 -0.60087 0.16189 C -0.60608 0.16397 -0.61163 0.1642 -0.61649 0.16744 C -0.62188 0.17091 -0.62813 0.17484 -0.63333 0.17877 C -0.63976 0.18339 -0.64479 0.19033 -0.65156 0.1938 C -0.65712 0.20074 -0.65781 0.20883 -0.66007 0.21809 C -0.65885 0.23196 -0.66215 0.24815 -0.6559 0.25948 C -0.64392 0.28145 -0.62274 0.29278 -0.60521 0.30435 C -0.5658 0.33071 -0.52535 0.34413 -0.48125 0.34944 C -0.38767 0.38622 -0.28125 0.31383 -0.19115 0.36078 C -0.18073 0.36586 -0.17153 0.37465 -0.16146 0.38136 C -0.15469 0.39246 -0.15122 0.40194 -0.1474 0.41512 C -0.14497 0.44218 -0.14167 0.47179 -0.14878 0.49769 C -0.15191 0.50879 -0.16684 0.53191 -0.17413 0.5407 C -0.18264 0.55111 -0.19444 0.56059 -0.20521 0.56522 C -0.2092 0.56684 -0.21267 0.57007 -0.21649 0.57262 C -0.2184 0.57377 -0.22205 0.57655 -0.22205 0.57655 C -0.22292 0.5784 -0.22413 0.58002 -0.22483 0.5821 C -0.22604 0.5858 -0.22778 0.59343 -0.22778 0.59343 C -0.2283 0.59898 -0.22847 0.60476 -0.22917 0.61031 C -0.22951 0.61216 -0.23056 0.61586 -0.23056 0.61586 " pathEditMode="relative" ptsTypes="fffffffffffffffffffffffffffffA">
                                      <p:cBhvr>
                                        <p:cTn id="3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750" y="404813"/>
            <a:ext cx="3787775" cy="46196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find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missing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letters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?</a:t>
            </a:r>
          </a:p>
        </p:txBody>
      </p:sp>
      <p:sp>
        <p:nvSpPr>
          <p:cNvPr id="17410" name="Zástupný symbol pro obsah 5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mtClean="0"/>
              <a:t>p _ l _ c e _ a n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_ o _ t o r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t a _ i    d _ i _ e r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_ o _ d  i _ r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t _ _ c  h e r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_ e n _  i s t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f _ r  _ e r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f i _ e  _ a n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17411" name="Picture 2" descr="https://www.ccsf.edu/content/ccsf/en/about-city-college/jobs-at-ccsf/_jcr_content/subheader-image/smallimage1.img.gif/1305319805875.gif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11638" y="1773238"/>
            <a:ext cx="4281487" cy="4083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 descr="http://courantblogs.com/colin-mcenroe/wp-content/uploads/2013/01/dentist1.jpg">
            <a:hlinkClick r:id="rId2"/>
          </p:cNvPr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684213" y="908050"/>
            <a:ext cx="4608512" cy="4572000"/>
          </a:xfrm>
        </p:spPr>
      </p:pic>
      <p:sp>
        <p:nvSpPr>
          <p:cNvPr id="5" name="TextovéPole 4"/>
          <p:cNvSpPr txBox="1"/>
          <p:nvPr/>
        </p:nvSpPr>
        <p:spPr>
          <a:xfrm>
            <a:off x="6228184" y="3429000"/>
            <a:ext cx="1277914" cy="584775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farmer</a:t>
            </a:r>
            <a:endParaRPr lang="cs-CZ" sz="32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56176" y="4365104"/>
            <a:ext cx="1279517" cy="584775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dentist</a:t>
            </a:r>
            <a:endParaRPr lang="cs-CZ" sz="32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56176" y="2564904"/>
            <a:ext cx="1895071" cy="58477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policeman</a:t>
            </a:r>
            <a:endParaRPr lang="cs-CZ" sz="32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228184" y="1556792"/>
            <a:ext cx="1882247" cy="58477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taxi driver</a:t>
            </a:r>
            <a:endParaRPr lang="cs-CZ" sz="32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4" descr="http://meditationforhealing.com.au/wp-content/uploads/2012/05/Doctor_Cover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5650" y="808038"/>
            <a:ext cx="4176713" cy="500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228184" y="3356992"/>
            <a:ext cx="1233030" cy="58477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doctor</a:t>
            </a:r>
            <a:endParaRPr lang="cs-CZ" sz="32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28184" y="2564904"/>
            <a:ext cx="1301959" cy="584775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soldier</a:t>
            </a:r>
            <a:endParaRPr lang="cs-CZ" sz="32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56176" y="1628800"/>
            <a:ext cx="1370888" cy="58477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teacher</a:t>
            </a:r>
            <a:endParaRPr lang="cs-CZ" sz="32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56176" y="4293096"/>
            <a:ext cx="1460656" cy="58477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fireman</a:t>
            </a:r>
            <a:endParaRPr lang="cs-CZ" sz="32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2" descr="http://us.123rf.com/400wm/400/400/photopiano/photopiano1107/photopiano110700103/10082378-young-teacher-writing-numbers-on-the-chalkboard-isolated-on-white-background-conceptual-image-of-edu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765175"/>
            <a:ext cx="4752975" cy="4895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012160" y="2492896"/>
            <a:ext cx="1895071" cy="58477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policeman</a:t>
            </a:r>
            <a:endParaRPr lang="cs-CZ" sz="32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56176" y="1628800"/>
            <a:ext cx="1370888" cy="58477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teacher</a:t>
            </a:r>
            <a:endParaRPr lang="cs-CZ" sz="32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56176" y="4437112"/>
            <a:ext cx="1233030" cy="58477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doctor</a:t>
            </a:r>
            <a:endParaRPr lang="cs-CZ" sz="32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56176" y="3501008"/>
            <a:ext cx="1460656" cy="58477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fireman</a:t>
            </a:r>
            <a:endParaRPr lang="cs-CZ" sz="32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8" descr="http://blog.expertflyer.com/expertflyer/wp-content/uploads/2011/10/Plane-Pilot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8313" y="765175"/>
            <a:ext cx="4981575" cy="4895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300192" y="1700808"/>
            <a:ext cx="1277914" cy="584775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farmer</a:t>
            </a:r>
            <a:endParaRPr lang="cs-CZ" sz="32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44208" y="2636912"/>
            <a:ext cx="936475" cy="58477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pilot</a:t>
            </a:r>
            <a:endParaRPr lang="cs-CZ" sz="32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12160" y="3429000"/>
            <a:ext cx="1895071" cy="58477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policeman</a:t>
            </a:r>
            <a:endParaRPr lang="cs-CZ" sz="32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28184" y="4293096"/>
            <a:ext cx="1460656" cy="58477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fireman</a:t>
            </a:r>
            <a:endParaRPr lang="cs-CZ" sz="32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cover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4" descr="http://smashingmagazine.com/wp-content/uploads/soldiers/1-soldier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27088" y="765175"/>
            <a:ext cx="4049712" cy="4679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5940152" y="1772816"/>
            <a:ext cx="1279517" cy="584775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dentist</a:t>
            </a:r>
            <a:endParaRPr lang="cs-CZ" sz="32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40152" y="3573016"/>
            <a:ext cx="1301959" cy="584775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soldier</a:t>
            </a:r>
            <a:endParaRPr lang="cs-CZ" sz="32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68144" y="4437112"/>
            <a:ext cx="1370888" cy="58477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teacher</a:t>
            </a:r>
            <a:endParaRPr lang="cs-CZ" sz="32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84168" y="2708920"/>
            <a:ext cx="936475" cy="58477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pilot</a:t>
            </a:r>
            <a:endParaRPr lang="cs-CZ" sz="32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cover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6" descr="http://www.tonictoronto.com/images/cache/ebd88cd12135699a1e2d8d1f2a1f61fe.jpe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5650" y="823913"/>
            <a:ext cx="4248150" cy="501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444208" y="2132856"/>
            <a:ext cx="1277914" cy="584775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farmer</a:t>
            </a:r>
            <a:endParaRPr lang="cs-CZ" sz="32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300192" y="3789040"/>
            <a:ext cx="1460656" cy="58477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fireman</a:t>
            </a:r>
            <a:endParaRPr lang="cs-CZ" sz="32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72200" y="2924944"/>
            <a:ext cx="1370888" cy="58477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teacher</a:t>
            </a:r>
            <a:endParaRPr lang="cs-CZ" sz="32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372200" y="4653136"/>
            <a:ext cx="1301959" cy="584775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soldier</a:t>
            </a:r>
            <a:endParaRPr lang="cs-CZ" sz="32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Picture 10" descr="http://media.novinky.cz/168/51680-top_foto2-pwgwv.jpg?1236751196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5650" y="908050"/>
            <a:ext cx="5126038" cy="4897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804248" y="2852936"/>
            <a:ext cx="1301959" cy="584775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soldier</a:t>
            </a:r>
            <a:endParaRPr lang="cs-CZ" sz="32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020272" y="3717032"/>
            <a:ext cx="936475" cy="58477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pilot</a:t>
            </a:r>
            <a:endParaRPr lang="cs-CZ" sz="32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88224" y="4581128"/>
            <a:ext cx="1882247" cy="58477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taxi driver</a:t>
            </a:r>
            <a:endParaRPr lang="cs-CZ" sz="32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76256" y="1844824"/>
            <a:ext cx="1277914" cy="584775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farmer</a:t>
            </a:r>
            <a:endParaRPr lang="cs-CZ" sz="32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6" descr="http://thedailydeception.com/wp-content/uploads/2012/02/cardboard-policeman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5650" y="620713"/>
            <a:ext cx="4156075" cy="538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516216" y="2420888"/>
            <a:ext cx="1279517" cy="584775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dentist</a:t>
            </a:r>
            <a:endParaRPr lang="cs-CZ" sz="32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28184" y="3284984"/>
            <a:ext cx="1895071" cy="58477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policeman</a:t>
            </a:r>
            <a:endParaRPr lang="cs-CZ" sz="32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88224" y="4221088"/>
            <a:ext cx="936475" cy="58477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pilot</a:t>
            </a:r>
            <a:endParaRPr lang="cs-CZ" sz="32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56176" y="1556792"/>
            <a:ext cx="1882247" cy="58477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taxi driver</a:t>
            </a:r>
            <a:endParaRPr lang="cs-CZ" sz="32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Picture 8" descr="http://www.heavenlyswords.com/image.php?type=T&amp;id=23675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4213" y="765175"/>
            <a:ext cx="4633912" cy="5256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372200" y="2204864"/>
            <a:ext cx="1370888" cy="58477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teacher</a:t>
            </a:r>
            <a:endParaRPr lang="cs-CZ" sz="32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44208" y="3717032"/>
            <a:ext cx="1233030" cy="58477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doctor</a:t>
            </a:r>
            <a:endParaRPr lang="cs-CZ" sz="32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00192" y="2996952"/>
            <a:ext cx="1460656" cy="58477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fireman</a:t>
            </a:r>
            <a:endParaRPr lang="cs-CZ" sz="32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88224" y="4653136"/>
            <a:ext cx="936475" cy="58477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pilot</a:t>
            </a:r>
            <a:endParaRPr lang="cs-CZ" sz="3200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333375"/>
            <a:ext cx="8504238" cy="5765800"/>
          </a:xfrm>
        </p:spPr>
        <p:txBody>
          <a:bodyPr>
            <a:normAutofit fontScale="85000" lnSpcReduction="20000"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Resources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http://courantblogs.com/colin-mcenroe/podcasts-are-not-as-dangerous-as-immersion-blenders-but/dentist-2/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http://www.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smashingmagazine.com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/>
              </a:rPr>
              <a:t>/2009/11/06/20-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stunning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illustrations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us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soldiers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http://www.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thedailydeception.com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4"/>
              </a:rPr>
              <a:t>/2012/02/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4"/>
              </a:rPr>
              <a:t>-are-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4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borg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4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resistance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4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4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futile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http://www.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heavenlyswords.com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product.php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5"/>
              </a:rPr>
              <a:t>?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productid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5"/>
              </a:rPr>
              <a:t>=23675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http://www.novinky.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cz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6"/>
              </a:rPr>
              <a:t>/ekonomika/95743-v-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praze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6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zacnou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6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pristi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6"/>
              </a:rPr>
              <a:t>-rok-jezdit-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zlute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6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taxiky.html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http://www.123rf.com/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photo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7"/>
              </a:rPr>
              <a:t>_10082378_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young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7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teacher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7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writing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7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numbers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7"/>
              </a:rPr>
              <a:t>-on-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7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chalkboard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7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isolated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7"/>
              </a:rPr>
              <a:t>-on-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white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7"/>
              </a:rPr>
              <a:t>-background-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conceptual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7"/>
              </a:rPr>
              <a:t>-image-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of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7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edu.html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8"/>
              </a:rPr>
              <a:t>http://meditationforhealing.com.au/you-are-your-own-doctor/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9"/>
              </a:rPr>
              <a:t>http://www.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tonictoronto.com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October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9"/>
              </a:rPr>
              <a:t>-2012/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Five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9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Ways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9"/>
              </a:rPr>
              <a:t>-to-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Give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9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Thanks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9"/>
              </a:rPr>
              <a:t>-to-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9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Farmer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10"/>
              </a:rPr>
              <a:t>https://www.ccsf.edu/NEW/en/about-city-college/jobs-at-ccsf.html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53</TotalTime>
  <Words>115</Words>
  <Application>Microsoft Office PowerPoint</Application>
  <PresentationFormat>On-screen Show (4:3)</PresentationFormat>
  <Paragraphs>38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12</vt:i4>
      </vt:variant>
      <vt:variant>
        <vt:lpstr>Nadpisy snímků</vt:lpstr>
      </vt:variant>
      <vt:variant>
        <vt:i4>15</vt:i4>
      </vt:variant>
    </vt:vector>
  </HeadingPairs>
  <TitlesOfParts>
    <vt:vector size="33" baseType="lpstr">
      <vt:lpstr>Arial</vt:lpstr>
      <vt:lpstr>Georgia</vt:lpstr>
      <vt:lpstr>Wingdings 2</vt:lpstr>
      <vt:lpstr>Wingdings</vt:lpstr>
      <vt:lpstr>Calibri</vt:lpstr>
      <vt:lpstr>Times New Roman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JOBS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JOBS</dc:title>
  <dc:creator>Matyáš</dc:creator>
  <cp:lastModifiedBy>PC23545</cp:lastModifiedBy>
  <cp:revision>4</cp:revision>
  <dcterms:created xsi:type="dcterms:W3CDTF">2013-03-18T13:26:08Z</dcterms:created>
  <dcterms:modified xsi:type="dcterms:W3CDTF">2013-08-20T10:49:10Z</dcterms:modified>
</cp:coreProperties>
</file>