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5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://cs.wikipedia.org/wiki/Loket_(%C4%8D%C3%A1st_t%C4%9Bla)" TargetMode="External"/><Relationship Id="rId7" Type="http://schemas.openxmlformats.org/officeDocument/2006/relationships/hyperlink" Target="http://cs.wikipedia.org/wiki/Z%C3%A1p%C4%9Bst%C3%AD" TargetMode="External"/><Relationship Id="rId2" Type="http://schemas.openxmlformats.org/officeDocument/2006/relationships/hyperlink" Target="http://cs.wikipedia.org/wiki/Kolen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lezenn%C3%AD_kloub" TargetMode="External"/><Relationship Id="rId5" Type="http://schemas.openxmlformats.org/officeDocument/2006/relationships/hyperlink" Target="http://cs.wikipedia.org/wiki/P%C3%A1nev_(anatomie)" TargetMode="External"/><Relationship Id="rId4" Type="http://schemas.openxmlformats.org/officeDocument/2006/relationships/hyperlink" Target="http://cs.wikipedia.org/wiki/Rameno_(anatomie)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ostry.cz/podrobne/potize_hlezno.htm" TargetMode="External"/><Relationship Id="rId3" Type="http://schemas.openxmlformats.org/officeDocument/2006/relationships/hyperlink" Target="http://cs.wikipedia.org/wiki/Soubor:Gelenke_Zeichnung01.jpg" TargetMode="External"/><Relationship Id="rId7" Type="http://schemas.openxmlformats.org/officeDocument/2006/relationships/hyperlink" Target="http://cs.wikipedia.org/wiki/P%C3%A1nev_(anatomie)" TargetMode="External"/><Relationship Id="rId2" Type="http://schemas.openxmlformats.org/officeDocument/2006/relationships/hyperlink" Target="http://cs.wikipedia.org/wiki/Klou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ikiskripta.eu/index.php/Soubor:Gray327.png" TargetMode="External"/><Relationship Id="rId5" Type="http://schemas.openxmlformats.org/officeDocument/2006/relationships/hyperlink" Target="http://www.wikiskripta.eu/index.php/Articulatio_cubiti" TargetMode="External"/><Relationship Id="rId10" Type="http://schemas.openxmlformats.org/officeDocument/2006/relationships/hyperlink" Target="http://www.sante.cz/cze/sluzby/individualni-klienti/dalsi-sluzby/arthro-ex/co-je-to-artroza-a-jake-jsou-jeji-priciny" TargetMode="External"/><Relationship Id="rId4" Type="http://schemas.openxmlformats.org/officeDocument/2006/relationships/hyperlink" Target="http://kolena-kotniky.ic.cz/lca_lcp.php" TargetMode="External"/><Relationship Id="rId9" Type="http://schemas.openxmlformats.org/officeDocument/2006/relationships/hyperlink" Target="http://www.ortopedie-traumatologie.cz/Nestabilita-zapest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3645025"/>
            <a:ext cx="5637010" cy="2289640"/>
          </a:xfrm>
        </p:spPr>
        <p:txBody>
          <a:bodyPr>
            <a:normAutofit fontScale="85000" lnSpcReduction="20000"/>
          </a:bodyPr>
          <a:lstStyle/>
          <a:p>
            <a:pPr fontAlgn="base"/>
            <a:r>
              <a:rPr lang="cs-CZ" b="1" dirty="0"/>
              <a:t>Název školy: </a:t>
            </a:r>
            <a:r>
              <a:rPr lang="cs-CZ" dirty="0"/>
              <a:t>Základní škola a mateřská škola Bělá</a:t>
            </a:r>
          </a:p>
          <a:p>
            <a:pPr fontAlgn="base"/>
            <a:r>
              <a:rPr lang="cs-CZ" b="1" dirty="0"/>
              <a:t>Autor: </a:t>
            </a:r>
            <a:r>
              <a:rPr lang="cs-CZ" dirty="0"/>
              <a:t>Mgr. </a:t>
            </a:r>
            <a:r>
              <a:rPr lang="cs-CZ" dirty="0" err="1"/>
              <a:t>Vilkusová</a:t>
            </a:r>
            <a:r>
              <a:rPr lang="cs-CZ" dirty="0"/>
              <a:t> Anna</a:t>
            </a:r>
          </a:p>
          <a:p>
            <a:pPr fontAlgn="base"/>
            <a:r>
              <a:rPr lang="cs-CZ" b="1" dirty="0"/>
              <a:t>Název: </a:t>
            </a:r>
            <a:r>
              <a:rPr lang="cs-CZ" dirty="0" smtClean="0"/>
              <a:t>VY_32_INOVACE_03_Klouby</a:t>
            </a:r>
            <a:endParaRPr lang="cs-CZ" dirty="0"/>
          </a:p>
          <a:p>
            <a:pPr fontAlgn="base"/>
            <a:r>
              <a:rPr lang="cs-CZ" b="1" dirty="0"/>
              <a:t>Číslo a název klíčové aktivity:</a:t>
            </a:r>
            <a:r>
              <a:rPr lang="cs-CZ" dirty="0"/>
              <a:t> III/2 Inovace a zkvalitnění výuky prostřednictvím ICT</a:t>
            </a:r>
          </a:p>
          <a:p>
            <a:pPr fontAlgn="base"/>
            <a:r>
              <a:rPr lang="cs-CZ" b="1" dirty="0"/>
              <a:t>Číslo projektu: </a:t>
            </a:r>
            <a:r>
              <a:rPr lang="cs-CZ" dirty="0"/>
              <a:t>CZ.1.07/1.4.00/21.1334</a:t>
            </a:r>
          </a:p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1628801"/>
            <a:ext cx="7175351" cy="1728192"/>
          </a:xfrm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808"/>
            <a:ext cx="6400800" cy="156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610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6512511" cy="1143000"/>
          </a:xfrm>
        </p:spPr>
        <p:txBody>
          <a:bodyPr/>
          <a:lstStyle/>
          <a:p>
            <a:r>
              <a:rPr lang="cs-CZ" dirty="0" smtClean="0"/>
              <a:t>Kloub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75856" y="2060848"/>
            <a:ext cx="4824536" cy="3528392"/>
          </a:xfrm>
        </p:spPr>
        <p:txBody>
          <a:bodyPr/>
          <a:lstStyle/>
          <a:p>
            <a:r>
              <a:rPr lang="cs-CZ" dirty="0" smtClean="0"/>
              <a:t>Kloub je spojení a ohebné místo dvou kostí</a:t>
            </a:r>
          </a:p>
          <a:p>
            <a:endParaRPr lang="cs-CZ" dirty="0"/>
          </a:p>
          <a:p>
            <a:r>
              <a:rPr lang="cs-CZ" dirty="0" smtClean="0"/>
              <a:t>Klouby slouží k pohybu určité části těla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1714500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854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kloubů: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987" y="1268761"/>
            <a:ext cx="4280763" cy="2860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2285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157192"/>
            <a:ext cx="6512511" cy="1296144"/>
          </a:xfrm>
        </p:spPr>
        <p:txBody>
          <a:bodyPr/>
          <a:lstStyle/>
          <a:p>
            <a:r>
              <a:rPr lang="cs-CZ" dirty="0" smtClean="0"/>
              <a:t>Klouby lidského těla: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>
                <a:hlinkClick r:id="rId2" tooltip="Koleno"/>
              </a:rPr>
              <a:t>Kolenní kloub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>
                <a:hlinkClick r:id="rId3" tooltip="Loket (část těla)"/>
              </a:rPr>
              <a:t>Loketní </a:t>
            </a:r>
            <a:r>
              <a:rPr lang="cs-CZ" dirty="0">
                <a:hlinkClick r:id="rId3" tooltip="Loket (část těla)"/>
              </a:rPr>
              <a:t>kloub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>
                <a:hlinkClick r:id="rId4" tooltip="Rameno (anatomie)"/>
              </a:rPr>
              <a:t>Ramenní kloub</a:t>
            </a:r>
            <a:endParaRPr lang="cs-CZ" dirty="0"/>
          </a:p>
          <a:p>
            <a:r>
              <a:rPr lang="cs-CZ" dirty="0" smtClean="0">
                <a:hlinkClick r:id="rId5" tooltip="Pánev (anatomie)"/>
              </a:rPr>
              <a:t>Pánevní kloub</a:t>
            </a:r>
            <a:endParaRPr lang="cs-CZ" dirty="0"/>
          </a:p>
          <a:p>
            <a:r>
              <a:rPr lang="cs-CZ" dirty="0" smtClean="0">
                <a:hlinkClick r:id="rId6" tooltip="Hlezenní kloub"/>
              </a:rPr>
              <a:t>Hlezenní kloub</a:t>
            </a:r>
            <a:r>
              <a:rPr lang="cs-CZ" dirty="0" smtClean="0"/>
              <a:t> </a:t>
            </a:r>
          </a:p>
          <a:p>
            <a:r>
              <a:rPr lang="cs-CZ" dirty="0" smtClean="0">
                <a:hlinkClick r:id="rId7" tooltip="Zápěstí"/>
              </a:rPr>
              <a:t>Zápěstní </a:t>
            </a:r>
            <a:r>
              <a:rPr lang="cs-CZ" dirty="0">
                <a:hlinkClick r:id="rId7" tooltip="Zápěstí"/>
              </a:rPr>
              <a:t>kloub</a:t>
            </a:r>
            <a:r>
              <a:rPr lang="cs-CZ" dirty="0"/>
              <a:t> 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48680"/>
            <a:ext cx="2865660" cy="4309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9411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Koleno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Kolenní kloub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dirty="0" smtClean="0"/>
              <a:t>Je největší a nejsložitější kloub lidského těla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96952"/>
            <a:ext cx="2998626" cy="2719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6316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Loket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Loketní kloub slouží k pohybu horní končetiny, spojuje tři kosti.</a:t>
            </a:r>
          </a:p>
          <a:p>
            <a:endParaRPr lang="cs-CZ" dirty="0" smtClean="0"/>
          </a:p>
          <a:p>
            <a:r>
              <a:rPr lang="cs-CZ" dirty="0" smtClean="0"/>
              <a:t>Loketní jamka slouží k odběrům krve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92896"/>
            <a:ext cx="1714500" cy="379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3541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Ramenní kloub</a:t>
            </a:r>
          </a:p>
          <a:p>
            <a:r>
              <a:rPr lang="cs-CZ" dirty="0" smtClean="0"/>
              <a:t>Spojuje celou horní končetinu se zbytkem těla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8920"/>
            <a:ext cx="4176464" cy="2881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2329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8" y="731518"/>
            <a:ext cx="3573017" cy="5793825"/>
          </a:xfrm>
        </p:spPr>
        <p:txBody>
          <a:bodyPr/>
          <a:lstStyle/>
          <a:p>
            <a:r>
              <a:rPr lang="cs-CZ" dirty="0" smtClean="0"/>
              <a:t>Pánev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Zápěstí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Hlezno - kotník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99" y="1619250"/>
            <a:ext cx="253365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933056"/>
            <a:ext cx="2019300" cy="262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7868" y="1360170"/>
            <a:ext cx="3108508" cy="2300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595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Co je to kloub?</a:t>
            </a:r>
          </a:p>
          <a:p>
            <a:r>
              <a:rPr lang="cs-CZ" dirty="0" smtClean="0"/>
              <a:t>Spojení dvou kostí.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 čemu slouží klouby?</a:t>
            </a:r>
          </a:p>
          <a:p>
            <a:r>
              <a:rPr lang="cs-CZ" dirty="0" smtClean="0"/>
              <a:t>Slouží k pohybu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177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1340768"/>
            <a:ext cx="6400800" cy="484287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Byl použit vyhledávač </a:t>
            </a:r>
            <a:r>
              <a:rPr lang="cs-CZ" dirty="0" err="1" smtClean="0"/>
              <a:t>google</a:t>
            </a:r>
            <a:r>
              <a:rPr lang="cs-CZ" dirty="0" smtClean="0"/>
              <a:t> chrome – klouby</a:t>
            </a:r>
          </a:p>
          <a:p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cs.wikipedia.org/wiki/Kloub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cs.wikipedia.org/wiki/Soubor:Gelenke_Zeichnung01.jpg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kolena-kotniky.ic.cz/lca_lcp.php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http://www.wikiskripta.eu/index.php/Articulatio_cubiti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www.wikiskripta.eu/index.php/Soubor:Gray327.png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http://cs.wikipedia.org/wiki/P%C3%A1nev_(anatomie</a:t>
            </a:r>
            <a:r>
              <a:rPr lang="cs-CZ" dirty="0" smtClean="0">
                <a:hlinkClick r:id="rId7"/>
              </a:rPr>
              <a:t>)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www.dostry.cz/podrobne/potize_hlezno.htm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</a:t>
            </a:r>
            <a:r>
              <a:rPr lang="cs-CZ" dirty="0">
                <a:hlinkClick r:id="rId9"/>
              </a:rPr>
              <a:t>://</a:t>
            </a:r>
            <a:r>
              <a:rPr lang="cs-CZ" dirty="0" smtClean="0">
                <a:hlinkClick r:id="rId9"/>
              </a:rPr>
              <a:t>www.ortopedie-traumatologie.cz/Nestabilita-zapesti</a:t>
            </a:r>
            <a:endParaRPr lang="cs-CZ" dirty="0" smtClean="0"/>
          </a:p>
          <a:p>
            <a:r>
              <a:rPr lang="cs-CZ">
                <a:hlinkClick r:id="rId10"/>
              </a:rPr>
              <a:t>http</a:t>
            </a:r>
            <a:r>
              <a:rPr lang="cs-CZ">
                <a:hlinkClick r:id="rId10"/>
              </a:rPr>
              <a:t>://</a:t>
            </a:r>
            <a:r>
              <a:rPr lang="cs-CZ" smtClean="0">
                <a:hlinkClick r:id="rId10"/>
              </a:rPr>
              <a:t>www.sante.cz/cze/sluzby/individualni-klienti/dalsi-sluzby/arthro-ex/co-je-to-artroza-a-jake-jsou-jeji-priciny</a:t>
            </a:r>
            <a:endParaRPr lang="cs-CZ" smtClean="0"/>
          </a:p>
          <a:p>
            <a:r>
              <a:rPr lang="cs-CZ" smtClean="0">
                <a:solidFill>
                  <a:schemeClr val="tx1"/>
                </a:solidFill>
                <a:hlinkClick r:id="rId2"/>
              </a:rPr>
              <a:t>cs.wikipedia.org/wiki/Kloub</a:t>
            </a:r>
            <a:r>
              <a:rPr lang="cs-CZ" smtClean="0"/>
              <a:t> </a:t>
            </a:r>
            <a:r>
              <a:rPr lang="cs-CZ" dirty="0" smtClean="0"/>
              <a:t>- kloub</a:t>
            </a:r>
          </a:p>
          <a:p>
            <a:r>
              <a:rPr lang="cs-CZ" dirty="0" smtClean="0"/>
              <a:t>Člověk </a:t>
            </a:r>
            <a:r>
              <a:rPr lang="cs-CZ" dirty="0"/>
              <a:t>a jeho svět 3,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978-80-7230-189-8</a:t>
            </a:r>
          </a:p>
          <a:p>
            <a:r>
              <a:rPr lang="cs-CZ" dirty="0"/>
              <a:t>Člověk a jeho svět 3 – pracovní sešit, Danihelková, Malý, </a:t>
            </a:r>
            <a:r>
              <a:rPr lang="cs-CZ" dirty="0" err="1"/>
              <a:t>Prodos</a:t>
            </a:r>
            <a:r>
              <a:rPr lang="cs-CZ" dirty="0"/>
              <a:t> 2007, ISBN 978-80-7230-190-4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751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247</TotalTime>
  <Words>199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Kloub</vt:lpstr>
      <vt:lpstr>Typy kloubů:</vt:lpstr>
      <vt:lpstr>Klouby lidského těla:</vt:lpstr>
      <vt:lpstr>Koleno</vt:lpstr>
      <vt:lpstr>Loket </vt:lpstr>
      <vt:lpstr>Rameno</vt:lpstr>
      <vt:lpstr>Prezentace aplikace PowerPoint</vt:lpstr>
      <vt:lpstr>Opakování: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Klouby</dc:title>
  <dc:creator>Tana</dc:creator>
  <cp:lastModifiedBy>Tana</cp:lastModifiedBy>
  <cp:revision>14</cp:revision>
  <dcterms:created xsi:type="dcterms:W3CDTF">2012-07-16T19:30:24Z</dcterms:created>
  <dcterms:modified xsi:type="dcterms:W3CDTF">2013-08-08T19:03:10Z</dcterms:modified>
</cp:coreProperties>
</file>