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57" r:id="rId3"/>
    <p:sldId id="260" r:id="rId4"/>
    <p:sldId id="265" r:id="rId5"/>
    <p:sldId id="261" r:id="rId6"/>
    <p:sldId id="264" r:id="rId7"/>
    <p:sldId id="263" r:id="rId8"/>
    <p:sldId id="259" r:id="rId9"/>
    <p:sldId id="267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9" autoAdjust="0"/>
    <p:restoredTop sz="94700" autoAdjust="0"/>
  </p:normalViewPr>
  <p:slideViewPr>
    <p:cSldViewPr>
      <p:cViewPr varScale="1">
        <p:scale>
          <a:sx n="64" d="100"/>
          <a:sy n="64" d="100"/>
        </p:scale>
        <p:origin x="-510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18.8.2013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18.8.2013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9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9" y="4087563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5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6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6" y="1437449"/>
            <a:ext cx="6417735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18.8.2013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18.8.2013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4" y="3429001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1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18.8.2013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18.8.2013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2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18.8.2013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18.8.2013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1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3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6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4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18.8.2013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18.8.2013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18.8.2013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1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30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5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18.8.2013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9" y="6250165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4"/>
            <a:ext cx="116182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8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abinet.cz/clanek-2086-nepodcenujte-peci-o-nosni-sliznici-u-deti.html" TargetMode="External"/><Relationship Id="rId7" Type="http://schemas.openxmlformats.org/officeDocument/2006/relationships/hyperlink" Target="http://rysava.websnadno.cz/prirodoveda_5.roc/dychani.htm" TargetMode="External"/><Relationship Id="rId2" Type="http://schemas.openxmlformats.org/officeDocument/2006/relationships/hyperlink" Target="http://www.aureamedica.ic.cz/v_dychani.html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gimeda.cz/nekourim.html" TargetMode="External"/><Relationship Id="rId5" Type="http://schemas.openxmlformats.org/officeDocument/2006/relationships/hyperlink" Target="http://cs.wikipedia.org/wiki/Pr%C5%AFdu%C5%A1ka" TargetMode="External"/><Relationship Id="rId4" Type="http://schemas.openxmlformats.org/officeDocument/2006/relationships/hyperlink" Target="http://www.healthcentral.com/acid-reflux/h/epiglottis-acid-reflux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836712"/>
            <a:ext cx="7772400" cy="2543596"/>
          </a:xfrm>
        </p:spPr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7500" lnSpcReduction="20000"/>
          </a:bodyPr>
          <a:lstStyle/>
          <a:p>
            <a:pPr fontAlgn="base"/>
            <a:r>
              <a:rPr lang="cs-CZ" b="1" dirty="0"/>
              <a:t>Název školy: </a:t>
            </a:r>
            <a:r>
              <a:rPr lang="cs-CZ" dirty="0"/>
              <a:t>Základní škola a mateřská škola Bělá</a:t>
            </a:r>
            <a:endParaRPr lang="cs-CZ" sz="1600" dirty="0"/>
          </a:p>
          <a:p>
            <a:pPr fontAlgn="base"/>
            <a:r>
              <a:rPr lang="cs-CZ" b="1" dirty="0"/>
              <a:t>Autor: </a:t>
            </a:r>
            <a:r>
              <a:rPr lang="cs-CZ" dirty="0"/>
              <a:t>Mgr. </a:t>
            </a:r>
            <a:r>
              <a:rPr lang="cs-CZ" dirty="0" err="1"/>
              <a:t>Vilkusová</a:t>
            </a:r>
            <a:r>
              <a:rPr lang="cs-CZ" dirty="0"/>
              <a:t> Anna</a:t>
            </a:r>
            <a:endParaRPr lang="cs-CZ" sz="1600" dirty="0"/>
          </a:p>
          <a:p>
            <a:pPr fontAlgn="base"/>
            <a:r>
              <a:rPr lang="cs-CZ" b="1" dirty="0"/>
              <a:t>Název: </a:t>
            </a:r>
            <a:r>
              <a:rPr lang="cs-CZ" dirty="0" smtClean="0"/>
              <a:t>VY_32_INOVACE_06_Dýchací soustava</a:t>
            </a:r>
            <a:endParaRPr lang="cs-CZ" sz="1600" dirty="0"/>
          </a:p>
          <a:p>
            <a:pPr fontAlgn="base"/>
            <a:r>
              <a:rPr lang="cs-CZ" b="1" dirty="0"/>
              <a:t>Číslo a název klíčové aktivity:</a:t>
            </a:r>
            <a:r>
              <a:rPr lang="cs-CZ" dirty="0"/>
              <a:t> III/2 Inovace a zkvalitnění výuky prostřednictvím ICT</a:t>
            </a:r>
            <a:endParaRPr lang="cs-CZ" sz="1600" dirty="0"/>
          </a:p>
          <a:p>
            <a:pPr fontAlgn="base"/>
            <a:r>
              <a:rPr lang="cs-CZ" b="1" dirty="0"/>
              <a:t>Číslo projektu: </a:t>
            </a:r>
            <a:r>
              <a:rPr lang="cs-CZ" dirty="0"/>
              <a:t>CZ.1.07/1.4.00/21.1334</a:t>
            </a:r>
            <a:endParaRPr lang="cs-CZ" sz="1600" dirty="0"/>
          </a:p>
          <a:p>
            <a:pPr lvl="8"/>
            <a:endParaRPr lang="cs-CZ" sz="2200" dirty="0">
              <a:latin typeface="Baskerville Old Face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836712"/>
            <a:ext cx="6400800" cy="1560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03743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8" algn="ctr"/>
            <a:endParaRPr lang="cs-CZ" sz="3200" dirty="0">
              <a:latin typeface="Baskerville Old Face" pitchFamily="18" charset="0"/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786416"/>
          </a:xfrm>
        </p:spPr>
        <p:txBody>
          <a:bodyPr>
            <a:normAutofit/>
          </a:bodyPr>
          <a:lstStyle/>
          <a:p>
            <a:r>
              <a:rPr lang="cs-CZ" sz="4000" dirty="0" smtClean="0">
                <a:latin typeface="Baskerville Old Face" pitchFamily="18" charset="0"/>
              </a:rPr>
              <a:t>Dýchací soustava- obrázek popis</a:t>
            </a:r>
            <a:endParaRPr lang="cs-CZ" sz="4000" dirty="0">
              <a:latin typeface="Baskerville Old Face" pitchFamily="18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052736"/>
            <a:ext cx="6912768" cy="55768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94574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3413712"/>
          </a:xfrm>
        </p:spPr>
        <p:txBody>
          <a:bodyPr>
            <a:normAutofit fontScale="90000"/>
          </a:bodyPr>
          <a:lstStyle/>
          <a:p>
            <a:pPr marL="571500" indent="-571500">
              <a:buClr>
                <a:schemeClr val="tx1">
                  <a:lumMod val="95000"/>
                  <a:lumOff val="5000"/>
                </a:schemeClr>
              </a:buClr>
              <a:buFont typeface="Wingdings" pitchFamily="2" charset="2"/>
              <a:buChar char="Ø"/>
            </a:pPr>
            <a:r>
              <a:rPr lang="cs-CZ" dirty="0" smtClean="0">
                <a:solidFill>
                  <a:schemeClr val="tx1"/>
                </a:solidFill>
              </a:rPr>
              <a:t/>
            </a:r>
            <a:br>
              <a:rPr lang="cs-CZ" dirty="0" smtClean="0">
                <a:solidFill>
                  <a:schemeClr val="tx1"/>
                </a:solidFill>
              </a:rPr>
            </a:br>
            <a:r>
              <a:rPr lang="cs-CZ" dirty="0" smtClean="0">
                <a:solidFill>
                  <a:schemeClr val="tx1"/>
                </a:solidFill>
              </a:rPr>
              <a:t/>
            </a:r>
            <a:br>
              <a:rPr lang="cs-CZ" dirty="0" smtClean="0">
                <a:solidFill>
                  <a:schemeClr val="tx1"/>
                </a:solidFill>
              </a:rPr>
            </a:br>
            <a:r>
              <a:rPr lang="cs-CZ" dirty="0" smtClean="0">
                <a:solidFill>
                  <a:schemeClr val="tx1"/>
                </a:solidFill>
              </a:rPr>
              <a:t>otepluje vdechovaný vzduch</a:t>
            </a:r>
            <a:br>
              <a:rPr lang="cs-CZ" dirty="0" smtClean="0">
                <a:solidFill>
                  <a:schemeClr val="tx1"/>
                </a:solidFill>
              </a:rPr>
            </a:br>
            <a:r>
              <a:rPr lang="cs-CZ" dirty="0" smtClean="0">
                <a:solidFill>
                  <a:schemeClr val="tx1"/>
                </a:solidFill>
              </a:rPr>
              <a:t/>
            </a:r>
            <a:br>
              <a:rPr lang="cs-CZ" dirty="0" smtClean="0">
                <a:solidFill>
                  <a:schemeClr val="tx1"/>
                </a:solidFill>
              </a:rPr>
            </a:br>
            <a:r>
              <a:rPr lang="cs-CZ" dirty="0" smtClean="0">
                <a:solidFill>
                  <a:schemeClr val="tx1"/>
                </a:solidFill>
              </a:rPr>
              <a:t/>
            </a:r>
            <a:br>
              <a:rPr lang="cs-CZ" dirty="0" smtClean="0">
                <a:solidFill>
                  <a:schemeClr val="tx1"/>
                </a:solidFill>
              </a:rPr>
            </a:br>
            <a:r>
              <a:rPr lang="cs-CZ" dirty="0" smtClean="0">
                <a:solidFill>
                  <a:schemeClr val="tx1"/>
                </a:solidFill>
              </a:rPr>
              <a:t>zachycuje drobné nečistoty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7366" y="404665"/>
            <a:ext cx="6417735" cy="936103"/>
          </a:xfrm>
        </p:spPr>
        <p:txBody>
          <a:bodyPr>
            <a:noAutofit/>
          </a:bodyPr>
          <a:lstStyle/>
          <a:p>
            <a:r>
              <a:rPr lang="cs-CZ" sz="6000" dirty="0" smtClean="0">
                <a:latin typeface="Baskerville Old Face" pitchFamily="18" charset="0"/>
              </a:rPr>
              <a:t>NOS – nosní dutina</a:t>
            </a:r>
            <a:endParaRPr lang="cs-CZ" sz="6000" dirty="0">
              <a:latin typeface="Baskerville Old Face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1268760"/>
            <a:ext cx="3119239" cy="22080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78794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Hrtan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676655" y="2132856"/>
            <a:ext cx="3822192" cy="3993624"/>
          </a:xfrm>
        </p:spPr>
        <p:txBody>
          <a:bodyPr>
            <a:normAutofit fontScale="85000" lnSpcReduction="20000"/>
          </a:bodyPr>
          <a:lstStyle/>
          <a:p>
            <a:r>
              <a:rPr lang="cs-CZ" dirty="0" smtClean="0"/>
              <a:t>Prochází vzduch do průdušnice</a:t>
            </a:r>
          </a:p>
          <a:p>
            <a:endParaRPr lang="cs-CZ" dirty="0" smtClean="0"/>
          </a:p>
          <a:p>
            <a:r>
              <a:rPr lang="cs-CZ" dirty="0" smtClean="0"/>
              <a:t>Jsou zde hlasivky</a:t>
            </a:r>
          </a:p>
          <a:p>
            <a:endParaRPr lang="cs-CZ" dirty="0" smtClean="0"/>
          </a:p>
          <a:p>
            <a:r>
              <a:rPr lang="cs-CZ" dirty="0" smtClean="0"/>
              <a:t>Při průchodu vzduchu hrtanem se hlasivky rozkmitají – vzniká hlas</a:t>
            </a:r>
          </a:p>
          <a:p>
            <a:endParaRPr lang="cs-CZ" dirty="0"/>
          </a:p>
          <a:p>
            <a:r>
              <a:rPr lang="cs-CZ" dirty="0" smtClean="0"/>
              <a:t>Je zde také </a:t>
            </a:r>
            <a:r>
              <a:rPr lang="cs-CZ" dirty="0" err="1" smtClean="0"/>
              <a:t>epiglotis</a:t>
            </a:r>
            <a:r>
              <a:rPr lang="cs-CZ" dirty="0" smtClean="0"/>
              <a:t> – hrtanová záklopka, která určuje zda jde potrava do dýchacích cest nebo do zažívací soustavy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060848"/>
            <a:ext cx="3956722" cy="41044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51521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179512" y="1988840"/>
            <a:ext cx="6984777" cy="4137323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cs-CZ" sz="3600" dirty="0" smtClean="0"/>
              <a:t>PRŮDUŠNICE</a:t>
            </a:r>
          </a:p>
          <a:p>
            <a:r>
              <a:rPr lang="cs-CZ" sz="3600" dirty="0" smtClean="0"/>
              <a:t>Vede </a:t>
            </a:r>
            <a:r>
              <a:rPr lang="cs-CZ" sz="3600" dirty="0" smtClean="0"/>
              <a:t>vzduch do </a:t>
            </a:r>
            <a:r>
              <a:rPr lang="cs-CZ" sz="3600" dirty="0" smtClean="0"/>
              <a:t>plic</a:t>
            </a:r>
          </a:p>
          <a:p>
            <a:endParaRPr lang="cs-CZ" sz="3600" dirty="0" smtClean="0"/>
          </a:p>
          <a:p>
            <a:endParaRPr lang="cs-CZ" sz="3600" dirty="0"/>
          </a:p>
          <a:p>
            <a:pPr marL="0" indent="0">
              <a:buNone/>
            </a:pPr>
            <a:r>
              <a:rPr lang="cs-CZ" sz="3600" dirty="0" smtClean="0"/>
              <a:t>PRŮDUŠKY</a:t>
            </a:r>
            <a:endParaRPr lang="cs-CZ" sz="3600" dirty="0"/>
          </a:p>
          <a:p>
            <a:r>
              <a:rPr lang="cs-CZ" sz="3600" dirty="0"/>
              <a:t>Vznikají rozdvojením průdušek</a:t>
            </a:r>
          </a:p>
          <a:p>
            <a:endParaRPr lang="cs-CZ" sz="3600" dirty="0"/>
          </a:p>
          <a:p>
            <a:endParaRPr lang="cs-CZ" sz="3600" dirty="0"/>
          </a:p>
          <a:p>
            <a:r>
              <a:rPr lang="cs-CZ" sz="3600" dirty="0"/>
              <a:t>Vedou vzduch z plic a do plic</a:t>
            </a:r>
          </a:p>
          <a:p>
            <a:endParaRPr lang="cs-CZ" sz="36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Průdušnice A průdušky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1784335"/>
            <a:ext cx="3451225" cy="4425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51944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872068" y="4437111"/>
            <a:ext cx="7408333" cy="1689051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Slouží k okysličování krve</a:t>
            </a:r>
          </a:p>
          <a:p>
            <a:endParaRPr lang="cs-CZ" dirty="0" smtClean="0"/>
          </a:p>
          <a:p>
            <a:r>
              <a:rPr lang="cs-CZ" dirty="0" smtClean="0"/>
              <a:t>Výměně vzduchu s okolním prostředím a ostatními orgány v těle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Plíce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1556792"/>
            <a:ext cx="3696072" cy="27720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67468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5363336"/>
            <a:ext cx="7698392" cy="1494664"/>
          </a:xfrm>
        </p:spPr>
        <p:txBody>
          <a:bodyPr/>
          <a:lstStyle/>
          <a:p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7366" y="260649"/>
            <a:ext cx="6417735" cy="1224135"/>
          </a:xfrm>
        </p:spPr>
        <p:txBody>
          <a:bodyPr>
            <a:noAutofit/>
          </a:bodyPr>
          <a:lstStyle/>
          <a:p>
            <a:r>
              <a:rPr lang="cs-CZ" sz="6000" dirty="0" smtClean="0">
                <a:latin typeface="Baskerville Old Face" pitchFamily="18" charset="0"/>
              </a:rPr>
              <a:t>Plíce kuřáka</a:t>
            </a:r>
            <a:endParaRPr lang="cs-CZ" sz="6000" dirty="0">
              <a:latin typeface="Baskerville Old Face" pitchFamily="18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6808" y="2060848"/>
            <a:ext cx="5283680" cy="3957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7134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0" y="2675467"/>
            <a:ext cx="3708401" cy="3450696"/>
          </a:xfrm>
        </p:spPr>
        <p:txBody>
          <a:bodyPr>
            <a:normAutofit fontScale="92500" lnSpcReduction="10000"/>
          </a:bodyPr>
          <a:lstStyle/>
          <a:p>
            <a:r>
              <a:rPr lang="cs-CZ" dirty="0" smtClean="0"/>
              <a:t>1. nosní dutina</a:t>
            </a:r>
          </a:p>
          <a:p>
            <a:endParaRPr lang="cs-CZ" dirty="0" smtClean="0"/>
          </a:p>
          <a:p>
            <a:r>
              <a:rPr lang="cs-CZ" dirty="0" smtClean="0"/>
              <a:t>2. hrtan</a:t>
            </a:r>
          </a:p>
          <a:p>
            <a:endParaRPr lang="cs-CZ" dirty="0" smtClean="0"/>
          </a:p>
          <a:p>
            <a:r>
              <a:rPr lang="cs-CZ" dirty="0" smtClean="0"/>
              <a:t>3. průdušnice</a:t>
            </a:r>
          </a:p>
          <a:p>
            <a:endParaRPr lang="cs-CZ" dirty="0" smtClean="0"/>
          </a:p>
          <a:p>
            <a:r>
              <a:rPr lang="cs-CZ" dirty="0" smtClean="0"/>
              <a:t>4. průdušky</a:t>
            </a:r>
          </a:p>
          <a:p>
            <a:endParaRPr lang="cs-CZ" dirty="0" smtClean="0"/>
          </a:p>
          <a:p>
            <a:r>
              <a:rPr lang="cs-CZ" dirty="0" smtClean="0"/>
              <a:t>5. plíce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Opakování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060848"/>
            <a:ext cx="3000375" cy="428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83047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872068" y="1628800"/>
            <a:ext cx="7408333" cy="4497363"/>
          </a:xfrm>
        </p:spPr>
        <p:txBody>
          <a:bodyPr>
            <a:normAutofit fontScale="85000" lnSpcReduction="20000"/>
          </a:bodyPr>
          <a:lstStyle/>
          <a:p>
            <a:r>
              <a:rPr lang="cs-CZ" sz="2000" dirty="0" smtClean="0"/>
              <a:t>Byl použit vyhledávač </a:t>
            </a:r>
            <a:r>
              <a:rPr lang="cs-CZ" sz="2000" dirty="0" err="1" smtClean="0"/>
              <a:t>google</a:t>
            </a:r>
            <a:r>
              <a:rPr lang="cs-CZ" sz="2000" dirty="0" smtClean="0"/>
              <a:t> – obrázky – dýchací soustava</a:t>
            </a:r>
          </a:p>
          <a:p>
            <a:endParaRPr lang="cs-CZ" dirty="0" smtClean="0"/>
          </a:p>
          <a:p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www.aureamedica.ic.cz/v_dychani.html</a:t>
            </a:r>
            <a:endParaRPr lang="cs-CZ" dirty="0" smtClean="0"/>
          </a:p>
          <a:p>
            <a:r>
              <a:rPr lang="cs-CZ" dirty="0">
                <a:hlinkClick r:id="rId3"/>
              </a:rPr>
              <a:t>http://</a:t>
            </a:r>
            <a:r>
              <a:rPr lang="cs-CZ" dirty="0" smtClean="0">
                <a:hlinkClick r:id="rId3"/>
              </a:rPr>
              <a:t>www.babinet.cz/clanek-2086-nepodcenujte-peci-o-nosni-sliznici-u-deti.html</a:t>
            </a:r>
            <a:endParaRPr lang="cs-CZ" dirty="0" smtClean="0"/>
          </a:p>
          <a:p>
            <a:r>
              <a:rPr lang="cs-CZ" dirty="0">
                <a:hlinkClick r:id="rId4"/>
              </a:rPr>
              <a:t>http://</a:t>
            </a:r>
            <a:r>
              <a:rPr lang="cs-CZ" dirty="0" smtClean="0">
                <a:hlinkClick r:id="rId4"/>
              </a:rPr>
              <a:t>www.healthcentral.com/acid-reflux/h/epiglottis-acid-reflux.html</a:t>
            </a:r>
            <a:endParaRPr lang="cs-CZ" dirty="0" smtClean="0"/>
          </a:p>
          <a:p>
            <a:r>
              <a:rPr lang="cs-CZ" dirty="0" smtClean="0">
                <a:hlinkClick r:id="rId5"/>
              </a:rPr>
              <a:t>http</a:t>
            </a:r>
            <a:r>
              <a:rPr lang="cs-CZ" dirty="0">
                <a:hlinkClick r:id="rId5"/>
              </a:rPr>
              <a:t>://cs.wikipedia.org/wiki/Pr%C5%AFdu%C5%A1ka</a:t>
            </a:r>
            <a:endParaRPr lang="cs-CZ" dirty="0" smtClean="0"/>
          </a:p>
          <a:p>
            <a:r>
              <a:rPr lang="cs-CZ" dirty="0" smtClean="0"/>
              <a:t>klipart</a:t>
            </a:r>
            <a:endParaRPr lang="cs-CZ" dirty="0" smtClean="0"/>
          </a:p>
          <a:p>
            <a:r>
              <a:rPr lang="cs-CZ" dirty="0">
                <a:hlinkClick r:id="rId6"/>
              </a:rPr>
              <a:t>http://</a:t>
            </a:r>
            <a:r>
              <a:rPr lang="cs-CZ" dirty="0" smtClean="0">
                <a:hlinkClick r:id="rId6"/>
              </a:rPr>
              <a:t>gimeda.cz/nekourim.html</a:t>
            </a:r>
            <a:endParaRPr lang="cs-CZ" dirty="0" smtClean="0"/>
          </a:p>
          <a:p>
            <a:r>
              <a:rPr lang="cs-CZ" dirty="0">
                <a:hlinkClick r:id="rId7"/>
              </a:rPr>
              <a:t>http://rysava.websnadno.cz/prirodoveda_5.roc/dychani.htm</a:t>
            </a:r>
            <a:endParaRPr lang="cs-CZ" dirty="0"/>
          </a:p>
          <a:p>
            <a:r>
              <a:rPr lang="cs-CZ" dirty="0" smtClean="0"/>
              <a:t>Člověk </a:t>
            </a:r>
            <a:r>
              <a:rPr lang="cs-CZ" dirty="0"/>
              <a:t>a jeho svět 3, Danihelková, Malý, </a:t>
            </a:r>
            <a:r>
              <a:rPr lang="cs-CZ" dirty="0" err="1"/>
              <a:t>Prodos</a:t>
            </a:r>
            <a:r>
              <a:rPr lang="cs-CZ" dirty="0"/>
              <a:t> 2007, ISBN 978-80-7230-189-8</a:t>
            </a:r>
          </a:p>
          <a:p>
            <a:r>
              <a:rPr lang="cs-CZ" dirty="0"/>
              <a:t>Člověk a jeho svět 3 – pracovní sešit, Danihelková, Malý, </a:t>
            </a:r>
            <a:r>
              <a:rPr lang="cs-CZ" dirty="0" err="1"/>
              <a:t>Prodos</a:t>
            </a:r>
            <a:r>
              <a:rPr lang="cs-CZ" dirty="0"/>
              <a:t> 2007, ISBN 978-80-7230-190-4</a:t>
            </a:r>
          </a:p>
          <a:p>
            <a:endParaRPr lang="cs-CZ" dirty="0"/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obrázky: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40825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lnění">
  <a:themeElements>
    <a:clrScheme name="Vlnění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Vlnění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121</TotalTime>
  <Words>199</Words>
  <Application>Microsoft Office PowerPoint</Application>
  <PresentationFormat>Předvádění na obrazovce (4:3)</PresentationFormat>
  <Paragraphs>53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Vlnění</vt:lpstr>
      <vt:lpstr>Prezentace aplikace PowerPoint</vt:lpstr>
      <vt:lpstr>Dýchací soustava- obrázek popis</vt:lpstr>
      <vt:lpstr>  otepluje vdechovaný vzduch   zachycuje drobné nečistoty</vt:lpstr>
      <vt:lpstr>Hrtan</vt:lpstr>
      <vt:lpstr>Průdušnice A průdušky</vt:lpstr>
      <vt:lpstr>Plíce</vt:lpstr>
      <vt:lpstr>Prezentace aplikace PowerPoint</vt:lpstr>
      <vt:lpstr>Opakování</vt:lpstr>
      <vt:lpstr>Použité obrázky: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Tana</dc:creator>
  <cp:lastModifiedBy>Tana</cp:lastModifiedBy>
  <cp:revision>18</cp:revision>
  <dcterms:created xsi:type="dcterms:W3CDTF">2012-04-09T19:06:35Z</dcterms:created>
  <dcterms:modified xsi:type="dcterms:W3CDTF">2013-08-18T20:43:45Z</dcterms:modified>
</cp:coreProperties>
</file>