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4" r:id="rId3"/>
    <p:sldId id="257" r:id="rId4"/>
    <p:sldId id="260" r:id="rId5"/>
    <p:sldId id="261" r:id="rId6"/>
    <p:sldId id="262" r:id="rId7"/>
    <p:sldId id="263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rdiochirurgie.cz/krevni-obeh" TargetMode="External"/><Relationship Id="rId2" Type="http://schemas.openxmlformats.org/officeDocument/2006/relationships/hyperlink" Target="http://galenus.cz/srdce-krevni-obeh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ysava.websnadno.cz/prirodoveda_5.roc/krevni_obeh.htm" TargetMode="External"/><Relationship Id="rId5" Type="http://schemas.openxmlformats.org/officeDocument/2006/relationships/hyperlink" Target="https://cs.wikipedia.org/wiki/Ob%C4%9Bhov%C3%A1_soustava" TargetMode="External"/><Relationship Id="rId4" Type="http://schemas.openxmlformats.org/officeDocument/2006/relationships/hyperlink" Target="http://www.strevni-zanety.cz/faq/hlen-a-krev-ve-stolici-1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764704"/>
            <a:ext cx="7117180" cy="2160240"/>
          </a:xfrm>
        </p:spPr>
        <p:txBody>
          <a:bodyPr/>
          <a:lstStyle/>
          <a:p>
            <a:pPr algn="ctr"/>
            <a:endParaRPr lang="cs-CZ" sz="48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4005064"/>
            <a:ext cx="7117180" cy="2016224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 fontAlgn="base"/>
            <a:r>
              <a:rPr lang="cs-CZ" b="1" dirty="0"/>
              <a:t>Název: </a:t>
            </a:r>
            <a:r>
              <a:rPr lang="cs-CZ" dirty="0" smtClean="0"/>
              <a:t>VY_32_INOVACE_07_Oběhová soustava</a:t>
            </a:r>
            <a:endParaRPr lang="cs-CZ" dirty="0"/>
          </a:p>
          <a:p>
            <a:pPr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  <a:p>
            <a:pPr algn="ctr"/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236" y="908720"/>
            <a:ext cx="6359525" cy="152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192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latin typeface="Algerian" pitchFamily="82" charset="0"/>
              </a:rPr>
              <a:t>Oběhová soustava:</a:t>
            </a:r>
            <a:endParaRPr lang="cs-CZ" sz="4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i="1" u="sng" dirty="0" smtClean="0"/>
              <a:t>Se skládá: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Malý krevní oběh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Velký krevní oběh</a:t>
            </a:r>
          </a:p>
          <a:p>
            <a:endParaRPr lang="cs-CZ" sz="2400" dirty="0" smtClean="0"/>
          </a:p>
          <a:p>
            <a:pPr algn="ctr"/>
            <a:r>
              <a:rPr lang="cs-CZ" sz="2400" i="1" u="sng" dirty="0" smtClean="0"/>
              <a:t>Funkce:</a:t>
            </a:r>
          </a:p>
          <a:p>
            <a:pPr algn="ctr"/>
            <a:endParaRPr lang="cs-CZ" sz="2400" i="1" u="sng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Rozvádí kyslík, živiny po celém těle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Odvádí odpadní látky z těla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535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latin typeface="Algerian" pitchFamily="82" charset="0"/>
              </a:rPr>
              <a:t>SRDCE</a:t>
            </a:r>
            <a:endParaRPr lang="cs-CZ" sz="3600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4536503" cy="511256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Srdce pracuje jako puma </a:t>
            </a:r>
          </a:p>
          <a:p>
            <a:endParaRPr lang="cs-CZ" sz="2000" dirty="0" smtClean="0"/>
          </a:p>
          <a:p>
            <a:r>
              <a:rPr lang="cs-CZ" sz="2000" dirty="0" smtClean="0"/>
              <a:t>Vhání krev do celého těla</a:t>
            </a:r>
          </a:p>
          <a:p>
            <a:endParaRPr lang="cs-CZ" sz="2000" dirty="0"/>
          </a:p>
          <a:p>
            <a:r>
              <a:rPr lang="cs-CZ" sz="2000" dirty="0" smtClean="0"/>
              <a:t>Je uloženo za hrudní kostí</a:t>
            </a:r>
          </a:p>
          <a:p>
            <a:endParaRPr lang="cs-CZ" sz="2000" dirty="0"/>
          </a:p>
          <a:p>
            <a:r>
              <a:rPr lang="cs-CZ" sz="2000" dirty="0" smtClean="0"/>
              <a:t>Při zástavě srdce člověk brzy umírá – každý by měl ovládat nepřímou srdeční masáž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681" y="1628800"/>
            <a:ext cx="303146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0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latin typeface="Algerian" pitchFamily="82" charset="0"/>
              </a:rPr>
              <a:t>Malý krevní oběh:</a:t>
            </a:r>
            <a:endParaRPr lang="cs-CZ" sz="4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1" y="1772817"/>
            <a:ext cx="4248473" cy="408598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Krev proudí mezi srdcem a plícemi, kde se okysličuje. Z plic se vrací zpět do srdce </a:t>
            </a:r>
            <a:endParaRPr lang="cs-CZ" sz="3600" dirty="0"/>
          </a:p>
        </p:txBody>
      </p:sp>
      <p:sp>
        <p:nvSpPr>
          <p:cNvPr id="4" name="Zahnutá šipka dolů 3"/>
          <p:cNvSpPr/>
          <p:nvPr/>
        </p:nvSpPr>
        <p:spPr>
          <a:xfrm>
            <a:off x="4427984" y="5589240"/>
            <a:ext cx="2304256" cy="936104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168" y="1628800"/>
            <a:ext cx="2304256" cy="4737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6117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260648"/>
            <a:ext cx="7344816" cy="1296143"/>
          </a:xfrm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Velký krevní oběh: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196752"/>
            <a:ext cx="2736304" cy="466204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Ze srdce je okysličená krev rozváděná do celého těla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96752"/>
            <a:ext cx="54102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hnutá šipka dolů 3"/>
          <p:cNvSpPr/>
          <p:nvPr/>
        </p:nvSpPr>
        <p:spPr>
          <a:xfrm>
            <a:off x="539552" y="404664"/>
            <a:ext cx="1512168" cy="115212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04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1080120"/>
          </a:xfrm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Tepny a žíly: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1412776"/>
            <a:ext cx="4176464" cy="444602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Tepny vedou krev okysličenou – se všemi živinami, do celého těla. Krev je světle červená a stříká.</a:t>
            </a:r>
          </a:p>
          <a:p>
            <a:endParaRPr lang="cs-CZ" sz="2400" dirty="0"/>
          </a:p>
          <a:p>
            <a:r>
              <a:rPr lang="cs-CZ" sz="2400" dirty="0" smtClean="0"/>
              <a:t>Žíly odvádí krev bez živin zpět do srdce. Krev z žil je tmavě červená a volně vytéká.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738633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856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95000">
              <a:schemeClr val="bg2">
                <a:shade val="88000"/>
                <a:hueMod val="96000"/>
                <a:satMod val="120000"/>
                <a:lumMod val="74000"/>
              </a:schemeClr>
            </a:gs>
            <a:gs pos="16648">
              <a:srgbClr val="E9D3D1"/>
            </a:gs>
            <a:gs pos="80040">
              <a:srgbClr val="962C21"/>
            </a:gs>
            <a:gs pos="0">
              <a:schemeClr val="tx1"/>
            </a:gs>
            <a:gs pos="92000">
              <a:schemeClr val="bg2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7793"/>
            <a:ext cx="9144000" cy="6840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>
                <a:latin typeface="Algerian" pitchFamily="82" charset="0"/>
              </a:rPr>
              <a:t>Krev</a:t>
            </a:r>
            <a:endParaRPr lang="cs-CZ" sz="44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kapalná</a:t>
            </a:r>
          </a:p>
          <a:p>
            <a:endParaRPr lang="cs-CZ" sz="2800" dirty="0" smtClean="0"/>
          </a:p>
          <a:p>
            <a:r>
              <a:rPr lang="cs-CZ" sz="2800" dirty="0" smtClean="0"/>
              <a:t>Dopravuje živiny po celém těle</a:t>
            </a:r>
          </a:p>
          <a:p>
            <a:pPr marL="0" indent="0">
              <a:buClr>
                <a:srgbClr val="00B0F0"/>
              </a:buClr>
              <a:buNone/>
            </a:pPr>
            <a:endParaRPr lang="cs-CZ" sz="2800" dirty="0" smtClean="0"/>
          </a:p>
          <a:p>
            <a:r>
              <a:rPr lang="cs-CZ" sz="2800" dirty="0" smtClean="0"/>
              <a:t>Je vedena tepnami a žílami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089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0" y="1124744"/>
            <a:ext cx="5544616" cy="5328592"/>
          </a:xfrm>
        </p:spPr>
        <p:txBody>
          <a:bodyPr/>
          <a:lstStyle/>
          <a:p>
            <a:r>
              <a:rPr lang="cs-CZ" dirty="0" smtClean="0"/>
              <a:t>1. Který oběh je mezi plícemi a srdcem?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i="1" dirty="0" smtClean="0"/>
              <a:t>Malý krevní oběh</a:t>
            </a:r>
          </a:p>
          <a:p>
            <a:pPr marL="0" indent="0">
              <a:buNone/>
            </a:pPr>
            <a:endParaRPr lang="cs-CZ" i="1" dirty="0" smtClean="0"/>
          </a:p>
          <a:p>
            <a:r>
              <a:rPr lang="cs-CZ" dirty="0" smtClean="0"/>
              <a:t>2. Co dělá srdce?</a:t>
            </a:r>
          </a:p>
          <a:p>
            <a:pPr marL="0" indent="0">
              <a:buNone/>
            </a:pPr>
            <a:r>
              <a:rPr lang="cs-CZ" i="1" dirty="0" smtClean="0"/>
              <a:t>                  Rozvádí krev do celého těla</a:t>
            </a:r>
          </a:p>
          <a:p>
            <a:pPr marL="0" indent="0">
              <a:buNone/>
            </a:pPr>
            <a:endParaRPr lang="cs-CZ" i="1" dirty="0" smtClean="0"/>
          </a:p>
          <a:p>
            <a:r>
              <a:rPr lang="cs-CZ" dirty="0" smtClean="0"/>
              <a:t>3. Jaká krev vytéká z tepen?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i="1" dirty="0" smtClean="0"/>
              <a:t>Světle červená</a:t>
            </a:r>
            <a:endParaRPr lang="cs-CZ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535696" cy="4323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189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K vyhledání byl použit vyhledávač </a:t>
            </a:r>
            <a:r>
              <a:rPr lang="cs-CZ" sz="1600" dirty="0" err="1" smtClean="0"/>
              <a:t>google</a:t>
            </a:r>
            <a:r>
              <a:rPr lang="cs-CZ" sz="1600" dirty="0" smtClean="0"/>
              <a:t> – obrázky – krevní oběh</a:t>
            </a:r>
          </a:p>
          <a:p>
            <a:endParaRPr lang="cs-CZ" dirty="0" smtClean="0"/>
          </a:p>
          <a:p>
            <a:r>
              <a:rPr lang="cs-CZ" dirty="0" smtClean="0"/>
              <a:t>klipart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galenus.cz/srdce-krevni-obeh.php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www.kardiochirurgie.cz/krevni-obeh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www.strevni-zanety.cz/faq/hlen-a-krev-ve-stolici-122</a:t>
            </a:r>
            <a:endParaRPr lang="cs-CZ" dirty="0" smtClean="0"/>
          </a:p>
          <a:p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cs.wikipedia.org/wiki/Ob%C4%9Bhov%C3%A1_soustava</a:t>
            </a:r>
            <a:endParaRPr lang="cs-CZ" dirty="0" smtClean="0"/>
          </a:p>
          <a:p>
            <a:r>
              <a:rPr lang="cs-CZ" dirty="0">
                <a:hlinkClick r:id="rId6"/>
              </a:rPr>
              <a:t>http://rysava.websnadno.cz/prirodoveda_5.roc/krevni_obeh.htm</a:t>
            </a:r>
            <a:endParaRPr lang="cs-CZ" dirty="0" smtClean="0"/>
          </a:p>
          <a:p>
            <a:r>
              <a:rPr lang="cs-CZ" dirty="0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978-80-7230-189-8</a:t>
            </a:r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6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165</TotalTime>
  <Words>284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Autumn</vt:lpstr>
      <vt:lpstr>Prezentace aplikace PowerPoint</vt:lpstr>
      <vt:lpstr>Oběhová soustava:</vt:lpstr>
      <vt:lpstr>SRDCE</vt:lpstr>
      <vt:lpstr>Malý krevní oběh:</vt:lpstr>
      <vt:lpstr>Velký krevní oběh:</vt:lpstr>
      <vt:lpstr>Tepny a žíly:</vt:lpstr>
      <vt:lpstr>Krev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Oběhová soustava</dc:title>
  <dc:creator>Tana</dc:creator>
  <cp:lastModifiedBy>Tana</cp:lastModifiedBy>
  <cp:revision>18</cp:revision>
  <dcterms:created xsi:type="dcterms:W3CDTF">2012-04-09T21:45:44Z</dcterms:created>
  <dcterms:modified xsi:type="dcterms:W3CDTF">2013-08-18T20:31:18Z</dcterms:modified>
</cp:coreProperties>
</file>