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77" r:id="rId3"/>
    <p:sldId id="278" r:id="rId4"/>
    <p:sldId id="279" r:id="rId5"/>
    <p:sldId id="281" r:id="rId6"/>
    <p:sldId id="282" r:id="rId7"/>
    <p:sldId id="284" r:id="rId8"/>
    <p:sldId id="28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24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0739B9-3A1F-4BA2-BCDC-E72B6CC7D150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139F8-3AD0-4CAB-AC87-079CA4CC75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35969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386DF-3523-47DD-9615-66D5CB7152FA}" type="datetimeFigureOut">
              <a:rPr lang="cs-CZ"/>
              <a:pPr>
                <a:defRPr/>
              </a:pPr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3F2AC-C3D8-4527-9C78-BC1E79E6CB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3734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50D52-F9FF-4B21-A9C1-86EA5041EE19}" type="datetimeFigureOut">
              <a:rPr lang="cs-CZ"/>
              <a:pPr>
                <a:defRPr/>
              </a:pPr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F54DE-CAF6-45B6-B4E7-8DEC69FA6A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6361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62372-2424-4E26-8999-4188395CB8A0}" type="datetimeFigureOut">
              <a:rPr lang="cs-CZ"/>
              <a:pPr>
                <a:defRPr/>
              </a:pPr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692B5-E3EE-4A56-A480-149A5E443A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2141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D92D2-BB48-4517-B17D-FC1282C331F0}" type="datetimeFigureOut">
              <a:rPr lang="cs-CZ"/>
              <a:pPr>
                <a:defRPr/>
              </a:pPr>
              <a:t>23.9.2013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FF134-A6CF-48A0-B59B-EE5B8069E8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3535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FDEB0-8E2A-4DCB-8B48-EE40FCBA9E29}" type="datetimeFigureOut">
              <a:rPr lang="cs-CZ"/>
              <a:pPr>
                <a:defRPr/>
              </a:pPr>
              <a:t>23.9.2013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5CF45-3BF0-4405-A448-40522A1302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41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54A21-2D40-4AB8-9CB4-6DE2EE4C3D84}" type="datetimeFigureOut">
              <a:rPr lang="cs-CZ"/>
              <a:pPr>
                <a:defRPr/>
              </a:pPr>
              <a:t>23.9.2013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B0E42-08DE-4328-BCBF-F76EACC359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666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6AC78-9888-4019-AC79-8F52D445F274}" type="datetimeFigureOut">
              <a:rPr lang="cs-CZ"/>
              <a:pPr>
                <a:defRPr/>
              </a:pPr>
              <a:t>23.9.2013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4475F-4EBE-41E4-B769-5890F9F23E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519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96072-C313-4AC8-8802-1412E3E378BE}" type="datetimeFigureOut">
              <a:rPr lang="cs-CZ"/>
              <a:pPr>
                <a:defRPr/>
              </a:pPr>
              <a:t>23.9.2013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2C9AF-9A90-4AEE-9A18-6B5540ADA8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782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763AE-C213-4F90-A5B7-A8BB53BDBAE4}" type="datetimeFigureOut">
              <a:rPr lang="cs-CZ"/>
              <a:pPr>
                <a:defRPr/>
              </a:pPr>
              <a:t>23.9.2013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2D484-D071-4902-B6B1-BF75247BA0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4459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DB797-B744-4B00-A7E7-8AE7E47CFA74}" type="datetimeFigureOut">
              <a:rPr lang="cs-CZ"/>
              <a:pPr>
                <a:defRPr/>
              </a:pPr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319EA-2B83-4C08-BA0E-03D63EFE2E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962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94481-2FA6-4E41-B65B-9B9CA6F7315C}" type="datetimeFigureOut">
              <a:rPr lang="cs-CZ"/>
              <a:pPr>
                <a:defRPr/>
              </a:pPr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E1004-50E3-411B-AE5D-4BCDEE47A9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7128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3D951D-2CC1-47B5-A3A4-2FB3D248BBA9}" type="datetimeFigureOut">
              <a:rPr lang="cs-CZ"/>
              <a:pPr>
                <a:defRPr/>
              </a:pPr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5C9CC6-6AB6-4536-AD10-7706CE5787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7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115616" y="2969528"/>
            <a:ext cx="6912000" cy="32760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latin typeface="+mn-lt"/>
                <a:cs typeface="Times New Roman" pitchFamily="18" charset="0"/>
              </a:rPr>
              <a:t>ZŠ </a:t>
            </a:r>
            <a:r>
              <a:rPr lang="cs-CZ" sz="2000" dirty="0">
                <a:latin typeface="+mn-lt"/>
                <a:cs typeface="Times New Roman" pitchFamily="18" charset="0"/>
              </a:rPr>
              <a:t>a MŠ Kateřinice, okres Vsetín</a:t>
            </a:r>
          </a:p>
          <a:p>
            <a:pPr>
              <a:defRPr/>
            </a:pPr>
            <a:r>
              <a:rPr lang="cs-CZ" sz="2000" dirty="0">
                <a:latin typeface="+mn-lt"/>
                <a:cs typeface="Times New Roman" pitchFamily="18" charset="0"/>
              </a:rPr>
              <a:t>projekt č. CZ.1.07/1.4.00/21.1314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sz="2000" b="1" dirty="0">
                <a:latin typeface="+mn-lt"/>
                <a:cs typeface="Times New Roman" pitchFamily="18" charset="0"/>
              </a:rPr>
              <a:t>Č. </a:t>
            </a:r>
            <a:r>
              <a:rPr lang="cs-CZ" sz="2000" b="1" dirty="0" err="1">
                <a:latin typeface="+mn-lt"/>
                <a:cs typeface="Times New Roman" pitchFamily="18" charset="0"/>
              </a:rPr>
              <a:t>DUMu</a:t>
            </a:r>
            <a:r>
              <a:rPr lang="cs-CZ" sz="2000" b="1" dirty="0">
                <a:latin typeface="+mn-lt"/>
                <a:cs typeface="Times New Roman" pitchFamily="18" charset="0"/>
              </a:rPr>
              <a:t> </a:t>
            </a:r>
            <a:r>
              <a:rPr lang="cs-CZ" sz="2000" b="1" dirty="0" smtClean="0">
                <a:latin typeface="+mn-lt"/>
                <a:cs typeface="Times New Roman" pitchFamily="18" charset="0"/>
              </a:rPr>
              <a:t>VY_32_INOVACE_05_07_Český jazyk</a:t>
            </a:r>
            <a:endParaRPr lang="cs-CZ" sz="2000" b="1" dirty="0">
              <a:latin typeface="+mn-lt"/>
              <a:cs typeface="Times New Roman" pitchFamily="18" charset="0"/>
            </a:endParaRPr>
          </a:p>
          <a:p>
            <a:pPr>
              <a:buFont typeface="Wingdings 2" pitchFamily="18" charset="2"/>
              <a:buNone/>
              <a:defRPr/>
            </a:pPr>
            <a:r>
              <a:rPr lang="cs-CZ" sz="2000" dirty="0">
                <a:latin typeface="+mn-lt"/>
                <a:cs typeface="Times New Roman" pitchFamily="18" charset="0"/>
              </a:rPr>
              <a:t>Vzdělávací oblast: Jazyk a jazyková komunikace </a:t>
            </a:r>
            <a:r>
              <a:rPr lang="cs-CZ" sz="2000" dirty="0" smtClean="0">
                <a:latin typeface="+mn-lt"/>
                <a:cs typeface="Times New Roman" pitchFamily="18" charset="0"/>
              </a:rPr>
              <a:t>- 2. ročník</a:t>
            </a:r>
          </a:p>
          <a:p>
            <a:pPr fontAlgn="ctr"/>
            <a:r>
              <a:rPr lang="cs-CZ" sz="2000" dirty="0" smtClean="0">
                <a:latin typeface="+mn-lt"/>
                <a:cs typeface="Times New Roman" pitchFamily="18" charset="0"/>
              </a:rPr>
              <a:t>Předmět</a:t>
            </a:r>
            <a:r>
              <a:rPr lang="cs-CZ" sz="2000" dirty="0">
                <a:latin typeface="+mn-lt"/>
                <a:cs typeface="Times New Roman" pitchFamily="18" charset="0"/>
              </a:rPr>
              <a:t>: </a:t>
            </a:r>
            <a:r>
              <a:rPr lang="cs-CZ" sz="2000" dirty="0" smtClean="0">
                <a:latin typeface="+mn-lt"/>
                <a:cs typeface="Times New Roman" pitchFamily="18" charset="0"/>
              </a:rPr>
              <a:t>Český </a:t>
            </a:r>
            <a:r>
              <a:rPr lang="cs-CZ" sz="2000" dirty="0">
                <a:latin typeface="+mn-lt"/>
                <a:cs typeface="Times New Roman" pitchFamily="18" charset="0"/>
              </a:rPr>
              <a:t>jazyk</a:t>
            </a:r>
          </a:p>
          <a:p>
            <a:pPr fontAlgn="ctr"/>
            <a:r>
              <a:rPr lang="cs-CZ" sz="2000" dirty="0">
                <a:latin typeface="+mn-lt"/>
                <a:cs typeface="Times New Roman" pitchFamily="18" charset="0"/>
              </a:rPr>
              <a:t>Tematický </a:t>
            </a:r>
            <a:r>
              <a:rPr lang="cs-CZ" sz="2000" dirty="0" smtClean="0">
                <a:latin typeface="+mn-lt"/>
                <a:cs typeface="Times New Roman" pitchFamily="18" charset="0"/>
              </a:rPr>
              <a:t>okruh: Jazyková výchova</a:t>
            </a:r>
            <a:endParaRPr lang="cs-CZ" sz="2000" dirty="0">
              <a:latin typeface="+mn-lt"/>
              <a:cs typeface="Times New Roman" pitchFamily="18" charset="0"/>
            </a:endParaRPr>
          </a:p>
          <a:p>
            <a:endParaRPr lang="cs-CZ" sz="2000" dirty="0" smtClean="0">
              <a:latin typeface="+mn-lt"/>
            </a:endParaRPr>
          </a:p>
          <a:p>
            <a:r>
              <a:rPr lang="cs-CZ" sz="2000" dirty="0" smtClean="0">
                <a:latin typeface="+mn-lt"/>
                <a:cs typeface="Times New Roman" pitchFamily="18" charset="0"/>
              </a:rPr>
              <a:t>Autor</a:t>
            </a:r>
            <a:r>
              <a:rPr lang="cs-CZ" sz="2000" dirty="0">
                <a:latin typeface="+mn-lt"/>
                <a:cs typeface="Times New Roman" pitchFamily="18" charset="0"/>
              </a:rPr>
              <a:t>: Mgr. Bronislava </a:t>
            </a:r>
            <a:r>
              <a:rPr lang="cs-CZ" sz="2000" dirty="0" err="1">
                <a:latin typeface="+mn-lt"/>
                <a:cs typeface="Times New Roman" pitchFamily="18" charset="0"/>
              </a:rPr>
              <a:t>Uličníková</a:t>
            </a:r>
            <a:endParaRPr lang="cs-CZ" sz="2000" dirty="0">
              <a:latin typeface="+mn-lt"/>
              <a:cs typeface="Times New Roman" pitchFamily="18" charset="0"/>
            </a:endParaRPr>
          </a:p>
          <a:p>
            <a:r>
              <a:rPr lang="cs-CZ" sz="2000" dirty="0" smtClean="0">
                <a:latin typeface="+mn-lt"/>
                <a:cs typeface="Times New Roman" pitchFamily="18" charset="0"/>
              </a:rPr>
              <a:t>Anotace</a:t>
            </a:r>
            <a:r>
              <a:rPr lang="cs-CZ" sz="2000" dirty="0">
                <a:latin typeface="+mn-lt"/>
                <a:cs typeface="Times New Roman" pitchFamily="18" charset="0"/>
              </a:rPr>
              <a:t>: Prezentace slouží k </a:t>
            </a:r>
            <a:r>
              <a:rPr lang="cs-CZ" sz="2000" dirty="0" smtClean="0">
                <a:latin typeface="+mn-lt"/>
                <a:cs typeface="Times New Roman" pitchFamily="18" charset="0"/>
              </a:rPr>
              <a:t>procvičování </a:t>
            </a:r>
            <a:r>
              <a:rPr lang="cs-CZ" sz="2000" dirty="0" smtClean="0">
                <a:latin typeface="+mn-lt"/>
              </a:rPr>
              <a:t>krátkých a </a:t>
            </a:r>
            <a:r>
              <a:rPr lang="cs-CZ" sz="2000" dirty="0">
                <a:latin typeface="+mn-lt"/>
              </a:rPr>
              <a:t>dlouhých samohlásek.</a:t>
            </a:r>
          </a:p>
        </p:txBody>
      </p:sp>
      <p:sp>
        <p:nvSpPr>
          <p:cNvPr id="2" name="Obdélník 1"/>
          <p:cNvSpPr/>
          <p:nvPr/>
        </p:nvSpPr>
        <p:spPr>
          <a:xfrm>
            <a:off x="3551704" y="2049056"/>
            <a:ext cx="21916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>
                <a:cs typeface="Times New Roman" pitchFamily="18" charset="0"/>
              </a:rPr>
              <a:t>Samohlásky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790703" y="548680"/>
            <a:ext cx="3570208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Samohlásky</a:t>
            </a:r>
            <a:endParaRPr lang="cs-CZ" sz="5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547121" y="2215167"/>
            <a:ext cx="3389069" cy="1015663"/>
          </a:xfrm>
          <a:prstGeom prst="rect">
            <a:avLst/>
          </a:prstGeom>
          <a:solidFill>
            <a:srgbClr val="FFFF00"/>
          </a:solidFill>
          <a:ln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  e  i  o  u</a:t>
            </a:r>
            <a:endParaRPr lang="cs-CZ" sz="6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15615" y="2251030"/>
            <a:ext cx="1915909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krátké</a:t>
            </a:r>
            <a:endParaRPr lang="cs-CZ" sz="5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450940" y="4309600"/>
            <a:ext cx="3581430" cy="1015663"/>
          </a:xfrm>
          <a:prstGeom prst="rect">
            <a:avLst/>
          </a:prstGeom>
          <a:solidFill>
            <a:srgbClr val="FFC000"/>
          </a:solidFill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á  é  í  ó  ú </a:t>
            </a:r>
            <a:endParaRPr lang="cs-CZ" sz="6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091639" y="4355766"/>
            <a:ext cx="2069797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dlouhé</a:t>
            </a:r>
            <a:endParaRPr lang="cs-CZ" sz="5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31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4096" y="476672"/>
            <a:ext cx="8784976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900" dirty="0" smtClean="0"/>
              <a:t>Podtrhni </a:t>
            </a:r>
            <a:r>
              <a:rPr lang="cs-CZ" sz="2900" b="1" dirty="0" smtClean="0"/>
              <a:t>krátké samohlásky </a:t>
            </a:r>
            <a:r>
              <a:rPr lang="cs-CZ" sz="2900" b="1" dirty="0" smtClean="0">
                <a:solidFill>
                  <a:srgbClr val="0070C0"/>
                </a:solidFill>
              </a:rPr>
              <a:t>modře</a:t>
            </a:r>
            <a:r>
              <a:rPr lang="cs-CZ" sz="2900" dirty="0" smtClean="0">
                <a:solidFill>
                  <a:srgbClr val="0070C0"/>
                </a:solidFill>
              </a:rPr>
              <a:t>.</a:t>
            </a:r>
          </a:p>
          <a:p>
            <a:pPr lvl="0"/>
            <a:r>
              <a:rPr lang="cs-CZ" sz="2900" dirty="0" smtClean="0"/>
              <a:t>Dlouhé </a:t>
            </a:r>
            <a:r>
              <a:rPr lang="cs-CZ" sz="2900" b="1" dirty="0" smtClean="0"/>
              <a:t>samohlásky</a:t>
            </a:r>
            <a:r>
              <a:rPr lang="cs-CZ" sz="2900" dirty="0" smtClean="0"/>
              <a:t> </a:t>
            </a:r>
            <a:r>
              <a:rPr lang="cs-CZ" sz="2900" b="1" dirty="0" smtClean="0">
                <a:solidFill>
                  <a:srgbClr val="FF0000"/>
                </a:solidFill>
              </a:rPr>
              <a:t>červeně</a:t>
            </a:r>
            <a:r>
              <a:rPr lang="cs-CZ" sz="2900" dirty="0" smtClean="0">
                <a:solidFill>
                  <a:srgbClr val="FF0000"/>
                </a:solidFill>
              </a:rPr>
              <a:t>. 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3195496"/>
              </p:ext>
            </p:extLst>
          </p:nvPr>
        </p:nvGraphicFramePr>
        <p:xfrm>
          <a:off x="477274" y="1916832"/>
          <a:ext cx="8278620" cy="31683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9885"/>
                <a:gridCol w="689885"/>
                <a:gridCol w="689885"/>
                <a:gridCol w="689885"/>
                <a:gridCol w="689885"/>
                <a:gridCol w="689885"/>
                <a:gridCol w="689885"/>
                <a:gridCol w="689885"/>
                <a:gridCol w="689885"/>
                <a:gridCol w="689885"/>
                <a:gridCol w="689885"/>
                <a:gridCol w="689885"/>
              </a:tblGrid>
              <a:tr h="1044093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l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č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í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f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u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n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ť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c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i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ď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é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w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1062129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a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j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d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m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k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b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ó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p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r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s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ú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ch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1062129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h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z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ů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l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o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š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t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e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v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á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ř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ž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59230" y="5445224"/>
            <a:ext cx="81335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B050"/>
                </a:solidFill>
              </a:rPr>
              <a:t>Ostatní písmena označují </a:t>
            </a:r>
            <a:r>
              <a:rPr lang="cs-CZ" sz="3600" dirty="0" smtClean="0"/>
              <a:t>___________ .   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11533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4096" y="476672"/>
            <a:ext cx="8784976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900" dirty="0" smtClean="0"/>
              <a:t>Podtrhni </a:t>
            </a:r>
            <a:r>
              <a:rPr lang="cs-CZ" sz="2900" b="1" dirty="0" smtClean="0"/>
              <a:t>krátké samohlásky </a:t>
            </a:r>
            <a:r>
              <a:rPr lang="cs-CZ" sz="2900" b="1" dirty="0" smtClean="0">
                <a:solidFill>
                  <a:srgbClr val="0070C0"/>
                </a:solidFill>
              </a:rPr>
              <a:t>modře</a:t>
            </a:r>
            <a:r>
              <a:rPr lang="cs-CZ" sz="2900" dirty="0" smtClean="0">
                <a:solidFill>
                  <a:srgbClr val="0070C0"/>
                </a:solidFill>
              </a:rPr>
              <a:t>.</a:t>
            </a:r>
          </a:p>
          <a:p>
            <a:pPr lvl="0"/>
            <a:r>
              <a:rPr lang="cs-CZ" sz="2900" dirty="0" smtClean="0"/>
              <a:t>Dlouhé </a:t>
            </a:r>
            <a:r>
              <a:rPr lang="cs-CZ" sz="2900" b="1" dirty="0" smtClean="0"/>
              <a:t>samohlásky</a:t>
            </a:r>
            <a:r>
              <a:rPr lang="cs-CZ" sz="2900" dirty="0" smtClean="0"/>
              <a:t> </a:t>
            </a:r>
            <a:r>
              <a:rPr lang="cs-CZ" sz="2900" b="1" dirty="0" smtClean="0">
                <a:solidFill>
                  <a:srgbClr val="FF0000"/>
                </a:solidFill>
              </a:rPr>
              <a:t>červeně</a:t>
            </a:r>
            <a:r>
              <a:rPr lang="cs-CZ" sz="2900" dirty="0" smtClean="0">
                <a:solidFill>
                  <a:srgbClr val="FF0000"/>
                </a:solidFill>
              </a:rPr>
              <a:t>. 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248729"/>
              </p:ext>
            </p:extLst>
          </p:nvPr>
        </p:nvGraphicFramePr>
        <p:xfrm>
          <a:off x="541852" y="1898796"/>
          <a:ext cx="8278620" cy="31863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9885"/>
                <a:gridCol w="689885"/>
                <a:gridCol w="689885"/>
                <a:gridCol w="689885"/>
                <a:gridCol w="689885"/>
                <a:gridCol w="689885"/>
                <a:gridCol w="689885"/>
                <a:gridCol w="689885"/>
                <a:gridCol w="689885"/>
                <a:gridCol w="689885"/>
                <a:gridCol w="689885"/>
                <a:gridCol w="689885"/>
              </a:tblGrid>
              <a:tr h="1062129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l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č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í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f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u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n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ť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c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i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ď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é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w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1062129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a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j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d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m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k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b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ó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p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r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s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ú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ch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1062129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h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z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ů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l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o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š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t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e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v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á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ř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ž</a:t>
                      </a:r>
                      <a:endParaRPr lang="cs-CZ" sz="4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59230" y="5445224"/>
            <a:ext cx="7037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B050"/>
                </a:solidFill>
              </a:rPr>
              <a:t>Ostatní písmena označují</a:t>
            </a:r>
            <a:r>
              <a:rPr lang="cs-CZ" sz="3600" dirty="0" smtClean="0"/>
              <a:t>                   </a:t>
            </a:r>
            <a:r>
              <a:rPr lang="cs-CZ" sz="3600" dirty="0" smtClean="0"/>
              <a:t> </a:t>
            </a:r>
            <a:r>
              <a:rPr lang="cs-CZ" sz="3600" dirty="0" smtClean="0">
                <a:solidFill>
                  <a:srgbClr val="00B050"/>
                </a:solidFill>
              </a:rPr>
              <a:t>.</a:t>
            </a:r>
            <a:r>
              <a:rPr lang="cs-CZ" sz="3600" dirty="0" smtClean="0"/>
              <a:t>    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26960" y="5445224"/>
            <a:ext cx="20794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souhlásky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559230" y="3224088"/>
            <a:ext cx="612000" cy="61200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4714960" y="3210312"/>
            <a:ext cx="612000" cy="612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1907704" y="4282856"/>
            <a:ext cx="612000" cy="612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6798091" y="4221088"/>
            <a:ext cx="612000" cy="612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7490942" y="2158464"/>
            <a:ext cx="612000" cy="612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7463913" y="3210312"/>
            <a:ext cx="612000" cy="612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3347864" y="2158464"/>
            <a:ext cx="612000" cy="61200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3347864" y="4296200"/>
            <a:ext cx="612000" cy="61200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5456656" y="4305000"/>
            <a:ext cx="612000" cy="61200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6078680" y="2158464"/>
            <a:ext cx="612000" cy="61200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1921416" y="2151672"/>
            <a:ext cx="612000" cy="612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7397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07878" y="344766"/>
            <a:ext cx="7741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Č</a:t>
            </a:r>
            <a:r>
              <a:rPr lang="cs-CZ" sz="3200" dirty="0" smtClean="0"/>
              <a:t>árka mění význam slov. Doplň slova do vět.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01948" y="1325384"/>
            <a:ext cx="689406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200" dirty="0" smtClean="0"/>
              <a:t>V podvečer se rozsvítila </a:t>
            </a:r>
            <a:r>
              <a:rPr lang="cs-CZ" sz="3200" dirty="0" smtClean="0"/>
              <a:t>_________.</a:t>
            </a:r>
            <a:endParaRPr lang="cs-CZ" sz="3200" dirty="0" smtClean="0"/>
          </a:p>
          <a:p>
            <a:pPr>
              <a:lnSpc>
                <a:spcPct val="150000"/>
              </a:lnSpc>
            </a:pPr>
            <a:r>
              <a:rPr lang="cs-CZ" sz="3200" dirty="0" smtClean="0"/>
              <a:t>Babičce se líbí __________ halenka. 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Teta __________ vyšívá ubrusy.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Dobrá __________ je vzácná.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 Do hor vede lanová </a:t>
            </a:r>
            <a:r>
              <a:rPr lang="cs-CZ" sz="3200" dirty="0" smtClean="0"/>
              <a:t>__________.</a:t>
            </a:r>
            <a:endParaRPr lang="cs-CZ" sz="3200" dirty="0" smtClean="0"/>
          </a:p>
          <a:p>
            <a:pPr>
              <a:lnSpc>
                <a:spcPct val="150000"/>
              </a:lnSpc>
            </a:pPr>
            <a:r>
              <a:rPr lang="cs-CZ" sz="3200" dirty="0" smtClean="0"/>
              <a:t>Sedací souprava byla moc </a:t>
            </a:r>
            <a:r>
              <a:rPr lang="cs-CZ" sz="3200" dirty="0" smtClean="0"/>
              <a:t>__________. 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74853" y="1911232"/>
            <a:ext cx="11823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424E5"/>
                </a:solidFill>
              </a:rPr>
              <a:t>světlá</a:t>
            </a:r>
            <a:endParaRPr lang="cs-CZ" sz="3200" b="1" dirty="0">
              <a:solidFill>
                <a:srgbClr val="F424E5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468260" y="3400819"/>
            <a:ext cx="9450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rada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267270" y="3692058"/>
            <a:ext cx="14927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chemeClr val="bg1"/>
                </a:solidFill>
              </a:rPr>
              <a:t>Bělásek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7765612" y="1900496"/>
            <a:ext cx="11823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424E5"/>
                </a:solidFill>
              </a:rPr>
              <a:t>světla</a:t>
            </a:r>
            <a:endParaRPr lang="cs-CZ" sz="3200" b="1" dirty="0">
              <a:solidFill>
                <a:srgbClr val="F424E5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860177" y="3399669"/>
            <a:ext cx="9450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ráda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416367" y="4787340"/>
            <a:ext cx="11646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dráha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750372" y="4787410"/>
            <a:ext cx="11646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drahá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901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07407E-6 L -0.33507 -0.071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3" y="-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6 L -0.36718 0.0421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68" y="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07407E-6 L -0.67899 -0.0699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958" y="-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-0.47952 0.0351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76" y="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7.40741E-7 L -0.25747 -0.0622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82" y="-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7.40741E-7 L -0.29322 0.0428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70" y="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48680"/>
            <a:ext cx="32946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smtClean="0"/>
              <a:t>Doplň samohlásky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252288" y="1780241"/>
            <a:ext cx="152798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err="1" smtClean="0"/>
              <a:t>t_žk</a:t>
            </a:r>
            <a:r>
              <a:rPr lang="cs-CZ" sz="4800" dirty="0" smtClean="0"/>
              <a:t>_</a:t>
            </a:r>
            <a:endParaRPr lang="cs-CZ" sz="4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71336" y="4708594"/>
            <a:ext cx="16898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err="1" smtClean="0"/>
              <a:t>j_blk</a:t>
            </a:r>
            <a:r>
              <a:rPr lang="cs-CZ" sz="4800" dirty="0" smtClean="0"/>
              <a:t>_</a:t>
            </a:r>
            <a:endParaRPr lang="cs-CZ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42167" y="4833096"/>
            <a:ext cx="27174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err="1" smtClean="0"/>
              <a:t>p_m_r_nč</a:t>
            </a:r>
            <a:endParaRPr lang="cs-CZ" sz="4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10007" y="1834730"/>
            <a:ext cx="11817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err="1" smtClean="0"/>
              <a:t>z_l</a:t>
            </a:r>
            <a:r>
              <a:rPr lang="cs-CZ" sz="4800" dirty="0" smtClean="0"/>
              <a:t>_</a:t>
            </a:r>
            <a:endParaRPr lang="cs-CZ" sz="4800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4167" y="4836093"/>
            <a:ext cx="828000" cy="8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2750" y="1769059"/>
            <a:ext cx="950860" cy="828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Public\Pictures\MC900388678 letadlo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936" y="3486593"/>
            <a:ext cx="1707088" cy="8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6171336" y="3234647"/>
            <a:ext cx="19159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err="1" smtClean="0"/>
              <a:t>l_t_dl</a:t>
            </a:r>
            <a:r>
              <a:rPr lang="cs-CZ" sz="4800" dirty="0" smtClean="0"/>
              <a:t>_</a:t>
            </a:r>
            <a:endParaRPr lang="cs-CZ" sz="4800" dirty="0"/>
          </a:p>
        </p:txBody>
      </p:sp>
      <p:pic>
        <p:nvPicPr>
          <p:cNvPr id="14" name="Picture 2" descr="C:\Users\Public\Pictures\MC900436863 tulipá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233" y="3106840"/>
            <a:ext cx="972000" cy="9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1851546" y="3247843"/>
            <a:ext cx="20986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err="1" smtClean="0"/>
              <a:t>t_l_p_n</a:t>
            </a:r>
            <a:endParaRPr lang="cs-CZ" sz="4800" dirty="0"/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413" y="1733302"/>
            <a:ext cx="1068695" cy="864000"/>
          </a:xfrm>
          <a:prstGeom prst="rect">
            <a:avLst/>
          </a:prstGeom>
        </p:spPr>
      </p:pic>
      <p:pic>
        <p:nvPicPr>
          <p:cNvPr id="17" name="Picture 19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52652" y="4584093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1374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48680"/>
            <a:ext cx="17057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Kontrola.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59936" y="1635594"/>
            <a:ext cx="15238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t</a:t>
            </a:r>
            <a:r>
              <a:rPr lang="cs-CZ" sz="4800" dirty="0" smtClean="0">
                <a:solidFill>
                  <a:srgbClr val="FF0000"/>
                </a:solidFill>
              </a:rPr>
              <a:t>u</a:t>
            </a:r>
            <a:r>
              <a:rPr lang="cs-CZ" sz="4800" dirty="0" smtClean="0"/>
              <a:t>žk</a:t>
            </a:r>
            <a:r>
              <a:rPr lang="cs-CZ" sz="4800" dirty="0" smtClean="0">
                <a:solidFill>
                  <a:srgbClr val="FF0000"/>
                </a:solidFill>
              </a:rPr>
              <a:t>a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79720" y="4863116"/>
            <a:ext cx="16771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j</a:t>
            </a:r>
            <a:r>
              <a:rPr lang="cs-CZ" sz="4800" dirty="0" smtClean="0">
                <a:solidFill>
                  <a:srgbClr val="FF0000"/>
                </a:solidFill>
              </a:rPr>
              <a:t>a</a:t>
            </a:r>
            <a:r>
              <a:rPr lang="cs-CZ" sz="4800" dirty="0" smtClean="0"/>
              <a:t>blk</a:t>
            </a:r>
            <a:r>
              <a:rPr lang="cs-CZ" sz="4800" dirty="0" smtClean="0">
                <a:solidFill>
                  <a:srgbClr val="FF0000"/>
                </a:solidFill>
              </a:rPr>
              <a:t>o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536429" y="4863117"/>
            <a:ext cx="27127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o</a:t>
            </a:r>
            <a:r>
              <a:rPr lang="cs-CZ" sz="4800" dirty="0" smtClean="0"/>
              <a:t>m</a:t>
            </a:r>
            <a:r>
              <a:rPr lang="cs-CZ" sz="4800" dirty="0" smtClean="0">
                <a:solidFill>
                  <a:srgbClr val="FF0000"/>
                </a:solidFill>
              </a:rPr>
              <a:t>e</a:t>
            </a:r>
            <a:r>
              <a:rPr lang="cs-CZ" sz="4800" dirty="0" smtClean="0"/>
              <a:t>r</a:t>
            </a:r>
            <a:r>
              <a:rPr lang="cs-CZ" sz="4800" dirty="0" smtClean="0">
                <a:solidFill>
                  <a:srgbClr val="FF0000"/>
                </a:solidFill>
              </a:rPr>
              <a:t>a</a:t>
            </a:r>
            <a:r>
              <a:rPr lang="cs-CZ" sz="4800" dirty="0" smtClean="0"/>
              <a:t>nč</a:t>
            </a:r>
            <a:endParaRPr lang="cs-CZ" sz="4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95736" y="1635594"/>
            <a:ext cx="100277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z</a:t>
            </a:r>
            <a:r>
              <a:rPr lang="cs-CZ" sz="4800" dirty="0" smtClean="0">
                <a:solidFill>
                  <a:srgbClr val="FF0000"/>
                </a:solidFill>
              </a:rPr>
              <a:t>e</a:t>
            </a:r>
            <a:r>
              <a:rPr lang="cs-CZ" sz="4800" dirty="0" smtClean="0"/>
              <a:t>l</a:t>
            </a:r>
            <a:r>
              <a:rPr lang="cs-CZ" sz="4800" dirty="0" smtClean="0">
                <a:solidFill>
                  <a:srgbClr val="FF0000"/>
                </a:solidFill>
              </a:rPr>
              <a:t>í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2167" y="4614042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9584" y="1592670"/>
            <a:ext cx="950860" cy="828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Public\Pictures\MC900388678 letadlo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494" y="3291232"/>
            <a:ext cx="1707088" cy="8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6372200" y="3204866"/>
            <a:ext cx="19130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l</a:t>
            </a:r>
            <a:r>
              <a:rPr lang="cs-CZ" sz="4800" dirty="0" smtClean="0">
                <a:solidFill>
                  <a:srgbClr val="FF0000"/>
                </a:solidFill>
              </a:rPr>
              <a:t>e</a:t>
            </a:r>
            <a:r>
              <a:rPr lang="cs-CZ" sz="4800" dirty="0" smtClean="0"/>
              <a:t>t</a:t>
            </a:r>
            <a:r>
              <a:rPr lang="cs-CZ" sz="4800" dirty="0" smtClean="0">
                <a:solidFill>
                  <a:srgbClr val="FF0000"/>
                </a:solidFill>
              </a:rPr>
              <a:t>a</a:t>
            </a:r>
            <a:r>
              <a:rPr lang="cs-CZ" sz="4800" dirty="0" smtClean="0"/>
              <a:t>dl</a:t>
            </a:r>
            <a:r>
              <a:rPr lang="cs-CZ" sz="4800" dirty="0" smtClean="0">
                <a:solidFill>
                  <a:srgbClr val="FF0000"/>
                </a:solidFill>
              </a:rPr>
              <a:t>o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14" name="Picture 2" descr="C:\Users\Public\Pictures\MC900436863 tulipá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041" y="3204868"/>
            <a:ext cx="1008000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1851547" y="3204867"/>
            <a:ext cx="19399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t</a:t>
            </a:r>
            <a:r>
              <a:rPr lang="cs-CZ" sz="4800" dirty="0" smtClean="0">
                <a:solidFill>
                  <a:srgbClr val="FF0000"/>
                </a:solidFill>
              </a:rPr>
              <a:t>u</a:t>
            </a:r>
            <a:r>
              <a:rPr lang="cs-CZ" sz="4800" dirty="0" smtClean="0"/>
              <a:t>l</a:t>
            </a:r>
            <a:r>
              <a:rPr lang="cs-CZ" sz="4800" dirty="0" smtClean="0">
                <a:solidFill>
                  <a:srgbClr val="FF0000"/>
                </a:solidFill>
              </a:rPr>
              <a:t>i</a:t>
            </a:r>
            <a:r>
              <a:rPr lang="cs-CZ" sz="4800" dirty="0" smtClean="0"/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á</a:t>
            </a:r>
            <a:r>
              <a:rPr lang="cs-CZ" sz="4800" dirty="0" smtClean="0"/>
              <a:t>n</a:t>
            </a:r>
            <a:endParaRPr lang="cs-CZ" sz="4800" dirty="0"/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342" y="1556792"/>
            <a:ext cx="1113224" cy="900000"/>
          </a:xfrm>
          <a:prstGeom prst="rect">
            <a:avLst/>
          </a:prstGeom>
        </p:spPr>
      </p:pic>
      <p:pic>
        <p:nvPicPr>
          <p:cNvPr id="17" name="Picture 19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92038" y="4635039"/>
            <a:ext cx="972000" cy="9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0812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22369" y="548680"/>
            <a:ext cx="64264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Odkazy:</a:t>
            </a:r>
          </a:p>
          <a:p>
            <a:r>
              <a:rPr lang="cs-CZ" b="1" dirty="0">
                <a:sym typeface="Symbol"/>
              </a:rPr>
              <a:t>Obrázky dostupné na WWW: &lt;</a:t>
            </a:r>
            <a:r>
              <a:rPr lang="cs-CZ" b="1" dirty="0">
                <a:sym typeface="Symbol"/>
                <a:hlinkClick r:id="rId2"/>
              </a:rPr>
              <a:t>http://office.microsoft.com</a:t>
            </a:r>
            <a:r>
              <a:rPr lang="cs-CZ" b="1" dirty="0">
                <a:sym typeface="Symbol"/>
              </a:rPr>
              <a:t>&gt;.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804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558</TotalTime>
  <Words>249</Words>
  <Application>Microsoft Office PowerPoint</Application>
  <PresentationFormat>Předvádění na obrazovce (4:3)</PresentationFormat>
  <Paragraphs>124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</dc:creator>
  <cp:lastModifiedBy>q98ew7</cp:lastModifiedBy>
  <cp:revision>91</cp:revision>
  <dcterms:created xsi:type="dcterms:W3CDTF">2011-04-06T13:10:17Z</dcterms:created>
  <dcterms:modified xsi:type="dcterms:W3CDTF">2013-09-23T13:58:55Z</dcterms:modified>
</cp:coreProperties>
</file>