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403" y="85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Obr&#225;zky%20dostupn&#233;%20na%20WWW:%20%20%3chttp:/office.microsoft.com%3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93746" y="3068960"/>
            <a:ext cx="669600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latin typeface="+mn-lt"/>
                <a:cs typeface="Times New Roman" pitchFamily="18" charset="0"/>
              </a:rPr>
              <a:t>ZŠ a MŠ Kateřinice, okres Vsetín</a:t>
            </a:r>
          </a:p>
          <a:p>
            <a:pPr>
              <a:defRPr/>
            </a:pPr>
            <a:r>
              <a:rPr lang="cs-CZ" dirty="0">
                <a:latin typeface="+mn-lt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b="1" dirty="0">
                <a:latin typeface="+mn-lt"/>
                <a:cs typeface="Times New Roman" pitchFamily="18" charset="0"/>
              </a:rPr>
              <a:t>Č. </a:t>
            </a:r>
            <a:r>
              <a:rPr lang="cs-CZ" b="1" dirty="0" err="1">
                <a:latin typeface="+mn-lt"/>
                <a:cs typeface="Times New Roman" pitchFamily="18" charset="0"/>
              </a:rPr>
              <a:t>DUMu</a:t>
            </a:r>
            <a:r>
              <a:rPr lang="cs-CZ" b="1" dirty="0">
                <a:latin typeface="+mn-lt"/>
                <a:cs typeface="Times New Roman" pitchFamily="18" charset="0"/>
              </a:rPr>
              <a:t> </a:t>
            </a:r>
            <a:r>
              <a:rPr lang="cs-CZ" b="1" dirty="0" smtClean="0">
                <a:latin typeface="+mn-lt"/>
                <a:cs typeface="Times New Roman" pitchFamily="18" charset="0"/>
              </a:rPr>
              <a:t>VY_32_INOVACE_05_10_Český jazyk</a:t>
            </a:r>
            <a:endParaRPr lang="cs-CZ" b="1" dirty="0">
              <a:latin typeface="+mn-lt"/>
              <a:cs typeface="Times New Roman" pitchFamily="18" charset="0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dirty="0">
                <a:latin typeface="+mn-lt"/>
                <a:cs typeface="Times New Roman" pitchFamily="18" charset="0"/>
              </a:rPr>
              <a:t>Vzdělávací oblast: Jazyk a jazyková komunikace - 2</a:t>
            </a:r>
            <a:r>
              <a:rPr lang="cs-CZ" dirty="0" smtClean="0">
                <a:latin typeface="+mn-lt"/>
                <a:cs typeface="Times New Roman" pitchFamily="18" charset="0"/>
              </a:rPr>
              <a:t>. ročník</a:t>
            </a:r>
            <a:endParaRPr lang="cs-CZ" dirty="0">
              <a:latin typeface="+mn-lt"/>
              <a:cs typeface="Times New Roman" pitchFamily="18" charset="0"/>
            </a:endParaRPr>
          </a:p>
          <a:p>
            <a:pPr fontAlgn="ctr"/>
            <a:r>
              <a:rPr lang="cs-CZ" dirty="0">
                <a:latin typeface="+mn-lt"/>
                <a:cs typeface="Times New Roman" pitchFamily="18" charset="0"/>
              </a:rPr>
              <a:t>Předmět: </a:t>
            </a:r>
            <a:r>
              <a:rPr lang="cs-CZ" smtClean="0">
                <a:latin typeface="+mn-lt"/>
                <a:cs typeface="Times New Roman" pitchFamily="18" charset="0"/>
              </a:rPr>
              <a:t>Český jazyk</a:t>
            </a:r>
            <a:endParaRPr lang="cs-CZ" dirty="0">
              <a:latin typeface="+mn-lt"/>
              <a:cs typeface="Times New Roman" pitchFamily="18" charset="0"/>
            </a:endParaRPr>
          </a:p>
          <a:p>
            <a:pPr fontAlgn="ctr"/>
            <a:r>
              <a:rPr lang="cs-CZ" smtClean="0">
                <a:latin typeface="+mn-lt"/>
                <a:cs typeface="Times New Roman" pitchFamily="18" charset="0"/>
              </a:rPr>
              <a:t>Tematický </a:t>
            </a:r>
            <a:r>
              <a:rPr lang="cs-CZ" dirty="0">
                <a:latin typeface="+mn-lt"/>
              </a:rPr>
              <a:t>okruh: Jazyková výchova</a:t>
            </a:r>
            <a:endParaRPr lang="cs-CZ" dirty="0">
              <a:latin typeface="+mn-lt"/>
              <a:cs typeface="Times New Roman" pitchFamily="18" charset="0"/>
            </a:endParaRPr>
          </a:p>
          <a:p>
            <a:pPr fontAlgn="ctr"/>
            <a:endParaRPr lang="cs-CZ" dirty="0">
              <a:latin typeface="+mn-lt"/>
            </a:endParaRPr>
          </a:p>
          <a:p>
            <a:r>
              <a:rPr lang="cs-CZ" dirty="0" smtClean="0">
                <a:latin typeface="+mn-lt"/>
                <a:cs typeface="Times New Roman" pitchFamily="18" charset="0"/>
              </a:rPr>
              <a:t>Autor</a:t>
            </a:r>
            <a:r>
              <a:rPr lang="cs-CZ" dirty="0">
                <a:latin typeface="+mn-lt"/>
                <a:cs typeface="Times New Roman" pitchFamily="18" charset="0"/>
              </a:rPr>
              <a:t>: Mgr. Bronislava </a:t>
            </a:r>
            <a:r>
              <a:rPr lang="cs-CZ" dirty="0" err="1" smtClean="0">
                <a:latin typeface="+mn-lt"/>
                <a:cs typeface="Times New Roman" pitchFamily="18" charset="0"/>
              </a:rPr>
              <a:t>Uličníková</a:t>
            </a:r>
            <a:endParaRPr lang="cs-CZ" dirty="0">
              <a:latin typeface="+mn-lt"/>
              <a:cs typeface="Times New Roman" pitchFamily="18" charset="0"/>
            </a:endParaRPr>
          </a:p>
          <a:p>
            <a:r>
              <a:rPr lang="cs-CZ" dirty="0" smtClean="0">
                <a:latin typeface="+mn-lt"/>
                <a:cs typeface="Times New Roman" pitchFamily="18" charset="0"/>
              </a:rPr>
              <a:t>Anotace</a:t>
            </a:r>
            <a:r>
              <a:rPr lang="cs-CZ" dirty="0">
                <a:latin typeface="+mn-lt"/>
                <a:cs typeface="Times New Roman" pitchFamily="18" charset="0"/>
              </a:rPr>
              <a:t>: </a:t>
            </a:r>
            <a:r>
              <a:rPr lang="cs-CZ" dirty="0" smtClean="0">
                <a:latin typeface="+mn-lt"/>
                <a:cs typeface="Times New Roman" pitchFamily="18" charset="0"/>
              </a:rPr>
              <a:t>Prezentace procvičuje doplňování slabik di, ti, ni a </a:t>
            </a:r>
            <a:r>
              <a:rPr lang="cs-CZ" dirty="0" err="1" smtClean="0">
                <a:latin typeface="+mn-lt"/>
                <a:cs typeface="Times New Roman" pitchFamily="18" charset="0"/>
              </a:rPr>
              <a:t>dy</a:t>
            </a:r>
            <a:r>
              <a:rPr lang="cs-CZ" dirty="0" smtClean="0">
                <a:latin typeface="+mn-lt"/>
                <a:cs typeface="Times New Roman" pitchFamily="18" charset="0"/>
              </a:rPr>
              <a:t>, ty, </a:t>
            </a:r>
            <a:r>
              <a:rPr lang="cs-CZ" dirty="0" err="1" smtClean="0">
                <a:latin typeface="+mn-lt"/>
                <a:cs typeface="Times New Roman" pitchFamily="18" charset="0"/>
              </a:rPr>
              <a:t>ny</a:t>
            </a:r>
            <a:r>
              <a:rPr lang="cs-CZ" dirty="0" smtClean="0">
                <a:latin typeface="+mn-lt"/>
                <a:cs typeface="Times New Roman" pitchFamily="18" charset="0"/>
              </a:rPr>
              <a:t>.</a:t>
            </a:r>
          </a:p>
          <a:p>
            <a:endParaRPr lang="cs-CZ" dirty="0">
              <a:latin typeface="+mn-lt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619250" y="2127795"/>
            <a:ext cx="594932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Rozlišení slabik di, ti, ni - </a:t>
            </a:r>
            <a:r>
              <a:rPr lang="cs-CZ" sz="3200" b="1" dirty="0" err="1"/>
              <a:t>dy</a:t>
            </a:r>
            <a:r>
              <a:rPr lang="cs-CZ" sz="3200" b="1" dirty="0"/>
              <a:t>, ty, </a:t>
            </a:r>
            <a:r>
              <a:rPr lang="cs-CZ" sz="3200" b="1" dirty="0" err="1"/>
              <a:t>ny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23728" y="256412"/>
            <a:ext cx="47071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 vhodná slova do vět.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4889" y="1461056"/>
            <a:ext cx="7465890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dirty="0"/>
              <a:t>Na zahradě je </a:t>
            </a:r>
            <a:r>
              <a:rPr lang="cs-CZ" sz="3200" dirty="0" smtClean="0"/>
              <a:t>hromada _________ .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Šperky se zdobí drahými _________ .            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Maminka _______ koberec.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V lese nás osvěží _______ vzduch.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Závodníkovi zbývají ještě dva _______ .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Které dvě barvy se k sobě _______ ?  </a:t>
            </a:r>
          </a:p>
          <a:p>
            <a:endParaRPr lang="cs-CZ" sz="3200" dirty="0" smtClean="0"/>
          </a:p>
          <a:p>
            <a:r>
              <a:rPr lang="cs-CZ" sz="3000" dirty="0" smtClean="0"/>
              <a:t>                               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10329" y="2435242"/>
            <a:ext cx="14396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kamení</a:t>
            </a:r>
            <a:endParaRPr lang="cs-CZ" sz="32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68459" y="1850466"/>
            <a:ext cx="15251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kameny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27422" y="3865984"/>
            <a:ext cx="8533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čist</a:t>
            </a: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í</a:t>
            </a:r>
            <a:endParaRPr lang="cs-CZ" sz="3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38581" y="3140968"/>
            <a:ext cx="9526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čistý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38581" y="5252905"/>
            <a:ext cx="10390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4"/>
                </a:solidFill>
              </a:rPr>
              <a:t>hody</a:t>
            </a:r>
            <a:endParaRPr lang="cs-CZ" sz="3000" b="1" dirty="0">
              <a:solidFill>
                <a:schemeClr val="accent4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38581" y="4450759"/>
            <a:ext cx="9460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hodí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8298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1481E-6 L -0.31024 -0.1182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21" y="-5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5.55112E-17 L -0.2948 0.0719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40" y="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0 L -0.54791 -0.1166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396" y="-5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44444E-6 L -0.42865 0.0937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441" y="4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81481E-6 L -0.21284 -0.1090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42" y="-5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33333E-6 L -0.27084 0.1127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42" y="5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196071" y="1383332"/>
            <a:ext cx="900000" cy="900000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tx1"/>
                </a:solidFill>
              </a:rPr>
              <a:t>dy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60422" y="5196220"/>
            <a:ext cx="900000" cy="900000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tx1"/>
                </a:solidFill>
              </a:rPr>
              <a:t>dý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823" y="5374997"/>
            <a:ext cx="17235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bu</a:t>
            </a:r>
            <a:r>
              <a:rPr lang="cs-CZ" sz="4400" dirty="0" smtClean="0"/>
              <a:t>__k 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95824" y="5170463"/>
            <a:ext cx="145103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__ně 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4232071" y="3914589"/>
            <a:ext cx="900000" cy="900000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di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197333" y="2657045"/>
            <a:ext cx="900000" cy="900000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tx1"/>
                </a:solidFill>
              </a:rPr>
              <a:t>dí</a:t>
            </a:r>
            <a:endParaRPr lang="cs-CZ" sz="4400" dirty="0">
              <a:solidFill>
                <a:schemeClr val="tx1"/>
              </a:solidFill>
            </a:endParaRPr>
          </a:p>
        </p:txBody>
      </p:sp>
      <p:pic>
        <p:nvPicPr>
          <p:cNvPr id="1026" name="Picture 2" descr="H:\MC900312126 budík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962" y="4114997"/>
            <a:ext cx="1164002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H:\MC900436252 dýně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9823" y="3946463"/>
            <a:ext cx="1224000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9880" y="1231050"/>
            <a:ext cx="1661372" cy="1331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740069" y="2730853"/>
            <a:ext cx="19877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__vadlo</a:t>
            </a:r>
            <a:endParaRPr lang="cs-CZ" sz="4400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6793712" y="1278862"/>
            <a:ext cx="1620000" cy="1152000"/>
            <a:chOff x="6793712" y="1278862"/>
            <a:chExt cx="1805313" cy="1328024"/>
          </a:xfrm>
        </p:grpSpPr>
        <p:pic>
          <p:nvPicPr>
            <p:cNvPr id="1029" name="Picture 5" descr="H:\MC900304869 hvězda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98638" y="1418886"/>
              <a:ext cx="1100387" cy="118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5" descr="H:\MC900304869 hvězda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93712" y="1278862"/>
              <a:ext cx="1100387" cy="118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8" name="TextovéPole 17"/>
          <p:cNvSpPr txBox="1"/>
          <p:nvPr/>
        </p:nvSpPr>
        <p:spPr>
          <a:xfrm>
            <a:off x="6505369" y="2666942"/>
            <a:ext cx="19083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/>
              <a:t>hvěz</a:t>
            </a:r>
            <a:r>
              <a:rPr lang="cs-CZ" sz="4400" dirty="0"/>
              <a:t>__ 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184828" y="404664"/>
            <a:ext cx="5102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 vhodné slabiky do slov.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39205" y="5374997"/>
            <a:ext cx="6254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0000"/>
                </a:solidFill>
              </a:rPr>
              <a:t>dí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95995" y="266694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0000"/>
                </a:solidFill>
              </a:rPr>
              <a:t>dy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27823" y="2730852"/>
            <a:ext cx="6254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di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66008" y="517046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0000"/>
                </a:solidFill>
              </a:rPr>
              <a:t>dý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4946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2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4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196071" y="1383332"/>
            <a:ext cx="900000" cy="900000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ty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60422" y="5196220"/>
            <a:ext cx="900000" cy="900000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ti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823" y="5374997"/>
            <a:ext cx="23775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__</a:t>
            </a:r>
            <a:r>
              <a:rPr lang="cs-CZ" sz="4400" dirty="0" err="1" smtClean="0"/>
              <a:t>skárna</a:t>
            </a:r>
            <a:r>
              <a:rPr lang="cs-CZ" sz="4400" dirty="0" smtClean="0"/>
              <a:t> 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6087" y="5346122"/>
            <a:ext cx="18205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kula__ </a:t>
            </a:r>
            <a:endParaRPr lang="cs-CZ" sz="4400" dirty="0"/>
          </a:p>
        </p:txBody>
      </p:sp>
      <p:sp>
        <p:nvSpPr>
          <p:cNvPr id="9" name="Zaoblený obdélník 8"/>
          <p:cNvSpPr/>
          <p:nvPr/>
        </p:nvSpPr>
        <p:spPr>
          <a:xfrm>
            <a:off x="4232071" y="3914589"/>
            <a:ext cx="900000" cy="900000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tx1"/>
                </a:solidFill>
              </a:rPr>
              <a:t>tí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197333" y="2657045"/>
            <a:ext cx="900000" cy="900000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tx1"/>
                </a:solidFill>
              </a:rPr>
              <a:t>tý</a:t>
            </a:r>
            <a:endParaRPr lang="cs-CZ" sz="44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78635" y="3950209"/>
            <a:ext cx="1237309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91186" y="4005651"/>
            <a:ext cx="129600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55118" y="1142315"/>
            <a:ext cx="1423915" cy="14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740069" y="2730853"/>
            <a:ext cx="203247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ta__</a:t>
            </a:r>
            <a:r>
              <a:rPr lang="cs-CZ" sz="4400" dirty="0" err="1" smtClean="0"/>
              <a:t>nek</a:t>
            </a:r>
            <a:endParaRPr lang="cs-CZ" sz="4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05369" y="2666942"/>
            <a:ext cx="166032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kvě__ </a:t>
            </a:r>
            <a:endParaRPr lang="cs-CZ" sz="4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84828" y="404664"/>
            <a:ext cx="5102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 vhodné slabiky do slov.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12460" y="5374997"/>
            <a:ext cx="51809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ti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401823" y="2656987"/>
            <a:ext cx="6479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ty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338709" y="2666942"/>
            <a:ext cx="51809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0000"/>
                </a:solidFill>
              </a:rPr>
              <a:t>tí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560677" y="5315642"/>
            <a:ext cx="6479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0000"/>
                </a:solidFill>
              </a:rPr>
              <a:t>tý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21" name="Picture 2" descr="H:\MC900122963 květy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915" y="1193056"/>
            <a:ext cx="1294956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0447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196071" y="1383332"/>
            <a:ext cx="900000" cy="900000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ní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60422" y="5196220"/>
            <a:ext cx="900000" cy="900000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tx1"/>
                </a:solidFill>
              </a:rPr>
              <a:t>ny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823" y="5374997"/>
            <a:ext cx="16714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k__</a:t>
            </a:r>
            <a:r>
              <a:rPr lang="cs-CZ" sz="4400" dirty="0" err="1" smtClean="0"/>
              <a:t>hy</a:t>
            </a:r>
            <a:r>
              <a:rPr lang="cs-CZ" sz="4400" dirty="0" smtClean="0"/>
              <a:t> 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6087" y="5385514"/>
            <a:ext cx="201689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cviče__ </a:t>
            </a:r>
            <a:endParaRPr lang="cs-CZ" sz="4400" dirty="0"/>
          </a:p>
        </p:txBody>
      </p:sp>
      <p:sp>
        <p:nvSpPr>
          <p:cNvPr id="9" name="Zaoblený obdélník 8"/>
          <p:cNvSpPr/>
          <p:nvPr/>
        </p:nvSpPr>
        <p:spPr>
          <a:xfrm>
            <a:off x="4232071" y="3914589"/>
            <a:ext cx="900000" cy="900000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ni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197333" y="2657045"/>
            <a:ext cx="900000" cy="900000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ni</a:t>
            </a:r>
            <a:endParaRPr lang="cs-CZ" sz="44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2546" y="4033611"/>
            <a:ext cx="1570007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16478" y="4015611"/>
            <a:ext cx="1205121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4565" y="1325045"/>
            <a:ext cx="1368000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740069" y="2730853"/>
            <a:ext cx="17668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hodi</a:t>
            </a:r>
            <a:r>
              <a:rPr lang="cs-CZ" sz="4400" dirty="0" smtClean="0"/>
              <a:t>__</a:t>
            </a:r>
            <a:endParaRPr lang="cs-CZ" sz="4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05369" y="2730794"/>
            <a:ext cx="166609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ko</a:t>
            </a:r>
            <a:r>
              <a:rPr lang="cs-CZ" sz="4400" dirty="0" smtClean="0"/>
              <a:t>__k </a:t>
            </a:r>
            <a:endParaRPr lang="cs-CZ" sz="4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84828" y="404664"/>
            <a:ext cx="5102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 vhodné slabiky do slov.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05073" y="5385514"/>
            <a:ext cx="6254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ni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077856" y="2730853"/>
            <a:ext cx="6254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ní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812258" y="2730795"/>
            <a:ext cx="7451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0000"/>
                </a:solidFill>
              </a:rPr>
              <a:t>ny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761891" y="5358244"/>
            <a:ext cx="7451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ný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49915" y="1248685"/>
            <a:ext cx="899100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8288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4193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502</TotalTime>
  <Words>205</Words>
  <Application>Microsoft Office PowerPoint</Application>
  <PresentationFormat>Předvádění na obrazovce (4:3)</PresentationFormat>
  <Paragraphs>66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13</cp:revision>
  <dcterms:created xsi:type="dcterms:W3CDTF">2011-04-06T13:10:17Z</dcterms:created>
  <dcterms:modified xsi:type="dcterms:W3CDTF">2013-08-20T11:49:45Z</dcterms:modified>
</cp:coreProperties>
</file>