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9" r:id="rId3"/>
    <p:sldId id="271" r:id="rId4"/>
    <p:sldId id="257" r:id="rId5"/>
    <p:sldId id="264" r:id="rId6"/>
    <p:sldId id="266" r:id="rId7"/>
    <p:sldId id="268" r:id="rId8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60" d="100"/>
          <a:sy n="60" d="100"/>
        </p:scale>
        <p:origin x="-979" y="33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A2386DF-3523-47DD-9615-66D5CB7152FA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273F2AC-C3D8-4527-9C78-BC1E79E6CB6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2373478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1450D52-F9FF-4B21-A9C1-86EA5041EE19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61F54DE-CAF6-45B6-B4E7-8DEC69FA6AE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1636186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0D62372-2424-4E26-8999-4188395CB8A0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B2692B5-E3EE-4A56-A480-149A5E443A1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5214118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5FD92D2-BB48-4517-B17D-FC1282C331F0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2EFF134-A6CF-48A0-B59B-EE5B8069E8C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735356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F6FDEB0-8E2A-4DCB-8B48-EE40FCBA9E29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75CF45-3BF0-4405-A448-40522A13027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104170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6954A21-2D40-4AB8-9CB4-6DE2EE4C3D84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8DB0E42-08DE-4328-BCBF-F76EACC3595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166652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5C6AC78-9888-4019-AC79-8F52D445F274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C4475F-4EBE-41E4-B769-5890F9F23E4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851981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0F96072-C313-4AC8-8802-1412E3E378BE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612C9AF-9A90-4AEE-9A18-6B5540ADA8F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8578263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E4763AE-C213-4F90-A5B7-A8BB53BDBAE4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132D484-D071-4902-B6B1-BF75247BA04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8445998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9CDB797-B744-4B00-A7E7-8AE7E47CFA74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3319EA-2B83-4C08-BA0E-03D63EFE2E0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9196212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5394481-2FA6-4E41-B65B-9B9CA6F7315C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A4E1004-50E3-411B-AE5D-4BCDEE47A9C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671287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303D951D-2CC1-47B5-A3A4-2FB3D248BBA9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015C9CC6-6AB6-4536-AD10-7706CE57871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9.wmf"/><Relationship Id="rId4" Type="http://schemas.openxmlformats.org/officeDocument/2006/relationships/image" Target="../media/image8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Obr&#225;zky%20dostupn&#233;%20na%20WWW:%20%20%3chttp:/office.microsoft.com%3e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250" y="404813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bdélník 1"/>
          <p:cNvSpPr/>
          <p:nvPr/>
        </p:nvSpPr>
        <p:spPr>
          <a:xfrm>
            <a:off x="1433824" y="3144540"/>
            <a:ext cx="6480720" cy="31393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>
                <a:latin typeface="+mn-lt"/>
                <a:cs typeface="Times New Roman" pitchFamily="18" charset="0"/>
              </a:rPr>
              <a:t>ZŠ a MŠ Kateřinice, okres Vsetín</a:t>
            </a:r>
          </a:p>
          <a:p>
            <a:pPr>
              <a:defRPr/>
            </a:pPr>
            <a:r>
              <a:rPr lang="cs-CZ" dirty="0">
                <a:latin typeface="+mn-lt"/>
                <a:cs typeface="Times New Roman" pitchFamily="18" charset="0"/>
              </a:rPr>
              <a:t>projekt č. CZ.1.07/1.4.00/21.1314</a:t>
            </a:r>
          </a:p>
          <a:p>
            <a:pPr>
              <a:defRPr/>
            </a:pPr>
            <a:r>
              <a:rPr lang="cs-CZ" b="1" dirty="0">
                <a:latin typeface="+mn-lt"/>
                <a:cs typeface="Times New Roman" pitchFamily="18" charset="0"/>
              </a:rPr>
              <a:t>Č. </a:t>
            </a:r>
            <a:r>
              <a:rPr lang="cs-CZ" b="1" dirty="0" err="1">
                <a:latin typeface="+mn-lt"/>
                <a:cs typeface="Times New Roman" pitchFamily="18" charset="0"/>
              </a:rPr>
              <a:t>DUMu</a:t>
            </a:r>
            <a:r>
              <a:rPr lang="cs-CZ" b="1" dirty="0">
                <a:latin typeface="+mn-lt"/>
                <a:cs typeface="Times New Roman" pitchFamily="18" charset="0"/>
              </a:rPr>
              <a:t> </a:t>
            </a:r>
            <a:r>
              <a:rPr lang="cs-CZ" b="1" dirty="0" smtClean="0">
                <a:latin typeface="+mn-lt"/>
                <a:cs typeface="Times New Roman" pitchFamily="18" charset="0"/>
              </a:rPr>
              <a:t>VY_32_INOVACE_05_11_Český jazyk</a:t>
            </a:r>
            <a:endParaRPr lang="cs-CZ" b="1" dirty="0">
              <a:latin typeface="+mn-lt"/>
              <a:cs typeface="Times New Roman" pitchFamily="18" charset="0"/>
            </a:endParaRPr>
          </a:p>
          <a:p>
            <a:pPr>
              <a:buFont typeface="Wingdings 2" pitchFamily="18" charset="2"/>
              <a:buNone/>
              <a:defRPr/>
            </a:pPr>
            <a:r>
              <a:rPr lang="cs-CZ" dirty="0">
                <a:latin typeface="+mn-lt"/>
                <a:cs typeface="Times New Roman" pitchFamily="18" charset="0"/>
              </a:rPr>
              <a:t>Vzdělávací oblast: Jazyk a jazyková komunikace - 2</a:t>
            </a:r>
            <a:r>
              <a:rPr lang="cs-CZ" dirty="0" smtClean="0">
                <a:latin typeface="+mn-lt"/>
                <a:cs typeface="Times New Roman" pitchFamily="18" charset="0"/>
              </a:rPr>
              <a:t>. ročník</a:t>
            </a:r>
            <a:endParaRPr lang="cs-CZ" dirty="0">
              <a:latin typeface="+mn-lt"/>
              <a:cs typeface="Times New Roman" pitchFamily="18" charset="0"/>
            </a:endParaRPr>
          </a:p>
          <a:p>
            <a:pPr fontAlgn="ctr"/>
            <a:r>
              <a:rPr lang="cs-CZ" dirty="0">
                <a:latin typeface="+mn-lt"/>
                <a:cs typeface="Times New Roman" pitchFamily="18" charset="0"/>
              </a:rPr>
              <a:t>Předmět: </a:t>
            </a:r>
            <a:r>
              <a:rPr lang="cs-CZ" dirty="0" smtClean="0">
                <a:latin typeface="+mn-lt"/>
                <a:cs typeface="Times New Roman" pitchFamily="18" charset="0"/>
              </a:rPr>
              <a:t>Český jazyk</a:t>
            </a:r>
          </a:p>
          <a:p>
            <a:pPr fontAlgn="ctr"/>
            <a:r>
              <a:rPr lang="cs-CZ" dirty="0" smtClean="0">
                <a:latin typeface="+mn-lt"/>
                <a:cs typeface="Times New Roman" pitchFamily="18" charset="0"/>
              </a:rPr>
              <a:t>Tematický </a:t>
            </a:r>
            <a:r>
              <a:rPr lang="cs-CZ" dirty="0" smtClean="0">
                <a:latin typeface="+mn-lt"/>
              </a:rPr>
              <a:t>okruh: Jazyková výchova</a:t>
            </a:r>
            <a:endParaRPr lang="cs-CZ" dirty="0" smtClean="0">
              <a:latin typeface="+mn-lt"/>
              <a:cs typeface="Times New Roman" pitchFamily="18" charset="0"/>
            </a:endParaRPr>
          </a:p>
          <a:p>
            <a:pPr fontAlgn="ctr"/>
            <a:endParaRPr lang="cs-CZ" dirty="0">
              <a:latin typeface="+mn-lt"/>
            </a:endParaRPr>
          </a:p>
          <a:p>
            <a:r>
              <a:rPr lang="cs-CZ" dirty="0" smtClean="0">
                <a:latin typeface="+mn-lt"/>
                <a:cs typeface="Times New Roman" pitchFamily="18" charset="0"/>
              </a:rPr>
              <a:t>Autor</a:t>
            </a:r>
            <a:r>
              <a:rPr lang="cs-CZ" dirty="0">
                <a:latin typeface="+mn-lt"/>
                <a:cs typeface="Times New Roman" pitchFamily="18" charset="0"/>
              </a:rPr>
              <a:t>: Mgr. Bronislava </a:t>
            </a:r>
            <a:r>
              <a:rPr lang="cs-CZ" dirty="0" err="1" smtClean="0">
                <a:latin typeface="+mn-lt"/>
                <a:cs typeface="Times New Roman" pitchFamily="18" charset="0"/>
              </a:rPr>
              <a:t>Uličníková</a:t>
            </a:r>
            <a:endParaRPr lang="cs-CZ" dirty="0">
              <a:latin typeface="+mn-lt"/>
              <a:cs typeface="Times New Roman" pitchFamily="18" charset="0"/>
            </a:endParaRPr>
          </a:p>
          <a:p>
            <a:r>
              <a:rPr lang="cs-CZ" dirty="0" smtClean="0">
                <a:latin typeface="+mn-lt"/>
                <a:cs typeface="Times New Roman" pitchFamily="18" charset="0"/>
              </a:rPr>
              <a:t>Anotace</a:t>
            </a:r>
            <a:r>
              <a:rPr lang="cs-CZ" dirty="0">
                <a:latin typeface="+mn-lt"/>
                <a:cs typeface="Times New Roman" pitchFamily="18" charset="0"/>
              </a:rPr>
              <a:t>: </a:t>
            </a:r>
            <a:r>
              <a:rPr lang="cs-CZ" dirty="0" smtClean="0">
                <a:latin typeface="+mn-lt"/>
                <a:cs typeface="Times New Roman" pitchFamily="18" charset="0"/>
              </a:rPr>
              <a:t>Prezentace slouží k procvičování spodoby znělosti  párových souhlásek b - p.</a:t>
            </a:r>
          </a:p>
          <a:p>
            <a:endParaRPr lang="cs-CZ" dirty="0">
              <a:latin typeface="+mn-lt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688095" y="2204864"/>
            <a:ext cx="397217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cs typeface="Times New Roman" pitchFamily="18" charset="0"/>
              </a:rPr>
              <a:t>Párové souhlásky b - p</a:t>
            </a:r>
            <a:endParaRPr lang="cs-CZ" sz="3200" b="1" dirty="0"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ovéPole 5"/>
          <p:cNvSpPr txBox="1"/>
          <p:nvPr/>
        </p:nvSpPr>
        <p:spPr>
          <a:xfrm>
            <a:off x="3801164" y="188640"/>
            <a:ext cx="1704313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54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b - p</a:t>
            </a:r>
            <a:endParaRPr lang="cs-CZ" sz="5400" b="1" dirty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639934">
            <a:off x="784028" y="1683613"/>
            <a:ext cx="1519999" cy="1162988"/>
          </a:xfrm>
          <a:prstGeom prst="rect">
            <a:avLst/>
          </a:prstGeom>
        </p:spPr>
      </p:pic>
      <p:sp>
        <p:nvSpPr>
          <p:cNvPr id="8" name="TextovéPole 7"/>
          <p:cNvSpPr txBox="1"/>
          <p:nvPr/>
        </p:nvSpPr>
        <p:spPr>
          <a:xfrm>
            <a:off x="445880" y="1556560"/>
            <a:ext cx="30008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433975" y="1641204"/>
            <a:ext cx="1585690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err="1" smtClean="0">
                <a:latin typeface="Times New Roman" pitchFamily="18" charset="0"/>
                <a:cs typeface="Times New Roman" pitchFamily="18" charset="0"/>
              </a:rPr>
              <a:t>ry_ka</a:t>
            </a:r>
            <a:endParaRPr lang="cs-CZ" sz="4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370023" y="4267068"/>
            <a:ext cx="3377848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>
                <a:latin typeface="Times New Roman" pitchFamily="18" charset="0"/>
                <a:cs typeface="Times New Roman" pitchFamily="18" charset="0"/>
              </a:rPr>
              <a:t>so</a:t>
            </a:r>
            <a:r>
              <a:rPr lang="cs-CZ" sz="4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p</a:t>
            </a:r>
            <a:r>
              <a:rPr lang="cs-CZ" sz="4800" dirty="0" smtClean="0">
                <a:latin typeface="Times New Roman" pitchFamily="18" charset="0"/>
                <a:cs typeface="Times New Roman" pitchFamily="18" charset="0"/>
              </a:rPr>
              <a:t>ečná láva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2942862" y="1641203"/>
            <a:ext cx="527709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b</a:t>
            </a:r>
            <a:endParaRPr lang="cs-CZ" sz="4800" b="1" dirty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95921" y="3661192"/>
            <a:ext cx="1737478" cy="183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9" name="TextovéPole 18"/>
          <p:cNvSpPr txBox="1"/>
          <p:nvPr/>
        </p:nvSpPr>
        <p:spPr>
          <a:xfrm>
            <a:off x="2516242" y="4209044"/>
            <a:ext cx="1619354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err="1" smtClean="0">
                <a:latin typeface="Times New Roman" pitchFamily="18" charset="0"/>
                <a:cs typeface="Times New Roman" pitchFamily="18" charset="0"/>
              </a:rPr>
              <a:t>so_ka</a:t>
            </a:r>
            <a:endParaRPr lang="cs-CZ" sz="4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3073919" y="4201192"/>
            <a:ext cx="504000" cy="75600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p</a:t>
            </a:r>
            <a:endParaRPr lang="cs-CZ" sz="4800" b="1" dirty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7" name="TextovéPole 176"/>
          <p:cNvSpPr txBox="1"/>
          <p:nvPr/>
        </p:nvSpPr>
        <p:spPr>
          <a:xfrm>
            <a:off x="5274644" y="1709856"/>
            <a:ext cx="3568606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>
                <a:latin typeface="Times New Roman" pitchFamily="18" charset="0"/>
                <a:cs typeface="Times New Roman" pitchFamily="18" charset="0"/>
              </a:rPr>
              <a:t> malá ry</a:t>
            </a:r>
            <a:r>
              <a:rPr lang="cs-CZ" sz="4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b</a:t>
            </a:r>
            <a:r>
              <a:rPr lang="cs-CZ" sz="4800" dirty="0" smtClean="0">
                <a:latin typeface="Times New Roman" pitchFamily="18" charset="0"/>
                <a:cs typeface="Times New Roman" pitchFamily="18" charset="0"/>
              </a:rPr>
              <a:t>ička</a:t>
            </a:r>
            <a:endParaRPr lang="cs-CZ" sz="4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8" name="Šipka doprava 177"/>
          <p:cNvSpPr/>
          <p:nvPr/>
        </p:nvSpPr>
        <p:spPr>
          <a:xfrm>
            <a:off x="4158652" y="2056701"/>
            <a:ext cx="936000" cy="252000"/>
          </a:xfrm>
          <a:prstGeom prst="rightArrow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1" name="Šipka doprava 180"/>
          <p:cNvSpPr/>
          <p:nvPr/>
        </p:nvSpPr>
        <p:spPr>
          <a:xfrm>
            <a:off x="4340390" y="4624542"/>
            <a:ext cx="936000" cy="252000"/>
          </a:xfrm>
          <a:prstGeom prst="rightArrow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1439690" y="5949280"/>
            <a:ext cx="6707285" cy="553998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0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Doplň neúplná slova a odůvodni pravopis.</a:t>
            </a:r>
            <a:endParaRPr lang="cs-CZ" sz="4800" dirty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651543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7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7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75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1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500"/>
                                        <p:tgtEl>
                                          <p:spTgt spid="1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75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75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75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1" dur="500"/>
                                        <p:tgtEl>
                                          <p:spTgt spid="1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4" grpId="0"/>
      <p:bldP spid="22" grpId="0"/>
      <p:bldP spid="177" grpId="0"/>
      <p:bldP spid="178" grpId="0" animBg="1"/>
      <p:bldP spid="181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ovéPole 5"/>
          <p:cNvSpPr txBox="1"/>
          <p:nvPr/>
        </p:nvSpPr>
        <p:spPr>
          <a:xfrm>
            <a:off x="3801164" y="188640"/>
            <a:ext cx="1704313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54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b - p</a:t>
            </a:r>
            <a:endParaRPr lang="cs-CZ" sz="5400" b="1" dirty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639934">
            <a:off x="768306" y="2061957"/>
            <a:ext cx="1934773" cy="612000"/>
          </a:xfrm>
          <a:prstGeom prst="rect">
            <a:avLst/>
          </a:prstGeom>
        </p:spPr>
      </p:pic>
      <p:sp>
        <p:nvSpPr>
          <p:cNvPr id="8" name="TextovéPole 7"/>
          <p:cNvSpPr txBox="1"/>
          <p:nvPr/>
        </p:nvSpPr>
        <p:spPr>
          <a:xfrm>
            <a:off x="445880" y="1556560"/>
            <a:ext cx="30008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692955" y="1635942"/>
            <a:ext cx="1911101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800" dirty="0" err="1" smtClean="0">
                <a:latin typeface="Times New Roman" pitchFamily="18" charset="0"/>
                <a:cs typeface="Times New Roman" pitchFamily="18" charset="0"/>
              </a:rPr>
              <a:t>tru_ka</a:t>
            </a:r>
            <a:endParaRPr lang="cs-CZ" sz="4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883180" y="3672276"/>
            <a:ext cx="2747868" cy="138499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3600" dirty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(mnoho)</a:t>
            </a:r>
          </a:p>
          <a:p>
            <a:r>
              <a:rPr lang="cs-CZ" sz="4800" dirty="0" smtClean="0">
                <a:latin typeface="Times New Roman" pitchFamily="18" charset="0"/>
                <a:cs typeface="Times New Roman" pitchFamily="18" charset="0"/>
              </a:rPr>
              <a:t>chalou</a:t>
            </a:r>
            <a:r>
              <a:rPr lang="cs-CZ" sz="4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p</a:t>
            </a:r>
            <a:r>
              <a:rPr lang="cs-CZ" sz="4800" dirty="0" smtClean="0">
                <a:latin typeface="Times New Roman" pitchFamily="18" charset="0"/>
                <a:cs typeface="Times New Roman" pitchFamily="18" charset="0"/>
              </a:rPr>
              <a:t>ek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3525454" y="1637600"/>
            <a:ext cx="527709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b</a:t>
            </a:r>
            <a:endParaRPr lang="cs-CZ" sz="4800" b="1" dirty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67692" y="3669103"/>
            <a:ext cx="1368000" cy="136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9" name="TextovéPole 18"/>
          <p:cNvSpPr txBox="1"/>
          <p:nvPr/>
        </p:nvSpPr>
        <p:spPr>
          <a:xfrm>
            <a:off x="1999377" y="4144608"/>
            <a:ext cx="2712602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err="1" smtClean="0">
                <a:latin typeface="Times New Roman" pitchFamily="18" charset="0"/>
                <a:cs typeface="Times New Roman" pitchFamily="18" charset="0"/>
              </a:rPr>
              <a:t>chalou_ka</a:t>
            </a:r>
            <a:endParaRPr lang="cs-CZ" sz="4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3589431" y="4142733"/>
            <a:ext cx="504000" cy="75600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p</a:t>
            </a:r>
            <a:endParaRPr lang="cs-CZ" sz="4800" b="1" dirty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7" name="TextovéPole 176"/>
          <p:cNvSpPr txBox="1"/>
          <p:nvPr/>
        </p:nvSpPr>
        <p:spPr>
          <a:xfrm>
            <a:off x="5724128" y="1637600"/>
            <a:ext cx="184537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>
                <a:latin typeface="Times New Roman" pitchFamily="18" charset="0"/>
                <a:cs typeface="Times New Roman" pitchFamily="18" charset="0"/>
              </a:rPr>
              <a:t> trou</a:t>
            </a:r>
            <a:r>
              <a:rPr lang="cs-CZ" sz="4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b</a:t>
            </a:r>
            <a:r>
              <a:rPr lang="cs-CZ" sz="4800" dirty="0" smtClean="0">
                <a:latin typeface="Times New Roman" pitchFamily="18" charset="0"/>
                <a:cs typeface="Times New Roman" pitchFamily="18" charset="0"/>
              </a:rPr>
              <a:t>í</a:t>
            </a:r>
            <a:endParaRPr lang="cs-CZ" sz="4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8" name="Šipka doprava 177"/>
          <p:cNvSpPr/>
          <p:nvPr/>
        </p:nvSpPr>
        <p:spPr>
          <a:xfrm>
            <a:off x="4929450" y="1967556"/>
            <a:ext cx="936000" cy="216000"/>
          </a:xfrm>
          <a:prstGeom prst="rightArrow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1" name="Šipka doprava 180"/>
          <p:cNvSpPr/>
          <p:nvPr/>
        </p:nvSpPr>
        <p:spPr>
          <a:xfrm>
            <a:off x="4947180" y="4579192"/>
            <a:ext cx="936000" cy="216000"/>
          </a:xfrm>
          <a:prstGeom prst="rightArrow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1439690" y="5949280"/>
            <a:ext cx="6707285" cy="553998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0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Doplň neúplná slova a odůvodni pravopis.</a:t>
            </a:r>
            <a:endParaRPr lang="cs-CZ" sz="4800" dirty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705984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7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7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75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1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500"/>
                                        <p:tgtEl>
                                          <p:spTgt spid="1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75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75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75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1" dur="500"/>
                                        <p:tgtEl>
                                          <p:spTgt spid="1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4" grpId="0"/>
      <p:bldP spid="22" grpId="0"/>
      <p:bldP spid="177" grpId="0"/>
      <p:bldP spid="178" grpId="0" animBg="1"/>
      <p:bldP spid="181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ovéPole 5"/>
          <p:cNvSpPr txBox="1"/>
          <p:nvPr/>
        </p:nvSpPr>
        <p:spPr>
          <a:xfrm>
            <a:off x="7098095" y="209640"/>
            <a:ext cx="1704313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54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b - p</a:t>
            </a:r>
            <a:endParaRPr lang="cs-CZ" sz="5400" b="1" dirty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27293" y="1111970"/>
            <a:ext cx="1254096" cy="1332000"/>
          </a:xfrm>
          <a:prstGeom prst="rect">
            <a:avLst/>
          </a:prstGeom>
        </p:spPr>
      </p:pic>
      <p:sp>
        <p:nvSpPr>
          <p:cNvPr id="8" name="TextovéPole 7"/>
          <p:cNvSpPr txBox="1"/>
          <p:nvPr/>
        </p:nvSpPr>
        <p:spPr>
          <a:xfrm>
            <a:off x="445880" y="1556560"/>
            <a:ext cx="30008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108353" y="3538661"/>
            <a:ext cx="270779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000" dirty="0" err="1" smtClean="0">
                <a:latin typeface="Times New Roman" pitchFamily="18" charset="0"/>
                <a:cs typeface="Times New Roman" pitchFamily="18" charset="0"/>
              </a:rPr>
              <a:t>ka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_</a:t>
            </a:r>
            <a:r>
              <a:rPr lang="cs-CZ" sz="4000" dirty="0" err="1" smtClean="0">
                <a:latin typeface="Times New Roman" pitchFamily="18" charset="0"/>
                <a:cs typeface="Times New Roman" pitchFamily="18" charset="0"/>
              </a:rPr>
              <a:t>ka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000" dirty="0">
                <a:latin typeface="Times New Roman" pitchFamily="18" charset="0"/>
                <a:cs typeface="Times New Roman" pitchFamily="18" charset="0"/>
              </a:rPr>
              <a:t>d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eště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344817" y="1262828"/>
            <a:ext cx="336502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poštovní </a:t>
            </a:r>
            <a:r>
              <a:rPr lang="cs-CZ" sz="4000" dirty="0" err="1" smtClean="0">
                <a:latin typeface="Times New Roman" pitchFamily="18" charset="0"/>
                <a:cs typeface="Times New Roman" pitchFamily="18" charset="0"/>
              </a:rPr>
              <a:t>holu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_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184168" y="5445223"/>
            <a:ext cx="373371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ořechová </a:t>
            </a:r>
            <a:r>
              <a:rPr lang="cs-CZ" sz="3600" dirty="0" err="1" smtClean="0">
                <a:latin typeface="Times New Roman" pitchFamily="18" charset="0"/>
                <a:cs typeface="Times New Roman" pitchFamily="18" charset="0"/>
              </a:rPr>
              <a:t>skořá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_</a:t>
            </a:r>
            <a:r>
              <a:rPr lang="cs-CZ" sz="4000" dirty="0" err="1" smtClean="0">
                <a:latin typeface="Times New Roman" pitchFamily="18" charset="0"/>
                <a:cs typeface="Times New Roman" pitchFamily="18" charset="0"/>
              </a:rPr>
              <a:t>ka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 descr="H:\MC900432588 kapka deště.PN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554"/>
          <a:stretch/>
        </p:blipFill>
        <p:spPr bwMode="auto">
          <a:xfrm>
            <a:off x="3142856" y="2001042"/>
            <a:ext cx="1692000" cy="1581106"/>
          </a:xfrm>
          <a:prstGeom prst="rect">
            <a:avLst/>
          </a:prstGeom>
          <a:noFill/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TextovéPole 13"/>
          <p:cNvSpPr txBox="1"/>
          <p:nvPr/>
        </p:nvSpPr>
        <p:spPr>
          <a:xfrm>
            <a:off x="5220072" y="1268760"/>
            <a:ext cx="47000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b</a:t>
            </a:r>
          </a:p>
        </p:txBody>
      </p:sp>
      <p:pic>
        <p:nvPicPr>
          <p:cNvPr id="1029" name="Picture 5" descr="H:\MC900424748 šipka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4634259">
            <a:off x="6486852" y="1265965"/>
            <a:ext cx="1222486" cy="115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7" name="TextovéPole 16"/>
          <p:cNvSpPr txBox="1"/>
          <p:nvPr/>
        </p:nvSpPr>
        <p:spPr>
          <a:xfrm>
            <a:off x="5223204" y="2564904"/>
            <a:ext cx="325121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směrová </a:t>
            </a:r>
            <a:r>
              <a:rPr lang="cs-CZ" sz="4000" dirty="0" err="1" smtClean="0">
                <a:latin typeface="Times New Roman" pitchFamily="18" charset="0"/>
                <a:cs typeface="Times New Roman" pitchFamily="18" charset="0"/>
              </a:rPr>
              <a:t>ši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_</a:t>
            </a:r>
            <a:r>
              <a:rPr lang="cs-CZ" sz="4000" dirty="0" err="1" smtClean="0">
                <a:latin typeface="Times New Roman" pitchFamily="18" charset="0"/>
                <a:cs typeface="Times New Roman" pitchFamily="18" charset="0"/>
              </a:rPr>
              <a:t>ka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30" name="Picture 6" descr="H:\MC900237231 klubko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19972" y="3700661"/>
            <a:ext cx="1818459" cy="136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9" name="TextovéPole 18"/>
          <p:cNvSpPr txBox="1"/>
          <p:nvPr/>
        </p:nvSpPr>
        <p:spPr>
          <a:xfrm>
            <a:off x="731898" y="5122057"/>
            <a:ext cx="276550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000" dirty="0" err="1" smtClean="0">
                <a:latin typeface="Times New Roman" pitchFamily="18" charset="0"/>
                <a:cs typeface="Times New Roman" pitchFamily="18" charset="0"/>
              </a:rPr>
              <a:t>klu_ko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 vlny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7524328" y="2564904"/>
            <a:ext cx="47000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p</a:t>
            </a:r>
            <a:endParaRPr lang="cs-CZ" sz="4000" b="1" dirty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3707904" y="3573016"/>
            <a:ext cx="47000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p</a:t>
            </a:r>
            <a:endParaRPr lang="cs-CZ" sz="4000" b="1" dirty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1475656" y="5157192"/>
            <a:ext cx="47000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cs-CZ"/>
            </a:defPPr>
            <a:lvl1pPr>
              <a:defRPr sz="4000" b="1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defRPr>
            </a:lvl1pPr>
          </a:lstStyle>
          <a:p>
            <a:r>
              <a:rPr lang="cs-CZ" dirty="0"/>
              <a:t>b</a:t>
            </a:r>
          </a:p>
        </p:txBody>
      </p:sp>
      <p:sp>
        <p:nvSpPr>
          <p:cNvPr id="23" name="TextovéPole 22"/>
          <p:cNvSpPr txBox="1"/>
          <p:nvPr/>
        </p:nvSpPr>
        <p:spPr>
          <a:xfrm>
            <a:off x="6948264" y="5445224"/>
            <a:ext cx="47000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p</a:t>
            </a:r>
            <a:endParaRPr lang="cs-CZ" sz="4000" b="1" dirty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1426389" y="6106240"/>
            <a:ext cx="6707285" cy="553998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0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Doplň neúplná slova a odůvodni pravopis.</a:t>
            </a:r>
            <a:endParaRPr lang="cs-CZ" sz="4800" dirty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386333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  <p:bldP spid="20" grpId="0"/>
      <p:bldP spid="21" grpId="0"/>
      <p:bldP spid="22" grpId="0"/>
      <p:bldP spid="2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971600" y="332656"/>
            <a:ext cx="325121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Doplň 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b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,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 p 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do vět.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49283" y="966992"/>
            <a:ext cx="8099181" cy="5324535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900" dirty="0" smtClean="0"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3400" dirty="0" smtClean="0">
                <a:latin typeface="Times New Roman" pitchFamily="18" charset="0"/>
                <a:cs typeface="Times New Roman" pitchFamily="18" charset="0"/>
              </a:rPr>
              <a:t>Tmavý </a:t>
            </a:r>
            <a:r>
              <a:rPr lang="cs-CZ" sz="3400" dirty="0" err="1" smtClean="0">
                <a:latin typeface="Times New Roman" pitchFamily="18" charset="0"/>
                <a:cs typeface="Times New Roman" pitchFamily="18" charset="0"/>
              </a:rPr>
              <a:t>chlé</a:t>
            </a:r>
            <a:r>
              <a:rPr lang="cs-CZ" sz="3400" dirty="0" smtClean="0">
                <a:latin typeface="Times New Roman" pitchFamily="18" charset="0"/>
                <a:cs typeface="Times New Roman" pitchFamily="18" charset="0"/>
              </a:rPr>
              <a:t>_ je velmi zdravý. </a:t>
            </a:r>
          </a:p>
          <a:p>
            <a:r>
              <a:rPr lang="cs-CZ" sz="3400" dirty="0" smtClean="0">
                <a:latin typeface="Times New Roman" pitchFamily="18" charset="0"/>
                <a:cs typeface="Times New Roman" pitchFamily="18" charset="0"/>
              </a:rPr>
              <a:t>  Rybář chytil devět </a:t>
            </a:r>
            <a:r>
              <a:rPr lang="cs-CZ" sz="3400" dirty="0" err="1" smtClean="0">
                <a:latin typeface="Times New Roman" pitchFamily="18" charset="0"/>
                <a:cs typeface="Times New Roman" pitchFamily="18" charset="0"/>
              </a:rPr>
              <a:t>ry</a:t>
            </a:r>
            <a:r>
              <a:rPr lang="cs-CZ" sz="3400" dirty="0" smtClean="0">
                <a:latin typeface="Times New Roman" pitchFamily="18" charset="0"/>
                <a:cs typeface="Times New Roman" pitchFamily="18" charset="0"/>
              </a:rPr>
              <a:t>_. </a:t>
            </a:r>
          </a:p>
          <a:p>
            <a:r>
              <a:rPr lang="cs-CZ" sz="3400" dirty="0" smtClean="0">
                <a:latin typeface="Times New Roman" pitchFamily="18" charset="0"/>
                <a:cs typeface="Times New Roman" pitchFamily="18" charset="0"/>
              </a:rPr>
              <a:t>  Králíci mají </a:t>
            </a:r>
            <a:r>
              <a:rPr lang="cs-CZ" sz="3400" dirty="0" err="1" smtClean="0">
                <a:latin typeface="Times New Roman" pitchFamily="18" charset="0"/>
                <a:cs typeface="Times New Roman" pitchFamily="18" charset="0"/>
              </a:rPr>
              <a:t>he_kou</a:t>
            </a:r>
            <a:r>
              <a:rPr lang="cs-CZ" sz="3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400" dirty="0" err="1" smtClean="0">
                <a:latin typeface="Times New Roman" pitchFamily="18" charset="0"/>
                <a:cs typeface="Times New Roman" pitchFamily="18" charset="0"/>
              </a:rPr>
              <a:t>srs</a:t>
            </a:r>
            <a:r>
              <a:rPr lang="cs-CZ" sz="3400" dirty="0" smtClean="0">
                <a:latin typeface="Times New Roman" pitchFamily="18" charset="0"/>
                <a:cs typeface="Times New Roman" pitchFamily="18" charset="0"/>
              </a:rPr>
              <a:t>_.                  </a:t>
            </a:r>
          </a:p>
          <a:p>
            <a:r>
              <a:rPr lang="cs-CZ" sz="3400" dirty="0" smtClean="0"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3400" dirty="0" err="1" smtClean="0">
                <a:latin typeface="Times New Roman" pitchFamily="18" charset="0"/>
                <a:cs typeface="Times New Roman" pitchFamily="18" charset="0"/>
              </a:rPr>
              <a:t>Nechlu</a:t>
            </a:r>
            <a:r>
              <a:rPr lang="cs-CZ" sz="3400" dirty="0" smtClean="0">
                <a:latin typeface="Times New Roman" pitchFamily="18" charset="0"/>
                <a:cs typeface="Times New Roman" pitchFamily="18" charset="0"/>
              </a:rPr>
              <a:t>_ se před ostatními. </a:t>
            </a:r>
          </a:p>
          <a:p>
            <a:r>
              <a:rPr lang="cs-CZ" sz="3400" dirty="0" smtClean="0">
                <a:latin typeface="Times New Roman" pitchFamily="18" charset="0"/>
                <a:cs typeface="Times New Roman" pitchFamily="18" charset="0"/>
              </a:rPr>
              <a:t>  Podnikli </a:t>
            </a:r>
            <a:r>
              <a:rPr lang="cs-CZ" sz="3400" dirty="0">
                <a:latin typeface="Times New Roman" pitchFamily="18" charset="0"/>
                <a:cs typeface="Times New Roman" pitchFamily="18" charset="0"/>
              </a:rPr>
              <a:t>jsme </a:t>
            </a:r>
            <a:r>
              <a:rPr lang="cs-CZ" sz="3400" dirty="0" err="1" smtClean="0">
                <a:latin typeface="Times New Roman" pitchFamily="18" charset="0"/>
                <a:cs typeface="Times New Roman" pitchFamily="18" charset="0"/>
              </a:rPr>
              <a:t>výstu</a:t>
            </a:r>
            <a:r>
              <a:rPr lang="cs-CZ" sz="3400" dirty="0" smtClean="0">
                <a:latin typeface="Times New Roman" pitchFamily="18" charset="0"/>
                <a:cs typeface="Times New Roman" pitchFamily="18" charset="0"/>
              </a:rPr>
              <a:t>_ na horu. </a:t>
            </a:r>
          </a:p>
          <a:p>
            <a:r>
              <a:rPr lang="cs-CZ" sz="3400" dirty="0" smtClean="0">
                <a:latin typeface="Times New Roman" pitchFamily="18" charset="0"/>
                <a:cs typeface="Times New Roman" pitchFamily="18" charset="0"/>
              </a:rPr>
              <a:t>  V </a:t>
            </a:r>
            <a:r>
              <a:rPr lang="cs-CZ" sz="3400" dirty="0">
                <a:latin typeface="Times New Roman" pitchFamily="18" charset="0"/>
                <a:cs typeface="Times New Roman" pitchFamily="18" charset="0"/>
              </a:rPr>
              <a:t>místnosti je </a:t>
            </a:r>
            <a:r>
              <a:rPr lang="cs-CZ" sz="3400" dirty="0" smtClean="0">
                <a:latin typeface="Times New Roman" pitchFamily="18" charset="0"/>
                <a:cs typeface="Times New Roman" pitchFamily="18" charset="0"/>
              </a:rPr>
              <a:t>vysoký</a:t>
            </a:r>
            <a:r>
              <a:rPr lang="cs-CZ" sz="3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400" dirty="0" err="1" smtClean="0">
                <a:latin typeface="Times New Roman" pitchFamily="18" charset="0"/>
                <a:cs typeface="Times New Roman" pitchFamily="18" charset="0"/>
              </a:rPr>
              <a:t>stro</a:t>
            </a:r>
            <a:r>
              <a:rPr lang="cs-CZ" sz="3400" dirty="0" smtClean="0">
                <a:latin typeface="Times New Roman" pitchFamily="18" charset="0"/>
                <a:cs typeface="Times New Roman" pitchFamily="18" charset="0"/>
              </a:rPr>
              <a:t>_. </a:t>
            </a:r>
          </a:p>
          <a:p>
            <a:r>
              <a:rPr lang="cs-CZ" sz="3400" dirty="0" smtClean="0">
                <a:latin typeface="Times New Roman" pitchFamily="18" charset="0"/>
                <a:cs typeface="Times New Roman" pitchFamily="18" charset="0"/>
              </a:rPr>
              <a:t>  Mám ošetřený</a:t>
            </a:r>
            <a:r>
              <a:rPr lang="cs-CZ" sz="3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400" dirty="0" smtClean="0">
                <a:latin typeface="Times New Roman" pitchFamily="18" charset="0"/>
                <a:cs typeface="Times New Roman" pitchFamily="18" charset="0"/>
              </a:rPr>
              <a:t>bolavý </a:t>
            </a:r>
            <a:r>
              <a:rPr lang="cs-CZ" sz="3400" dirty="0" err="1" smtClean="0">
                <a:latin typeface="Times New Roman" pitchFamily="18" charset="0"/>
                <a:cs typeface="Times New Roman" pitchFamily="18" charset="0"/>
              </a:rPr>
              <a:t>zu</a:t>
            </a:r>
            <a:r>
              <a:rPr lang="cs-CZ" sz="3400" dirty="0" smtClean="0">
                <a:latin typeface="Times New Roman" pitchFamily="18" charset="0"/>
                <a:cs typeface="Times New Roman" pitchFamily="18" charset="0"/>
              </a:rPr>
              <a:t>_. </a:t>
            </a:r>
          </a:p>
          <a:p>
            <a:r>
              <a:rPr lang="cs-CZ" sz="3400" dirty="0" smtClean="0">
                <a:latin typeface="Times New Roman" pitchFamily="18" charset="0"/>
                <a:cs typeface="Times New Roman" pitchFamily="18" charset="0"/>
              </a:rPr>
              <a:t>  Od </a:t>
            </a:r>
            <a:r>
              <a:rPr lang="cs-CZ" sz="3400" dirty="0">
                <a:latin typeface="Times New Roman" pitchFamily="18" charset="0"/>
                <a:cs typeface="Times New Roman" pitchFamily="18" charset="0"/>
              </a:rPr>
              <a:t>rybníka se </a:t>
            </a:r>
            <a:r>
              <a:rPr lang="cs-CZ" sz="3400" dirty="0" smtClean="0">
                <a:latin typeface="Times New Roman" pitchFamily="18" charset="0"/>
                <a:cs typeface="Times New Roman" pitchFamily="18" charset="0"/>
              </a:rPr>
              <a:t>ozývalo</a:t>
            </a:r>
            <a:r>
              <a:rPr lang="cs-CZ" sz="3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400" dirty="0" smtClean="0">
                <a:latin typeface="Times New Roman" pitchFamily="18" charset="0"/>
                <a:cs typeface="Times New Roman" pitchFamily="18" charset="0"/>
              </a:rPr>
              <a:t>kvákání </a:t>
            </a:r>
            <a:r>
              <a:rPr lang="cs-CZ" sz="3400" dirty="0" err="1" smtClean="0">
                <a:latin typeface="Times New Roman" pitchFamily="18" charset="0"/>
                <a:cs typeface="Times New Roman" pitchFamily="18" charset="0"/>
              </a:rPr>
              <a:t>ža</a:t>
            </a:r>
            <a:r>
              <a:rPr lang="cs-CZ" sz="3400" smtClean="0">
                <a:latin typeface="Times New Roman" pitchFamily="18" charset="0"/>
                <a:cs typeface="Times New Roman" pitchFamily="18" charset="0"/>
              </a:rPr>
              <a:t>_. </a:t>
            </a:r>
            <a:endParaRPr lang="cs-CZ" sz="34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3400" dirty="0" smtClean="0">
                <a:latin typeface="Times New Roman" pitchFamily="18" charset="0"/>
                <a:cs typeface="Times New Roman" pitchFamily="18" charset="0"/>
              </a:rPr>
              <a:t>  Umíš vyprávět</a:t>
            </a:r>
            <a:r>
              <a:rPr lang="cs-CZ" sz="3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400" dirty="0" smtClean="0">
                <a:latin typeface="Times New Roman" pitchFamily="18" charset="0"/>
                <a:cs typeface="Times New Roman" pitchFamily="18" charset="0"/>
              </a:rPr>
              <a:t>nějaký </a:t>
            </a:r>
            <a:r>
              <a:rPr lang="cs-CZ" sz="3400" dirty="0" err="1" smtClean="0">
                <a:latin typeface="Times New Roman" pitchFamily="18" charset="0"/>
                <a:cs typeface="Times New Roman" pitchFamily="18" charset="0"/>
              </a:rPr>
              <a:t>vti</a:t>
            </a:r>
            <a:r>
              <a:rPr lang="cs-CZ" sz="3400" dirty="0" smtClean="0">
                <a:latin typeface="Times New Roman" pitchFamily="18" charset="0"/>
                <a:cs typeface="Times New Roman" pitchFamily="18" charset="0"/>
              </a:rPr>
              <a:t>_?</a:t>
            </a:r>
            <a:endParaRPr lang="cs-CZ" sz="34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3400" dirty="0" smtClean="0">
                <a:latin typeface="Times New Roman" pitchFamily="18" charset="0"/>
                <a:cs typeface="Times New Roman" pitchFamily="18" charset="0"/>
              </a:rPr>
              <a:t>  Kup v obchodě </a:t>
            </a:r>
            <a:r>
              <a:rPr lang="cs-CZ" sz="3400" dirty="0" err="1" smtClean="0">
                <a:latin typeface="Times New Roman" pitchFamily="18" charset="0"/>
                <a:cs typeface="Times New Roman" pitchFamily="18" charset="0"/>
              </a:rPr>
              <a:t>keču</a:t>
            </a:r>
            <a:r>
              <a:rPr lang="cs-CZ" sz="3400" dirty="0" smtClean="0">
                <a:latin typeface="Times New Roman" pitchFamily="18" charset="0"/>
                <a:cs typeface="Times New Roman" pitchFamily="18" charset="0"/>
              </a:rPr>
              <a:t>_.</a:t>
            </a:r>
            <a:endParaRPr lang="cs-CZ" sz="34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06119" y="1340768"/>
            <a:ext cx="1530664" cy="1224000"/>
          </a:xfrm>
          <a:prstGeom prst="rect">
            <a:avLst/>
          </a:prstGeom>
        </p:spPr>
      </p:pic>
      <p:pic>
        <p:nvPicPr>
          <p:cNvPr id="2051" name="Picture 3" descr="H:\MC900280496 výstup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24455" y="3501008"/>
            <a:ext cx="1612207" cy="176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469754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971600" y="332656"/>
            <a:ext cx="209602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Doplň věty.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83568" y="966992"/>
            <a:ext cx="7848872" cy="5324535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900" dirty="0" smtClean="0"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3400" dirty="0" smtClean="0">
                <a:latin typeface="Times New Roman" pitchFamily="18" charset="0"/>
                <a:cs typeface="Times New Roman" pitchFamily="18" charset="0"/>
              </a:rPr>
              <a:t>Tmavý chlé</a:t>
            </a:r>
            <a:r>
              <a:rPr lang="cs-CZ" sz="34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b</a:t>
            </a:r>
            <a:r>
              <a:rPr lang="cs-CZ" sz="3400" dirty="0" smtClean="0">
                <a:latin typeface="Times New Roman" pitchFamily="18" charset="0"/>
                <a:cs typeface="Times New Roman" pitchFamily="18" charset="0"/>
              </a:rPr>
              <a:t> je velmi zdravý. </a:t>
            </a:r>
          </a:p>
          <a:p>
            <a:r>
              <a:rPr lang="cs-CZ" sz="3400" dirty="0" smtClean="0">
                <a:latin typeface="Times New Roman" pitchFamily="18" charset="0"/>
                <a:cs typeface="Times New Roman" pitchFamily="18" charset="0"/>
              </a:rPr>
              <a:t>  Rybář chytil devět ry</a:t>
            </a:r>
            <a:r>
              <a:rPr lang="cs-CZ" sz="34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b</a:t>
            </a:r>
            <a:r>
              <a:rPr lang="cs-CZ" sz="3400" dirty="0" smtClean="0">
                <a:latin typeface="Times New Roman" pitchFamily="18" charset="0"/>
                <a:cs typeface="Times New Roman" pitchFamily="18" charset="0"/>
              </a:rPr>
              <a:t>. </a:t>
            </a:r>
          </a:p>
          <a:p>
            <a:r>
              <a:rPr lang="cs-CZ" sz="3400" dirty="0" smtClean="0">
                <a:latin typeface="Times New Roman" pitchFamily="18" charset="0"/>
                <a:cs typeface="Times New Roman" pitchFamily="18" charset="0"/>
              </a:rPr>
              <a:t>  Králíci mají he</a:t>
            </a:r>
            <a:r>
              <a:rPr lang="cs-CZ" sz="34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b</a:t>
            </a:r>
            <a:r>
              <a:rPr lang="cs-CZ" sz="3400" dirty="0" smtClean="0">
                <a:latin typeface="Times New Roman" pitchFamily="18" charset="0"/>
                <a:cs typeface="Times New Roman" pitchFamily="18" charset="0"/>
              </a:rPr>
              <a:t>kou srs</a:t>
            </a:r>
            <a:r>
              <a:rPr lang="cs-CZ" sz="34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t</a:t>
            </a:r>
            <a:r>
              <a:rPr lang="cs-CZ" sz="3400" dirty="0" smtClean="0">
                <a:latin typeface="Times New Roman" pitchFamily="18" charset="0"/>
                <a:cs typeface="Times New Roman" pitchFamily="18" charset="0"/>
              </a:rPr>
              <a:t>.                  </a:t>
            </a:r>
          </a:p>
          <a:p>
            <a:r>
              <a:rPr lang="cs-CZ" sz="3400" dirty="0" smtClean="0">
                <a:latin typeface="Times New Roman" pitchFamily="18" charset="0"/>
                <a:cs typeface="Times New Roman" pitchFamily="18" charset="0"/>
              </a:rPr>
              <a:t>  Nechlu</a:t>
            </a:r>
            <a:r>
              <a:rPr lang="cs-CZ" sz="34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b</a:t>
            </a:r>
            <a:r>
              <a:rPr lang="cs-CZ" sz="3400" dirty="0" smtClean="0">
                <a:latin typeface="Times New Roman" pitchFamily="18" charset="0"/>
                <a:cs typeface="Times New Roman" pitchFamily="18" charset="0"/>
              </a:rPr>
              <a:t> se před ostatními. </a:t>
            </a:r>
          </a:p>
          <a:p>
            <a:r>
              <a:rPr lang="cs-CZ" sz="3400" dirty="0" smtClean="0">
                <a:latin typeface="Times New Roman" pitchFamily="18" charset="0"/>
                <a:cs typeface="Times New Roman" pitchFamily="18" charset="0"/>
              </a:rPr>
              <a:t>  Podnikli </a:t>
            </a:r>
            <a:r>
              <a:rPr lang="cs-CZ" sz="3400" dirty="0">
                <a:latin typeface="Times New Roman" pitchFamily="18" charset="0"/>
                <a:cs typeface="Times New Roman" pitchFamily="18" charset="0"/>
              </a:rPr>
              <a:t>jsme </a:t>
            </a:r>
            <a:r>
              <a:rPr lang="cs-CZ" sz="3400" dirty="0" smtClean="0">
                <a:latin typeface="Times New Roman" pitchFamily="18" charset="0"/>
                <a:cs typeface="Times New Roman" pitchFamily="18" charset="0"/>
              </a:rPr>
              <a:t>výstu</a:t>
            </a:r>
            <a:r>
              <a:rPr lang="cs-CZ" sz="34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p</a:t>
            </a:r>
            <a:r>
              <a:rPr lang="cs-CZ" sz="3400" dirty="0" smtClean="0">
                <a:latin typeface="Times New Roman" pitchFamily="18" charset="0"/>
                <a:cs typeface="Times New Roman" pitchFamily="18" charset="0"/>
              </a:rPr>
              <a:t> na horu. </a:t>
            </a:r>
          </a:p>
          <a:p>
            <a:r>
              <a:rPr lang="cs-CZ" sz="3400" dirty="0" smtClean="0">
                <a:latin typeface="Times New Roman" pitchFamily="18" charset="0"/>
                <a:cs typeface="Times New Roman" pitchFamily="18" charset="0"/>
              </a:rPr>
              <a:t>  V </a:t>
            </a:r>
            <a:r>
              <a:rPr lang="cs-CZ" sz="3400" dirty="0">
                <a:latin typeface="Times New Roman" pitchFamily="18" charset="0"/>
                <a:cs typeface="Times New Roman" pitchFamily="18" charset="0"/>
              </a:rPr>
              <a:t>místnosti je </a:t>
            </a:r>
            <a:r>
              <a:rPr lang="cs-CZ" sz="3400" dirty="0" smtClean="0">
                <a:latin typeface="Times New Roman" pitchFamily="18" charset="0"/>
                <a:cs typeface="Times New Roman" pitchFamily="18" charset="0"/>
              </a:rPr>
              <a:t>vysoký</a:t>
            </a:r>
            <a:r>
              <a:rPr lang="cs-CZ" sz="3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400" dirty="0" smtClean="0">
                <a:latin typeface="Times New Roman" pitchFamily="18" charset="0"/>
                <a:cs typeface="Times New Roman" pitchFamily="18" charset="0"/>
              </a:rPr>
              <a:t>stro</a:t>
            </a:r>
            <a:r>
              <a:rPr lang="cs-CZ" sz="34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p</a:t>
            </a:r>
            <a:r>
              <a:rPr lang="cs-CZ" sz="3400" dirty="0" smtClean="0">
                <a:latin typeface="Times New Roman" pitchFamily="18" charset="0"/>
                <a:cs typeface="Times New Roman" pitchFamily="18" charset="0"/>
              </a:rPr>
              <a:t>. </a:t>
            </a:r>
          </a:p>
          <a:p>
            <a:r>
              <a:rPr lang="cs-CZ" sz="3400" dirty="0" smtClean="0">
                <a:latin typeface="Times New Roman" pitchFamily="18" charset="0"/>
                <a:cs typeface="Times New Roman" pitchFamily="18" charset="0"/>
              </a:rPr>
              <a:t>  Mám ošetřený</a:t>
            </a:r>
            <a:r>
              <a:rPr lang="cs-CZ" sz="3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400" dirty="0" smtClean="0">
                <a:latin typeface="Times New Roman" pitchFamily="18" charset="0"/>
                <a:cs typeface="Times New Roman" pitchFamily="18" charset="0"/>
              </a:rPr>
              <a:t>bolavý zu</a:t>
            </a:r>
            <a:r>
              <a:rPr lang="cs-CZ" sz="34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b</a:t>
            </a:r>
            <a:r>
              <a:rPr lang="cs-CZ" sz="3400" dirty="0" smtClean="0">
                <a:latin typeface="Times New Roman" pitchFamily="18" charset="0"/>
                <a:cs typeface="Times New Roman" pitchFamily="18" charset="0"/>
              </a:rPr>
              <a:t>. </a:t>
            </a:r>
          </a:p>
          <a:p>
            <a:r>
              <a:rPr lang="cs-CZ" sz="3400" dirty="0" smtClean="0">
                <a:latin typeface="Times New Roman" pitchFamily="18" charset="0"/>
                <a:cs typeface="Times New Roman" pitchFamily="18" charset="0"/>
              </a:rPr>
              <a:t>  Od </a:t>
            </a:r>
            <a:r>
              <a:rPr lang="cs-CZ" sz="3400" dirty="0">
                <a:latin typeface="Times New Roman" pitchFamily="18" charset="0"/>
                <a:cs typeface="Times New Roman" pitchFamily="18" charset="0"/>
              </a:rPr>
              <a:t>rybníka se </a:t>
            </a:r>
            <a:r>
              <a:rPr lang="cs-CZ" sz="3400" dirty="0" smtClean="0">
                <a:latin typeface="Times New Roman" pitchFamily="18" charset="0"/>
                <a:cs typeface="Times New Roman" pitchFamily="18" charset="0"/>
              </a:rPr>
              <a:t>ozývalo</a:t>
            </a:r>
            <a:r>
              <a:rPr lang="cs-CZ" sz="3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400" dirty="0" smtClean="0">
                <a:latin typeface="Times New Roman" pitchFamily="18" charset="0"/>
                <a:cs typeface="Times New Roman" pitchFamily="18" charset="0"/>
              </a:rPr>
              <a:t>kvákání ža</a:t>
            </a:r>
            <a:r>
              <a:rPr lang="cs-CZ" sz="34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b</a:t>
            </a:r>
            <a:r>
              <a:rPr lang="cs-CZ" sz="3400" dirty="0" smtClean="0">
                <a:latin typeface="Times New Roman" pitchFamily="18" charset="0"/>
                <a:cs typeface="Times New Roman" pitchFamily="18" charset="0"/>
              </a:rPr>
              <a:t>. </a:t>
            </a:r>
          </a:p>
          <a:p>
            <a:r>
              <a:rPr lang="cs-CZ" sz="3400" dirty="0" smtClean="0">
                <a:latin typeface="Times New Roman" pitchFamily="18" charset="0"/>
                <a:cs typeface="Times New Roman" pitchFamily="18" charset="0"/>
              </a:rPr>
              <a:t>  Umíš vyprávět</a:t>
            </a:r>
            <a:r>
              <a:rPr lang="cs-CZ" sz="3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400" dirty="0" smtClean="0">
                <a:latin typeface="Times New Roman" pitchFamily="18" charset="0"/>
                <a:cs typeface="Times New Roman" pitchFamily="18" charset="0"/>
              </a:rPr>
              <a:t>nějaký vti</a:t>
            </a:r>
            <a:r>
              <a:rPr lang="cs-CZ" sz="34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p</a:t>
            </a:r>
            <a:r>
              <a:rPr lang="cs-CZ" sz="3400" dirty="0" smtClean="0">
                <a:latin typeface="Times New Roman" pitchFamily="18" charset="0"/>
                <a:cs typeface="Times New Roman" pitchFamily="18" charset="0"/>
              </a:rPr>
              <a:t>?</a:t>
            </a:r>
            <a:endParaRPr lang="cs-CZ" sz="34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3400" dirty="0" smtClean="0">
                <a:latin typeface="Times New Roman" pitchFamily="18" charset="0"/>
                <a:cs typeface="Times New Roman" pitchFamily="18" charset="0"/>
              </a:rPr>
              <a:t>  Kup v obchodě keču</a:t>
            </a:r>
            <a:r>
              <a:rPr lang="cs-CZ" sz="34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p</a:t>
            </a:r>
            <a:r>
              <a:rPr lang="cs-CZ" sz="3400" dirty="0" smtClean="0">
                <a:latin typeface="Times New Roman" pitchFamily="18" charset="0"/>
                <a:cs typeface="Times New Roman" pitchFamily="18" charset="0"/>
              </a:rPr>
              <a:t>. </a:t>
            </a:r>
            <a:endParaRPr lang="cs-CZ" sz="34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85751" y="1529431"/>
            <a:ext cx="1530664" cy="1224000"/>
          </a:xfrm>
          <a:prstGeom prst="rect">
            <a:avLst/>
          </a:prstGeom>
        </p:spPr>
      </p:pic>
      <p:pic>
        <p:nvPicPr>
          <p:cNvPr id="2051" name="Picture 3" descr="H:\MC900280496 výstup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04208" y="3429000"/>
            <a:ext cx="1612207" cy="176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846204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395536" y="764704"/>
            <a:ext cx="642646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Odkazy:</a:t>
            </a:r>
          </a:p>
          <a:p>
            <a:r>
              <a:rPr lang="cs-CZ" b="1" dirty="0">
                <a:sym typeface="Symbol"/>
              </a:rPr>
              <a:t>Obrázky dostupné na WWW: &lt;</a:t>
            </a:r>
            <a:r>
              <a:rPr lang="cs-CZ" b="1" dirty="0">
                <a:sym typeface="Symbol"/>
                <a:hlinkClick r:id="rId2"/>
              </a:rPr>
              <a:t>http://office.microsoft.com</a:t>
            </a:r>
            <a:r>
              <a:rPr lang="cs-CZ" b="1" dirty="0">
                <a:sym typeface="Symbol"/>
              </a:rPr>
              <a:t>&gt;.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482303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423</TotalTime>
  <Words>292</Words>
  <Application>Microsoft Office PowerPoint</Application>
  <PresentationFormat>Předvádění na obrazovce (4:3)</PresentationFormat>
  <Paragraphs>66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B</dc:creator>
  <cp:lastModifiedBy>q98ew7</cp:lastModifiedBy>
  <cp:revision>87</cp:revision>
  <dcterms:created xsi:type="dcterms:W3CDTF">2011-04-06T13:10:17Z</dcterms:created>
  <dcterms:modified xsi:type="dcterms:W3CDTF">2013-08-20T11:56:17Z</dcterms:modified>
</cp:coreProperties>
</file>