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74" r:id="rId4"/>
    <p:sldId id="257" r:id="rId5"/>
    <p:sldId id="266" r:id="rId6"/>
    <p:sldId id="275" r:id="rId7"/>
    <p:sldId id="268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1" d="100"/>
          <a:sy n="71" d="100"/>
        </p:scale>
        <p:origin x="-667" y="80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386DF-3523-47DD-9615-66D5CB7152FA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73F2AC-C3D8-4527-9C78-BC1E79E6CB6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37347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450D52-F9FF-4B21-A9C1-86EA5041EE19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1F54DE-CAF6-45B6-B4E7-8DEC69FA6AE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63618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D62372-2424-4E26-8999-4188395CB8A0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692B5-E3EE-4A56-A480-149A5E443A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2141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FD92D2-BB48-4517-B17D-FC1282C331F0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EFF134-A6CF-48A0-B59B-EE5B8069E8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3535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6FDEB0-8E2A-4DCB-8B48-EE40FCBA9E29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75CF45-3BF0-4405-A448-40522A1302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0417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954A21-2D40-4AB8-9CB4-6DE2EE4C3D84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B0E42-08DE-4328-BCBF-F76EACC359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1666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C6AC78-9888-4019-AC79-8F52D445F274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C4475F-4EBE-41E4-B769-5890F9F23E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519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F96072-C313-4AC8-8802-1412E3E378BE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12C9AF-9A90-4AEE-9A18-6B5540ADA8F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57826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4763AE-C213-4F90-A5B7-A8BB53BDBAE4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32D484-D071-4902-B6B1-BF75247BA04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44599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CDB797-B744-4B00-A7E7-8AE7E47CFA74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3319EA-2B83-4C08-BA0E-03D63EFE2E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1962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394481-2FA6-4E41-B65B-9B9CA6F7315C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4E1004-50E3-411B-AE5D-4BCDEE47A9C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7128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03D951D-2CC1-47B5-A3A4-2FB3D248BBA9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15C9CC6-6AB6-4536-AD10-7706CE57871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wmf"/><Relationship Id="rId5" Type="http://schemas.openxmlformats.org/officeDocument/2006/relationships/image" Target="../media/image9.jpeg"/><Relationship Id="rId4" Type="http://schemas.openxmlformats.org/officeDocument/2006/relationships/image" Target="../media/image8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Obr&#225;zky%20dostupn&#233;%20na%20WWW:%20%20%3chttp:/office.microsoft.com%3e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4048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799939" y="3061231"/>
            <a:ext cx="59760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ZŠ a MŠ Kateřinice, okres Vsetín</a:t>
            </a:r>
          </a:p>
          <a:p>
            <a:pPr>
              <a:defRPr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projekt č. CZ.1.07/1.4.00/21.1314</a:t>
            </a:r>
          </a:p>
          <a:p>
            <a:pPr>
              <a:defRPr/>
            </a:pPr>
            <a:r>
              <a:rPr lang="cs-CZ" b="1" dirty="0">
                <a:latin typeface="Times New Roman" pitchFamily="18" charset="0"/>
                <a:cs typeface="Times New Roman" pitchFamily="18" charset="0"/>
              </a:rPr>
              <a:t>Č. </a:t>
            </a:r>
            <a:r>
              <a:rPr lang="cs-CZ" b="1" dirty="0" err="1">
                <a:latin typeface="Times New Roman" pitchFamily="18" charset="0"/>
                <a:cs typeface="Times New Roman" pitchFamily="18" charset="0"/>
              </a:rPr>
              <a:t>DUMu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cs typeface="Times New Roman" pitchFamily="18" charset="0"/>
              </a:rPr>
              <a:t>VY_32_INOVACE_05_12_Český </a:t>
            </a:r>
            <a:r>
              <a:rPr lang="cs-CZ" b="1" dirty="0">
                <a:cs typeface="Times New Roman" pitchFamily="18" charset="0"/>
              </a:rPr>
              <a:t>jazyk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2" pitchFamily="18" charset="2"/>
              <a:buNone/>
              <a:defRPr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Vzdělávací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oblast: Jazyk a jazyková komunikace - 2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ročník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fontAlgn="ctr"/>
            <a:r>
              <a:rPr lang="cs-CZ" dirty="0">
                <a:latin typeface="Times New Roman" pitchFamily="18" charset="0"/>
                <a:cs typeface="Times New Roman" pitchFamily="18" charset="0"/>
              </a:rPr>
              <a:t>Předmět: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Český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jazyk</a:t>
            </a:r>
          </a:p>
          <a:p>
            <a:pPr font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Tematický okruh: Jazyková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výchova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: Mgr. Bronislava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Uličníková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Anotace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Prezentace slouží k procvičování spodoby znělosti párových souhlásek d - t.</a:t>
            </a:r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46156" y="2052137"/>
            <a:ext cx="405168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Párové souhlásky d - t</a:t>
            </a:r>
          </a:p>
          <a:p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4133537" y="476672"/>
            <a:ext cx="15504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5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 - t</a:t>
            </a:r>
            <a:endParaRPr lang="cs-CZ" sz="54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9934">
            <a:off x="784028" y="1347107"/>
            <a:ext cx="1519999" cy="1836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445880" y="1556560"/>
            <a:ext cx="300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724179" y="1698560"/>
            <a:ext cx="165301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err="1" smtClean="0">
                <a:latin typeface="Times New Roman" pitchFamily="18" charset="0"/>
                <a:cs typeface="Times New Roman" pitchFamily="18" charset="0"/>
              </a:rPr>
              <a:t>kabá</a:t>
            </a:r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_</a:t>
            </a:r>
            <a:endParaRPr lang="cs-CZ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092004" y="4251894"/>
            <a:ext cx="189346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hrá</a:t>
            </a:r>
            <a:r>
              <a:rPr lang="cs-CZ" sz="4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ek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879950" y="1698560"/>
            <a:ext cx="324000" cy="6840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endParaRPr lang="cs-CZ" sz="4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7928" y="3687720"/>
            <a:ext cx="2481656" cy="183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ovéPole 18"/>
          <p:cNvSpPr txBox="1"/>
          <p:nvPr/>
        </p:nvSpPr>
        <p:spPr>
          <a:xfrm>
            <a:off x="3104499" y="4244572"/>
            <a:ext cx="139333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hra_</a:t>
            </a:r>
            <a:endParaRPr lang="cs-CZ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041950" y="4292086"/>
            <a:ext cx="504000" cy="7200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endParaRPr lang="cs-CZ" sz="4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7" name="TextovéPole 176"/>
          <p:cNvSpPr txBox="1"/>
          <p:nvPr/>
        </p:nvSpPr>
        <p:spPr>
          <a:xfrm>
            <a:off x="5973383" y="1723608"/>
            <a:ext cx="213071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kabá</a:t>
            </a:r>
            <a:r>
              <a:rPr lang="cs-CZ" sz="4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ek</a:t>
            </a:r>
            <a:endParaRPr lang="cs-CZ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8" name="Šipka doprava 177"/>
          <p:cNvSpPr/>
          <p:nvPr/>
        </p:nvSpPr>
        <p:spPr>
          <a:xfrm>
            <a:off x="4857844" y="2013107"/>
            <a:ext cx="828000" cy="25200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1" name="Šipka doprava 180"/>
          <p:cNvSpPr/>
          <p:nvPr/>
        </p:nvSpPr>
        <p:spPr>
          <a:xfrm>
            <a:off x="4857844" y="4823569"/>
            <a:ext cx="828000" cy="25200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1439690" y="5949280"/>
            <a:ext cx="670728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Doplň neúplná slova a odůvodni pravopis.</a:t>
            </a:r>
            <a:endParaRPr lang="cs-CZ" sz="48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0972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  <p:bldP spid="22" grpId="0"/>
      <p:bldP spid="177" grpId="0"/>
      <p:bldP spid="178" grpId="0" animBg="1"/>
      <p:bldP spid="18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3801164" y="188640"/>
            <a:ext cx="15504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5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 - </a:t>
            </a:r>
            <a:r>
              <a:rPr lang="cs-CZ" sz="54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</a:t>
            </a: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9934">
            <a:off x="784028" y="1627651"/>
            <a:ext cx="1519999" cy="1274911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445880" y="1556560"/>
            <a:ext cx="300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724179" y="1635942"/>
            <a:ext cx="131318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err="1" smtClean="0">
                <a:latin typeface="Times New Roman" pitchFamily="18" charset="0"/>
                <a:cs typeface="Times New Roman" pitchFamily="18" charset="0"/>
              </a:rPr>
              <a:t>dor</a:t>
            </a:r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_</a:t>
            </a:r>
            <a:endParaRPr lang="cs-CZ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137144" y="4300070"/>
            <a:ext cx="19623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sou</a:t>
            </a:r>
            <a:r>
              <a:rPr lang="cs-CZ" sz="4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ek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549164" y="1635942"/>
            <a:ext cx="324000" cy="6840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endParaRPr lang="cs-CZ" sz="4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8077" y="3687720"/>
            <a:ext cx="1801358" cy="183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ovéPole 18"/>
          <p:cNvSpPr txBox="1"/>
          <p:nvPr/>
        </p:nvSpPr>
        <p:spPr>
          <a:xfrm>
            <a:off x="2893507" y="4244572"/>
            <a:ext cx="115448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800" dirty="0" err="1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4800" dirty="0" err="1" smtClean="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_</a:t>
            </a:r>
            <a:endParaRPr lang="cs-CZ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549164" y="4245720"/>
            <a:ext cx="504000" cy="7200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endParaRPr lang="cs-CZ" sz="4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7" name="TextovéPole 176"/>
          <p:cNvSpPr txBox="1"/>
          <p:nvPr/>
        </p:nvSpPr>
        <p:spPr>
          <a:xfrm>
            <a:off x="6000890" y="1678058"/>
            <a:ext cx="223490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dor</a:t>
            </a:r>
            <a:r>
              <a:rPr lang="cs-CZ" sz="4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íček</a:t>
            </a:r>
            <a:endParaRPr lang="cs-CZ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8" name="Šipka doprava 177"/>
          <p:cNvSpPr/>
          <p:nvPr/>
        </p:nvSpPr>
        <p:spPr>
          <a:xfrm>
            <a:off x="4503812" y="1959108"/>
            <a:ext cx="1080000" cy="25200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1" name="Šipka doprava 180"/>
          <p:cNvSpPr/>
          <p:nvPr/>
        </p:nvSpPr>
        <p:spPr>
          <a:xfrm>
            <a:off x="4644008" y="4735540"/>
            <a:ext cx="1080000" cy="25200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1544027" y="5949280"/>
            <a:ext cx="6707285" cy="55399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9pPr>
          </a:lstStyle>
          <a:p>
            <a:r>
              <a:rPr lang="cs-CZ" sz="3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Doplň neúplná slova a odůvodni pravopis.</a:t>
            </a:r>
            <a:endParaRPr lang="cs-CZ" sz="48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7959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  <p:bldP spid="22" grpId="0"/>
      <p:bldP spid="177" grpId="0"/>
      <p:bldP spid="178" grpId="0" animBg="1"/>
      <p:bldP spid="18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3801164" y="188640"/>
            <a:ext cx="15504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54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 - t</a:t>
            </a:r>
            <a:endParaRPr lang="cs-CZ" sz="54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293" y="1111970"/>
            <a:ext cx="1366571" cy="1404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445880" y="1556560"/>
            <a:ext cx="300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234488" y="3071989"/>
            <a:ext cx="16962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pokla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_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545195" y="1679926"/>
            <a:ext cx="18662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kompo_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055327" y="4916664"/>
            <a:ext cx="15536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bu_ka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44663" y="889725"/>
            <a:ext cx="1980000" cy="198000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838" y="2783154"/>
            <a:ext cx="1061862" cy="1800000"/>
          </a:xfrm>
          <a:prstGeom prst="rect">
            <a:avLst/>
          </a:prstGeom>
        </p:spPr>
      </p:pic>
      <p:sp>
        <p:nvSpPr>
          <p:cNvPr id="14" name="TextovéPole 13"/>
          <p:cNvSpPr txBox="1"/>
          <p:nvPr/>
        </p:nvSpPr>
        <p:spPr>
          <a:xfrm>
            <a:off x="3966561" y="1679926"/>
            <a:ext cx="3561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endParaRPr lang="cs-CZ" sz="40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463335" y="5178999"/>
            <a:ext cx="200888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praví_ko</a:t>
            </a:r>
            <a:endParaRPr lang="cs-CZ" sz="40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017122" y="5178999"/>
            <a:ext cx="20665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vodopá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_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7460786" y="3089487"/>
            <a:ext cx="4700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endParaRPr lang="cs-CZ" sz="40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7536152" y="5141233"/>
            <a:ext cx="3561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endParaRPr lang="cs-CZ" sz="40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2613713" y="5165485"/>
            <a:ext cx="4700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endParaRPr lang="cs-CZ" sz="40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4554789" y="4890999"/>
            <a:ext cx="5854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endParaRPr lang="cs-CZ" sz="40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H:\MP900401709 vodopád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122" y="2989902"/>
            <a:ext cx="1525633" cy="190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:\MC900290924pravítko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73338">
            <a:off x="6920118" y="3686378"/>
            <a:ext cx="1692275" cy="1665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Obdélník 23"/>
          <p:cNvSpPr/>
          <p:nvPr/>
        </p:nvSpPr>
        <p:spPr>
          <a:xfrm>
            <a:off x="1478499" y="6021288"/>
            <a:ext cx="6707285" cy="55399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9pPr>
          </a:lstStyle>
          <a:p>
            <a:r>
              <a:rPr lang="cs-CZ" sz="3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Doplň neúplná slova a odůvodni pravopis.</a:t>
            </a:r>
            <a:endParaRPr lang="cs-CZ" sz="48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8633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0" grpId="0"/>
      <p:bldP spid="21" grpId="0"/>
      <p:bldP spid="22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971600" y="332656"/>
            <a:ext cx="31598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Doplň 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t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do vět.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28563" y="1196752"/>
            <a:ext cx="7432115" cy="4680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K rýsování potřebujeme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praví_ko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Kuchař připravil výborný obě_.</a:t>
            </a:r>
          </a:p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Navštívili jsme středověký hra_.</a:t>
            </a:r>
          </a:p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Kvočna vyseděla pět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kuřá_ek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V lese se červenaly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jahů_ky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Líbila se vám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pohá_ka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?</a:t>
            </a:r>
          </a:p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Kamarádův tatínek je pilo_ letadla.</a:t>
            </a:r>
          </a:p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Z rozhledny byla dobrá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vyhlí_ka</a:t>
            </a:r>
            <a:r>
              <a:rPr lang="cs-CZ" sz="3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9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9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9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cs-CZ" sz="2900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cs-CZ" sz="29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4620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971600" y="332656"/>
            <a:ext cx="14061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Řešení.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12291" y="1052736"/>
            <a:ext cx="7432115" cy="4680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K rýsování potřebujeme praví</a:t>
            </a:r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ko.</a:t>
            </a:r>
          </a:p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Kuchař připravil výborný obě</a:t>
            </a:r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Navštívili jsme středověký hra</a:t>
            </a:r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Kvočna vyseděla pět kuřá</a:t>
            </a:r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ek.</a:t>
            </a:r>
          </a:p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V lese se červenaly jahů</a:t>
            </a:r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ky.</a:t>
            </a:r>
          </a:p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Líbila se vám pohá</a:t>
            </a:r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ka ?</a:t>
            </a:r>
          </a:p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Kamarádův tatínek je pilo</a:t>
            </a:r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letadla.</a:t>
            </a:r>
          </a:p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Z rozhledny byla dobrá vyhlí</a:t>
            </a:r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ka</a:t>
            </a:r>
            <a:r>
              <a:rPr lang="cs-CZ" sz="3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9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9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9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cs-CZ" sz="2900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cs-CZ" sz="29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6861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522369" y="650327"/>
            <a:ext cx="64264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Odkazy:</a:t>
            </a:r>
          </a:p>
          <a:p>
            <a:r>
              <a:rPr lang="cs-CZ" b="1" dirty="0">
                <a:sym typeface="Symbol"/>
              </a:rPr>
              <a:t>Obrázky dostupné na WWW: &lt;</a:t>
            </a:r>
            <a:r>
              <a:rPr lang="cs-CZ" b="1" dirty="0">
                <a:sym typeface="Symbol"/>
                <a:hlinkClick r:id="rId2"/>
              </a:rPr>
              <a:t>http://office.microsoft.com</a:t>
            </a:r>
            <a:r>
              <a:rPr lang="cs-CZ" b="1" dirty="0">
                <a:sym typeface="Symbol"/>
              </a:rPr>
              <a:t>&gt;.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48230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654</TotalTime>
  <Words>244</Words>
  <Application>Microsoft Office PowerPoint</Application>
  <PresentationFormat>Předvádění na obrazovce (4:3)</PresentationFormat>
  <Paragraphs>69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</dc:creator>
  <cp:lastModifiedBy>q98ew7</cp:lastModifiedBy>
  <cp:revision>122</cp:revision>
  <dcterms:created xsi:type="dcterms:W3CDTF">2011-04-06T13:10:17Z</dcterms:created>
  <dcterms:modified xsi:type="dcterms:W3CDTF">2013-08-20T12:01:51Z</dcterms:modified>
</cp:coreProperties>
</file>