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8" r:id="rId3"/>
    <p:sldId id="259" r:id="rId4"/>
    <p:sldId id="261" r:id="rId5"/>
    <p:sldId id="257" r:id="rId6"/>
    <p:sldId id="262" r:id="rId7"/>
    <p:sldId id="260" r:id="rId8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alibri" pitchFamily="34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alibri" pitchFamily="34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alibri" pitchFamily="34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alibri" pitchFamily="34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alibri" pitchFamily="34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Calibri" pitchFamily="34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Calibri" pitchFamily="34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Calibri" pitchFamily="34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Calibri" pitchFamily="34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50" d="100"/>
          <a:sy n="50" d="100"/>
        </p:scale>
        <p:origin x="-1267" y="-77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A2386DF-3523-47DD-9615-66D5CB7152FA}" type="datetimeFigureOut">
              <a:rPr lang="cs-CZ"/>
              <a:pPr>
                <a:defRPr/>
              </a:pPr>
              <a:t>20.8.2013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273F2AC-C3D8-4527-9C78-BC1E79E6CB6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2373478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1450D52-F9FF-4B21-A9C1-86EA5041EE19}" type="datetimeFigureOut">
              <a:rPr lang="cs-CZ"/>
              <a:pPr>
                <a:defRPr/>
              </a:pPr>
              <a:t>20.8.2013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61F54DE-CAF6-45B6-B4E7-8DEC69FA6AE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1636186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0D62372-2424-4E26-8999-4188395CB8A0}" type="datetimeFigureOut">
              <a:rPr lang="cs-CZ"/>
              <a:pPr>
                <a:defRPr/>
              </a:pPr>
              <a:t>20.8.2013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B2692B5-E3EE-4A56-A480-149A5E443A1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5214118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5FD92D2-BB48-4517-B17D-FC1282C331F0}" type="datetimeFigureOut">
              <a:rPr lang="cs-CZ"/>
              <a:pPr>
                <a:defRPr/>
              </a:pPr>
              <a:t>20.8.2013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2EFF134-A6CF-48A0-B59B-EE5B8069E8C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7353566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F6FDEB0-8E2A-4DCB-8B48-EE40FCBA9E29}" type="datetimeFigureOut">
              <a:rPr lang="cs-CZ"/>
              <a:pPr>
                <a:defRPr/>
              </a:pPr>
              <a:t>20.8.2013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475CF45-3BF0-4405-A448-40522A13027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104170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6954A21-2D40-4AB8-9CB4-6DE2EE4C3D84}" type="datetimeFigureOut">
              <a:rPr lang="cs-CZ"/>
              <a:pPr>
                <a:defRPr/>
              </a:pPr>
              <a:t>20.8.2013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8DB0E42-08DE-4328-BCBF-F76EACC3595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5166652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5C6AC78-9888-4019-AC79-8F52D445F274}" type="datetimeFigureOut">
              <a:rPr lang="cs-CZ"/>
              <a:pPr>
                <a:defRPr/>
              </a:pPr>
              <a:t>20.8.2013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4C4475F-4EBE-41E4-B769-5890F9F23E4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851981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0F96072-C313-4AC8-8802-1412E3E378BE}" type="datetimeFigureOut">
              <a:rPr lang="cs-CZ"/>
              <a:pPr>
                <a:defRPr/>
              </a:pPr>
              <a:t>20.8.2013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612C9AF-9A90-4AEE-9A18-6B5540ADA8F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8578263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E4763AE-C213-4F90-A5B7-A8BB53BDBAE4}" type="datetimeFigureOut">
              <a:rPr lang="cs-CZ"/>
              <a:pPr>
                <a:defRPr/>
              </a:pPr>
              <a:t>20.8.2013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132D484-D071-4902-B6B1-BF75247BA04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8445998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9CDB797-B744-4B00-A7E7-8AE7E47CFA74}" type="datetimeFigureOut">
              <a:rPr lang="cs-CZ"/>
              <a:pPr>
                <a:defRPr/>
              </a:pPr>
              <a:t>20.8.2013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3319EA-2B83-4C08-BA0E-03D63EFE2E0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9196212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5394481-2FA6-4E41-B65B-9B9CA6F7315C}" type="datetimeFigureOut">
              <a:rPr lang="cs-CZ"/>
              <a:pPr>
                <a:defRPr/>
              </a:pPr>
              <a:t>20.8.2013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A4E1004-50E3-411B-AE5D-4BCDEE47A9C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671287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5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303D951D-2CC1-47B5-A3A4-2FB3D248BBA9}" type="datetimeFigureOut">
              <a:rPr lang="cs-CZ"/>
              <a:pPr>
                <a:defRPr/>
              </a:pPr>
              <a:t>20.8.2013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015C9CC6-6AB6-4536-AD10-7706CE57871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wmf"/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0.jpeg"/><Relationship Id="rId5" Type="http://schemas.openxmlformats.org/officeDocument/2006/relationships/image" Target="../media/image9.wmf"/><Relationship Id="rId4" Type="http://schemas.openxmlformats.org/officeDocument/2006/relationships/image" Target="../media/image8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image" Target="../media/image11.wmf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image" Target="../media/image11.wmf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hyperlink" Target="Obr&#225;zky%20dostupn&#233;%20na%20WWW:%20%20%3chttp:/office.microsoft.com%3e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2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9250" y="404813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Obdélník 1"/>
          <p:cNvSpPr/>
          <p:nvPr/>
        </p:nvSpPr>
        <p:spPr>
          <a:xfrm>
            <a:off x="755576" y="2636912"/>
            <a:ext cx="7704000" cy="378565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ZŠ a MŠ Kateřinice, okres Vsetín</a:t>
            </a:r>
          </a:p>
          <a:p>
            <a:pPr>
              <a:defRPr/>
            </a:pP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projekt č. CZ.1.07/1.4.00/21.1314</a:t>
            </a:r>
          </a:p>
          <a:p>
            <a:pPr>
              <a:buFont typeface="Wingdings 2" pitchFamily="18" charset="2"/>
              <a:buNone/>
              <a:defRPr/>
            </a:pPr>
            <a:r>
              <a:rPr lang="cs-CZ" sz="2400" b="1" dirty="0">
                <a:latin typeface="Times New Roman" pitchFamily="18" charset="0"/>
                <a:cs typeface="Times New Roman" pitchFamily="18" charset="0"/>
              </a:rPr>
              <a:t>Č. </a:t>
            </a:r>
            <a:r>
              <a:rPr lang="cs-CZ" sz="2400" b="1" dirty="0" err="1">
                <a:latin typeface="Times New Roman" pitchFamily="18" charset="0"/>
                <a:cs typeface="Times New Roman" pitchFamily="18" charset="0"/>
              </a:rPr>
              <a:t>DUMu</a:t>
            </a:r>
            <a:r>
              <a:rPr lang="cs-CZ" sz="2400" b="1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VY_32_INOVACE_05_13_Český jazyk</a:t>
            </a:r>
            <a:endParaRPr lang="cs-CZ" sz="2400" b="1" dirty="0">
              <a:latin typeface="Times New Roman" pitchFamily="18" charset="0"/>
              <a:cs typeface="Times New Roman" pitchFamily="18" charset="0"/>
            </a:endParaRPr>
          </a:p>
          <a:p>
            <a:pPr>
              <a:buFont typeface="Wingdings 2" pitchFamily="18" charset="2"/>
              <a:buNone/>
              <a:defRPr/>
            </a:pP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Vzdělávací oblast: Jazyk a jazyková komunikace 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- 2. ročník</a:t>
            </a:r>
          </a:p>
          <a:p>
            <a:pPr fontAlgn="ctr"/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Předmět</a:t>
            </a: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: 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Český </a:t>
            </a: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jazyk</a:t>
            </a:r>
          </a:p>
          <a:p>
            <a:pPr fontAlgn="ctr"/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Tematický okruh: Jazyková výchova</a:t>
            </a:r>
          </a:p>
          <a:p>
            <a:pPr fontAlgn="ctr"/>
            <a:endParaRPr lang="cs-CZ" sz="24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Autor</a:t>
            </a: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: Mgr. Bronislava </a:t>
            </a:r>
            <a:r>
              <a:rPr lang="cs-CZ" sz="2400" dirty="0" err="1">
                <a:latin typeface="Times New Roman" pitchFamily="18" charset="0"/>
                <a:cs typeface="Times New Roman" pitchFamily="18" charset="0"/>
              </a:rPr>
              <a:t>Uličníková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Anotace</a:t>
            </a: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: Prezentace slouží k procvičování 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spodoby znělosti</a:t>
            </a:r>
          </a:p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párových </a:t>
            </a: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souhlásek 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ď - ť.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2375566" y="1868528"/>
            <a:ext cx="4202369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 fontAlgn="ctr"/>
            <a:r>
              <a:rPr lang="cs-CZ" sz="3200" b="1" dirty="0">
                <a:latin typeface="Times New Roman" pitchFamily="18" charset="0"/>
                <a:cs typeface="Times New Roman" pitchFamily="18" charset="0"/>
              </a:rPr>
              <a:t>Párové </a:t>
            </a:r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souhlásky </a:t>
            </a:r>
            <a:r>
              <a:rPr lang="cs-CZ" sz="3200" b="1" dirty="0">
                <a:latin typeface="Times New Roman" pitchFamily="18" charset="0"/>
                <a:cs typeface="Times New Roman" pitchFamily="18" charset="0"/>
              </a:rPr>
              <a:t>ď - ť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ovéPole 5"/>
          <p:cNvSpPr txBox="1"/>
          <p:nvPr/>
        </p:nvSpPr>
        <p:spPr>
          <a:xfrm>
            <a:off x="3871090" y="338613"/>
            <a:ext cx="1803699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5400" b="1" dirty="0" smtClean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ď - ť</a:t>
            </a:r>
            <a:endParaRPr lang="cs-CZ" sz="5400" b="1" dirty="0">
              <a:solidFill>
                <a:srgbClr val="00B0F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639934">
            <a:off x="737880" y="1419106"/>
            <a:ext cx="1692000" cy="1692000"/>
          </a:xfrm>
          <a:prstGeom prst="rect">
            <a:avLst/>
          </a:prstGeom>
        </p:spPr>
      </p:pic>
      <p:sp>
        <p:nvSpPr>
          <p:cNvPr id="8" name="TextovéPole 7"/>
          <p:cNvSpPr txBox="1"/>
          <p:nvPr/>
        </p:nvSpPr>
        <p:spPr>
          <a:xfrm>
            <a:off x="445880" y="1556560"/>
            <a:ext cx="300082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 </a:t>
            </a:r>
            <a:endParaRPr lang="cs-CZ" sz="36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2724179" y="1698560"/>
            <a:ext cx="1311578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dirty="0" err="1" smtClean="0">
                <a:latin typeface="Times New Roman" pitchFamily="18" charset="0"/>
                <a:cs typeface="Times New Roman" pitchFamily="18" charset="0"/>
              </a:rPr>
              <a:t>déš</a:t>
            </a:r>
            <a:r>
              <a:rPr lang="cs-CZ" sz="4800" dirty="0" smtClean="0">
                <a:latin typeface="Times New Roman" pitchFamily="18" charset="0"/>
                <a:cs typeface="Times New Roman" pitchFamily="18" charset="0"/>
              </a:rPr>
              <a:t>_</a:t>
            </a:r>
            <a:endParaRPr lang="cs-CZ" sz="48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6268275" y="4251893"/>
            <a:ext cx="2031325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dirty="0" smtClean="0">
                <a:latin typeface="Times New Roman" pitchFamily="18" charset="0"/>
                <a:cs typeface="Times New Roman" pitchFamily="18" charset="0"/>
              </a:rPr>
              <a:t>lo</a:t>
            </a:r>
            <a:r>
              <a:rPr lang="cs-CZ" sz="4800" b="1" dirty="0" smtClean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d</a:t>
            </a:r>
            <a:r>
              <a:rPr lang="cs-CZ" sz="4800" dirty="0" smtClean="0">
                <a:latin typeface="Times New Roman" pitchFamily="18" charset="0"/>
                <a:cs typeface="Times New Roman" pitchFamily="18" charset="0"/>
              </a:rPr>
              <a:t>ička</a:t>
            </a:r>
            <a:endParaRPr lang="cs-CZ" sz="36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3591580" y="1730528"/>
            <a:ext cx="505267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ť</a:t>
            </a:r>
          </a:p>
        </p:txBody>
      </p:sp>
      <p:pic>
        <p:nvPicPr>
          <p:cNvPr id="1030" name="Picture 6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809207" y="3501008"/>
            <a:ext cx="1839098" cy="1836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9" name="TextovéPole 18"/>
          <p:cNvSpPr txBox="1"/>
          <p:nvPr/>
        </p:nvSpPr>
        <p:spPr>
          <a:xfrm>
            <a:off x="3104499" y="4244572"/>
            <a:ext cx="1087157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4800" dirty="0" err="1" smtClean="0">
                <a:latin typeface="Times New Roman" pitchFamily="18" charset="0"/>
                <a:cs typeface="Times New Roman" pitchFamily="18" charset="0"/>
              </a:rPr>
              <a:t>lo</a:t>
            </a:r>
            <a:r>
              <a:rPr lang="cs-CZ" sz="4800" dirty="0" smtClean="0">
                <a:latin typeface="Times New Roman" pitchFamily="18" charset="0"/>
                <a:cs typeface="Times New Roman" pitchFamily="18" charset="0"/>
              </a:rPr>
              <a:t>_</a:t>
            </a:r>
            <a:endParaRPr lang="cs-CZ" sz="48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3679213" y="4237421"/>
            <a:ext cx="576000" cy="72000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smtClean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ď</a:t>
            </a:r>
            <a:endParaRPr lang="cs-CZ" sz="4800" b="1" dirty="0">
              <a:solidFill>
                <a:srgbClr val="00B0F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77" name="TextovéPole 176"/>
          <p:cNvSpPr txBox="1"/>
          <p:nvPr/>
        </p:nvSpPr>
        <p:spPr>
          <a:xfrm>
            <a:off x="5973383" y="1723608"/>
            <a:ext cx="1688283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dirty="0" smtClean="0">
                <a:latin typeface="Times New Roman" pitchFamily="18" charset="0"/>
                <a:cs typeface="Times New Roman" pitchFamily="18" charset="0"/>
              </a:rPr>
              <a:t>deš</a:t>
            </a:r>
            <a:r>
              <a:rPr lang="cs-CZ" sz="4800" b="1" dirty="0" smtClean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t</a:t>
            </a:r>
            <a:r>
              <a:rPr lang="cs-CZ" sz="4800" dirty="0" smtClean="0">
                <a:latin typeface="Times New Roman" pitchFamily="18" charset="0"/>
                <a:cs typeface="Times New Roman" pitchFamily="18" charset="0"/>
              </a:rPr>
              <a:t>ík</a:t>
            </a:r>
            <a:endParaRPr lang="cs-CZ" sz="48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78" name="Šipka doprava 177"/>
          <p:cNvSpPr/>
          <p:nvPr/>
        </p:nvSpPr>
        <p:spPr>
          <a:xfrm>
            <a:off x="4857844" y="2013107"/>
            <a:ext cx="828000" cy="252000"/>
          </a:xfrm>
          <a:prstGeom prst="rightArrow">
            <a:avLst/>
          </a:prstGeom>
          <a:solidFill>
            <a:srgbClr val="FF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1" name="Šipka doprava 180"/>
          <p:cNvSpPr/>
          <p:nvPr/>
        </p:nvSpPr>
        <p:spPr>
          <a:xfrm>
            <a:off x="4857844" y="4823569"/>
            <a:ext cx="828000" cy="252000"/>
          </a:xfrm>
          <a:prstGeom prst="rightArrow">
            <a:avLst/>
          </a:prstGeom>
          <a:solidFill>
            <a:srgbClr val="FF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bdélník 14"/>
          <p:cNvSpPr/>
          <p:nvPr/>
        </p:nvSpPr>
        <p:spPr>
          <a:xfrm>
            <a:off x="1479595" y="5805264"/>
            <a:ext cx="6707285" cy="553998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000" dirty="0" smtClean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Doplň neúplná slova a odůvodni pravopis.</a:t>
            </a:r>
            <a:endParaRPr lang="cs-CZ" sz="4800" dirty="0">
              <a:solidFill>
                <a:srgbClr val="00B0F0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655010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9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0" dur="500"/>
                                        <p:tgtEl>
                                          <p:spTgt spid="1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5" dur="500"/>
                                        <p:tgtEl>
                                          <p:spTgt spid="17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9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3" dur="500"/>
                                        <p:tgtEl>
                                          <p:spTgt spid="18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8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/>
      <p:bldP spid="14" grpId="0"/>
      <p:bldP spid="22" grpId="0"/>
      <p:bldP spid="177" grpId="0"/>
      <p:bldP spid="178" grpId="0" animBg="1"/>
      <p:bldP spid="181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ovéPole 5"/>
          <p:cNvSpPr txBox="1"/>
          <p:nvPr/>
        </p:nvSpPr>
        <p:spPr>
          <a:xfrm>
            <a:off x="3871090" y="338613"/>
            <a:ext cx="1803699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5400" b="1" dirty="0" smtClean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ď - ť</a:t>
            </a:r>
            <a:endParaRPr lang="cs-CZ" sz="5400" b="1" dirty="0">
              <a:solidFill>
                <a:srgbClr val="00B0F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37880" y="1419106"/>
            <a:ext cx="1692000" cy="1692000"/>
          </a:xfrm>
          <a:prstGeom prst="rect">
            <a:avLst/>
          </a:prstGeom>
        </p:spPr>
      </p:pic>
      <p:sp>
        <p:nvSpPr>
          <p:cNvPr id="8" name="TextovéPole 7"/>
          <p:cNvSpPr txBox="1"/>
          <p:nvPr/>
        </p:nvSpPr>
        <p:spPr>
          <a:xfrm>
            <a:off x="445880" y="1556560"/>
            <a:ext cx="300082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 </a:t>
            </a:r>
            <a:endParaRPr lang="cs-CZ" sz="36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2724179" y="1698560"/>
            <a:ext cx="1037463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dirty="0" smtClean="0">
                <a:latin typeface="Times New Roman" pitchFamily="18" charset="0"/>
                <a:cs typeface="Times New Roman" pitchFamily="18" charset="0"/>
              </a:rPr>
              <a:t>ze_</a:t>
            </a:r>
            <a:endParaRPr lang="cs-CZ" sz="48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5990204" y="4251893"/>
            <a:ext cx="1721946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dirty="0" smtClean="0">
                <a:latin typeface="Times New Roman" pitchFamily="18" charset="0"/>
                <a:cs typeface="Times New Roman" pitchFamily="18" charset="0"/>
              </a:rPr>
              <a:t>labu</a:t>
            </a:r>
            <a:r>
              <a:rPr lang="cs-CZ" sz="4800" b="1" dirty="0" smtClean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t</a:t>
            </a:r>
            <a:r>
              <a:rPr lang="cs-CZ" sz="4800" dirty="0" smtClean="0">
                <a:latin typeface="Times New Roman" pitchFamily="18" charset="0"/>
                <a:cs typeface="Times New Roman" pitchFamily="18" charset="0"/>
              </a:rPr>
              <a:t>ě</a:t>
            </a:r>
            <a:endParaRPr lang="cs-CZ" sz="36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3280442" y="1698559"/>
            <a:ext cx="612000" cy="72000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smtClean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ď</a:t>
            </a:r>
            <a:endParaRPr lang="cs-CZ" sz="4800" b="1" dirty="0">
              <a:solidFill>
                <a:srgbClr val="00B0F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30" name="Picture 6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91638" y="3786240"/>
            <a:ext cx="1839098" cy="12655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9" name="TextovéPole 18"/>
          <p:cNvSpPr txBox="1"/>
          <p:nvPr/>
        </p:nvSpPr>
        <p:spPr>
          <a:xfrm>
            <a:off x="2927920" y="4220778"/>
            <a:ext cx="1667444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4800" dirty="0" err="1" smtClean="0">
                <a:latin typeface="Times New Roman" pitchFamily="18" charset="0"/>
                <a:cs typeface="Times New Roman" pitchFamily="18" charset="0"/>
              </a:rPr>
              <a:t>labu</a:t>
            </a:r>
            <a:r>
              <a:rPr lang="cs-CZ" sz="4800" dirty="0" smtClean="0">
                <a:latin typeface="Times New Roman" pitchFamily="18" charset="0"/>
                <a:cs typeface="Times New Roman" pitchFamily="18" charset="0"/>
              </a:rPr>
              <a:t>_</a:t>
            </a:r>
            <a:endParaRPr lang="cs-CZ" sz="48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4152256" y="4283104"/>
            <a:ext cx="505267" cy="72000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smtClean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ť</a:t>
            </a:r>
            <a:endParaRPr lang="cs-CZ" sz="4800" b="1" dirty="0">
              <a:solidFill>
                <a:srgbClr val="00B0F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77" name="TextovéPole 176"/>
          <p:cNvSpPr txBox="1"/>
          <p:nvPr/>
        </p:nvSpPr>
        <p:spPr>
          <a:xfrm>
            <a:off x="5973383" y="1723608"/>
            <a:ext cx="971741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dirty="0" smtClean="0">
                <a:latin typeface="Times New Roman" pitchFamily="18" charset="0"/>
                <a:cs typeface="Times New Roman" pitchFamily="18" charset="0"/>
              </a:rPr>
              <a:t>z</a:t>
            </a:r>
            <a:r>
              <a:rPr lang="cs-CZ" sz="4800" b="1" dirty="0" smtClean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d</a:t>
            </a:r>
            <a:r>
              <a:rPr lang="cs-CZ" sz="4800" dirty="0" smtClean="0">
                <a:latin typeface="Times New Roman" pitchFamily="18" charset="0"/>
                <a:cs typeface="Times New Roman" pitchFamily="18" charset="0"/>
              </a:rPr>
              <a:t>i</a:t>
            </a:r>
            <a:endParaRPr lang="cs-CZ" sz="48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78" name="Šipka doprava 177"/>
          <p:cNvSpPr/>
          <p:nvPr/>
        </p:nvSpPr>
        <p:spPr>
          <a:xfrm>
            <a:off x="4857844" y="2013107"/>
            <a:ext cx="828000" cy="252000"/>
          </a:xfrm>
          <a:prstGeom prst="rightArrow">
            <a:avLst/>
          </a:prstGeom>
          <a:solidFill>
            <a:srgbClr val="FF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1" name="Šipka doprava 180"/>
          <p:cNvSpPr/>
          <p:nvPr/>
        </p:nvSpPr>
        <p:spPr>
          <a:xfrm>
            <a:off x="4857844" y="4823569"/>
            <a:ext cx="828000" cy="252000"/>
          </a:xfrm>
          <a:prstGeom prst="rightArrow">
            <a:avLst/>
          </a:prstGeom>
          <a:solidFill>
            <a:srgbClr val="FF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bdélník 14"/>
          <p:cNvSpPr/>
          <p:nvPr/>
        </p:nvSpPr>
        <p:spPr>
          <a:xfrm>
            <a:off x="1479595" y="5805264"/>
            <a:ext cx="6707285" cy="553998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000" dirty="0" smtClean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Doplň neúplná slova a odůvodni pravopis.</a:t>
            </a:r>
            <a:endParaRPr lang="cs-CZ" sz="4800" dirty="0">
              <a:solidFill>
                <a:srgbClr val="00B0F0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691987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9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0" dur="500"/>
                                        <p:tgtEl>
                                          <p:spTgt spid="1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5" dur="500"/>
                                        <p:tgtEl>
                                          <p:spTgt spid="17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9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3" dur="500"/>
                                        <p:tgtEl>
                                          <p:spTgt spid="18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8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/>
      <p:bldP spid="14" grpId="0"/>
      <p:bldP spid="22" grpId="0"/>
      <p:bldP spid="177" grpId="0"/>
      <p:bldP spid="178" grpId="0" animBg="1"/>
      <p:bldP spid="181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ovéPole 5"/>
          <p:cNvSpPr txBox="1"/>
          <p:nvPr/>
        </p:nvSpPr>
        <p:spPr>
          <a:xfrm>
            <a:off x="3801164" y="188640"/>
            <a:ext cx="1803699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5400" b="1" dirty="0" smtClean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ď -</a:t>
            </a:r>
            <a:r>
              <a:rPr lang="cs-CZ" sz="54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5400" b="1" dirty="0" smtClean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ť</a:t>
            </a:r>
            <a:endParaRPr lang="cs-CZ" sz="5400" b="1" dirty="0">
              <a:solidFill>
                <a:srgbClr val="00B0F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98928" y="889725"/>
            <a:ext cx="1528474" cy="1584000"/>
          </a:xfrm>
          <a:prstGeom prst="rect">
            <a:avLst/>
          </a:prstGeom>
        </p:spPr>
      </p:pic>
      <p:sp>
        <p:nvSpPr>
          <p:cNvPr id="8" name="TextovéPole 7"/>
          <p:cNvSpPr txBox="1"/>
          <p:nvPr/>
        </p:nvSpPr>
        <p:spPr>
          <a:xfrm>
            <a:off x="445880" y="1556560"/>
            <a:ext cx="300082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 </a:t>
            </a:r>
            <a:endParaRPr lang="cs-CZ" sz="36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6194031" y="2847909"/>
            <a:ext cx="138371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pláš_</a:t>
            </a:r>
            <a:endParaRPr lang="cs-CZ" sz="4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3143098" y="1556559"/>
            <a:ext cx="925253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na_</a:t>
            </a:r>
            <a:endParaRPr lang="cs-CZ" sz="4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3825702" y="4537978"/>
            <a:ext cx="1396536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4000" dirty="0" err="1" smtClean="0">
                <a:latin typeface="Times New Roman" pitchFamily="18" charset="0"/>
                <a:cs typeface="Times New Roman" pitchFamily="18" charset="0"/>
              </a:rPr>
              <a:t>sí_ka</a:t>
            </a:r>
            <a:endParaRPr lang="cs-CZ" sz="40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291579" y="1016558"/>
            <a:ext cx="1365091" cy="1656000"/>
          </a:xfrm>
          <a:prstGeom prst="rect">
            <a:avLst/>
          </a:prstGeom>
          <a:noFill/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" name="Obrázek 1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35890" y="2745795"/>
            <a:ext cx="1930773" cy="1620000"/>
          </a:xfrm>
          <a:prstGeom prst="rect">
            <a:avLst/>
          </a:prstGeom>
        </p:spPr>
      </p:pic>
      <p:sp>
        <p:nvSpPr>
          <p:cNvPr id="14" name="TextovéPole 13"/>
          <p:cNvSpPr txBox="1"/>
          <p:nvPr/>
        </p:nvSpPr>
        <p:spPr>
          <a:xfrm>
            <a:off x="3613144" y="1556558"/>
            <a:ext cx="452368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ť</a:t>
            </a:r>
            <a:endParaRPr lang="cs-CZ" sz="4000" b="1" dirty="0">
              <a:solidFill>
                <a:srgbClr val="00B0F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6636222" y="5140680"/>
            <a:ext cx="1410964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err="1" smtClean="0">
                <a:latin typeface="Times New Roman" pitchFamily="18" charset="0"/>
                <a:cs typeface="Times New Roman" pitchFamily="18" charset="0"/>
              </a:rPr>
              <a:t>pouš</a:t>
            </a:r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_</a:t>
            </a:r>
            <a:endParaRPr lang="cs-CZ" sz="4000" i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926122" y="5141233"/>
            <a:ext cx="2366353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4000" dirty="0" err="1" smtClean="0">
                <a:latin typeface="Times New Roman" pitchFamily="18" charset="0"/>
                <a:cs typeface="Times New Roman" pitchFamily="18" charset="0"/>
              </a:rPr>
              <a:t>projíž</a:t>
            </a:r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_ </a:t>
            </a:r>
            <a:r>
              <a:rPr lang="cs-CZ" sz="4000" dirty="0" err="1" smtClean="0">
                <a:latin typeface="Times New Roman" pitchFamily="18" charset="0"/>
                <a:cs typeface="Times New Roman" pitchFamily="18" charset="0"/>
              </a:rPr>
              <a:t>ka</a:t>
            </a:r>
            <a:endParaRPr lang="cs-CZ" sz="4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7125375" y="2843116"/>
            <a:ext cx="452368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ť</a:t>
            </a:r>
            <a:endParaRPr lang="cs-CZ" sz="4000" b="1" dirty="0">
              <a:solidFill>
                <a:srgbClr val="00B0F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7577743" y="5133982"/>
            <a:ext cx="452368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ť</a:t>
            </a:r>
            <a:endParaRPr lang="cs-CZ" sz="4000" b="1" dirty="0">
              <a:solidFill>
                <a:srgbClr val="00B0F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2243880" y="5141233"/>
            <a:ext cx="432000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ď</a:t>
            </a:r>
            <a:endParaRPr lang="cs-CZ" sz="4000" b="1" dirty="0">
              <a:solidFill>
                <a:srgbClr val="00B0F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4276892" y="4537978"/>
            <a:ext cx="360000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ť </a:t>
            </a:r>
            <a:endParaRPr lang="cs-CZ" sz="4000" b="1" dirty="0">
              <a:solidFill>
                <a:srgbClr val="00B0F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084409" y="1984596"/>
            <a:ext cx="1842993" cy="2916000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452819" y="3880680"/>
            <a:ext cx="1680000" cy="1260000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4" name="Obdélník 23"/>
          <p:cNvSpPr/>
          <p:nvPr/>
        </p:nvSpPr>
        <p:spPr>
          <a:xfrm>
            <a:off x="1351728" y="5956370"/>
            <a:ext cx="6707285" cy="553998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000" dirty="0" smtClean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Doplň neúplná slova a odůvodni pravopis.</a:t>
            </a:r>
            <a:endParaRPr lang="cs-CZ" sz="4800" dirty="0">
              <a:solidFill>
                <a:srgbClr val="00B0F0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10489419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5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5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7" dur="5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/>
      <p:bldP spid="20" grpId="0"/>
      <p:bldP spid="21" grpId="0"/>
      <p:bldP spid="22" grpId="0"/>
      <p:bldP spid="23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683569" y="141020"/>
            <a:ext cx="325281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Doplň </a:t>
            </a:r>
            <a:r>
              <a:rPr lang="cs-CZ" sz="3200" b="1" dirty="0">
                <a:latin typeface="Times New Roman" pitchFamily="18" charset="0"/>
                <a:cs typeface="Times New Roman" pitchFamily="18" charset="0"/>
              </a:rPr>
              <a:t>ď</a:t>
            </a:r>
            <a:r>
              <a:rPr lang="cs-CZ" sz="3200" smtClean="0"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cs-CZ" sz="3200" b="1" smtClean="0">
                <a:latin typeface="Times New Roman" pitchFamily="18" charset="0"/>
                <a:cs typeface="Times New Roman" pitchFamily="18" charset="0"/>
              </a:rPr>
              <a:t>ť</a:t>
            </a:r>
            <a:r>
              <a:rPr lang="cs-CZ" sz="320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do vět.</a:t>
            </a:r>
            <a:endParaRPr lang="cs-CZ" sz="32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539552" y="972740"/>
            <a:ext cx="8172000" cy="5436000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  <a:ln>
            <a:solidFill>
              <a:srgbClr val="00B0F0"/>
            </a:solidFill>
          </a:ln>
        </p:spPr>
        <p:txBody>
          <a:bodyPr wrap="square" rtlCol="0">
            <a:spAutoFit/>
          </a:bodyPr>
          <a:lstStyle/>
          <a:p>
            <a:endParaRPr lang="cs-CZ" sz="32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Vra_ </a:t>
            </a:r>
            <a:r>
              <a:rPr lang="cs-CZ" sz="3600" dirty="0">
                <a:latin typeface="Times New Roman" pitchFamily="18" charset="0"/>
                <a:cs typeface="Times New Roman" pitchFamily="18" charset="0"/>
              </a:rPr>
              <a:t>knížky do knihovny.</a:t>
            </a:r>
          </a:p>
          <a:p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Vyslov zřetelně svou </a:t>
            </a:r>
            <a:r>
              <a:rPr lang="cs-CZ" sz="3600" dirty="0" err="1" smtClean="0">
                <a:latin typeface="Times New Roman" pitchFamily="18" charset="0"/>
                <a:cs typeface="Times New Roman" pitchFamily="18" charset="0"/>
              </a:rPr>
              <a:t>odpově</a:t>
            </a:r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_.</a:t>
            </a:r>
          </a:p>
          <a:p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Děti přehazovaly míč přes </a:t>
            </a:r>
            <a:r>
              <a:rPr lang="cs-CZ" sz="3600" dirty="0" err="1" smtClean="0">
                <a:latin typeface="Times New Roman" pitchFamily="18" charset="0"/>
                <a:cs typeface="Times New Roman" pitchFamily="18" charset="0"/>
              </a:rPr>
              <a:t>sí</a:t>
            </a:r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_.</a:t>
            </a:r>
          </a:p>
          <a:p>
            <a:r>
              <a:rPr lang="cs-CZ" sz="3600" dirty="0" err="1" smtClean="0">
                <a:latin typeface="Times New Roman" pitchFamily="18" charset="0"/>
                <a:cs typeface="Times New Roman" pitchFamily="18" charset="0"/>
              </a:rPr>
              <a:t>Přije</a:t>
            </a:r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_ </a:t>
            </a:r>
            <a:r>
              <a:rPr lang="cs-CZ" sz="3600" dirty="0">
                <a:latin typeface="Times New Roman" pitchFamily="18" charset="0"/>
                <a:cs typeface="Times New Roman" pitchFamily="18" charset="0"/>
              </a:rPr>
              <a:t>k nám na návštěvu.</a:t>
            </a:r>
          </a:p>
          <a:p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Maminka má výbornou </a:t>
            </a:r>
            <a:r>
              <a:rPr lang="cs-CZ" sz="3600" dirty="0" err="1" smtClean="0">
                <a:latin typeface="Times New Roman" pitchFamily="18" charset="0"/>
                <a:cs typeface="Times New Roman" pitchFamily="18" charset="0"/>
              </a:rPr>
              <a:t>pamě</a:t>
            </a:r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_.</a:t>
            </a:r>
          </a:p>
          <a:p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Ovečce se narodilo pět </a:t>
            </a:r>
            <a:r>
              <a:rPr lang="cs-CZ" sz="3600" dirty="0" err="1" smtClean="0">
                <a:latin typeface="Times New Roman" pitchFamily="18" charset="0"/>
                <a:cs typeface="Times New Roman" pitchFamily="18" charset="0"/>
              </a:rPr>
              <a:t>mlá_at</a:t>
            </a:r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r>
              <a:rPr lang="cs-CZ" sz="3600" dirty="0" err="1" smtClean="0">
                <a:latin typeface="Times New Roman" pitchFamily="18" charset="0"/>
                <a:cs typeface="Times New Roman" pitchFamily="18" charset="0"/>
              </a:rPr>
              <a:t>Ukli</a:t>
            </a:r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_ si své věci v pokoji.</a:t>
            </a:r>
          </a:p>
          <a:p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Na žebříku se zlomila </a:t>
            </a:r>
            <a:r>
              <a:rPr lang="cs-CZ" sz="3600" dirty="0" err="1" smtClean="0">
                <a:latin typeface="Times New Roman" pitchFamily="18" charset="0"/>
                <a:cs typeface="Times New Roman" pitchFamily="18" charset="0"/>
              </a:rPr>
              <a:t>la_ka</a:t>
            </a:r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endParaRPr lang="cs-CZ" sz="3200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sz="32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699568" y="1412776"/>
            <a:ext cx="1656000" cy="1802676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68549" y="3861048"/>
            <a:ext cx="1270871" cy="190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465366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853912" y="422444"/>
            <a:ext cx="140615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Řešení.</a:t>
            </a:r>
            <a:endParaRPr lang="cs-CZ" sz="32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530384" y="913212"/>
            <a:ext cx="8172000" cy="5364000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  <a:ln>
            <a:solidFill>
              <a:srgbClr val="00B0F0"/>
            </a:solidFill>
          </a:ln>
        </p:spPr>
        <p:txBody>
          <a:bodyPr wrap="square" rtlCol="0">
            <a:spAutoFit/>
          </a:bodyPr>
          <a:lstStyle/>
          <a:p>
            <a:endParaRPr lang="cs-CZ" sz="32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Vra</a:t>
            </a:r>
            <a:r>
              <a:rPr lang="cs-CZ" sz="36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ť</a:t>
            </a:r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600" dirty="0">
                <a:latin typeface="Times New Roman" pitchFamily="18" charset="0"/>
                <a:cs typeface="Times New Roman" pitchFamily="18" charset="0"/>
              </a:rPr>
              <a:t>knížky do knihovny.</a:t>
            </a:r>
          </a:p>
          <a:p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Vyslov zřetelně svou odpově</a:t>
            </a:r>
            <a:r>
              <a:rPr lang="cs-CZ" sz="36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ď</a:t>
            </a:r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Děti přehazovaly míč přes sí</a:t>
            </a:r>
            <a:r>
              <a:rPr lang="cs-CZ" sz="36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ť</a:t>
            </a:r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Maminka má výbornou pamě</a:t>
            </a:r>
            <a:r>
              <a:rPr lang="cs-CZ" sz="36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ť</a:t>
            </a:r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Ovečce se narodilo pět mláďa</a:t>
            </a:r>
            <a:r>
              <a:rPr lang="cs-CZ" sz="36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t</a:t>
            </a:r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Ukli</a:t>
            </a:r>
            <a:r>
              <a:rPr lang="cs-CZ" sz="36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ď</a:t>
            </a:r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 si své věci v pokoji.</a:t>
            </a:r>
          </a:p>
          <a:p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Na žebříku se zlomila la</a:t>
            </a:r>
            <a:r>
              <a:rPr lang="cs-CZ" sz="36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ť</a:t>
            </a:r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ka.</a:t>
            </a:r>
          </a:p>
          <a:p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Přije</a:t>
            </a:r>
            <a:r>
              <a:rPr lang="cs-CZ" sz="36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ď</a:t>
            </a:r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 k nám na návštěvu.</a:t>
            </a:r>
          </a:p>
          <a:p>
            <a:endParaRPr lang="cs-CZ" sz="3200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sz="32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80995" y="1412776"/>
            <a:ext cx="1672438" cy="1820570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792351" y="3746162"/>
            <a:ext cx="1270871" cy="190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391675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522369" y="839222"/>
            <a:ext cx="6426460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Odkazy:</a:t>
            </a:r>
          </a:p>
          <a:p>
            <a:r>
              <a:rPr lang="cs-CZ" b="1" dirty="0">
                <a:sym typeface="Symbol"/>
              </a:rPr>
              <a:t>Obrázky dostupné na WWW: &lt;</a:t>
            </a:r>
            <a:r>
              <a:rPr lang="cs-CZ" b="1" dirty="0">
                <a:sym typeface="Symbol"/>
                <a:hlinkClick r:id="rId2"/>
              </a:rPr>
              <a:t>http://office.microsoft.com</a:t>
            </a:r>
            <a:r>
              <a:rPr lang="cs-CZ" b="1" dirty="0">
                <a:sym typeface="Symbol"/>
              </a:rPr>
              <a:t>&gt;. 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846900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187</TotalTime>
  <Words>249</Words>
  <Application>Microsoft Office PowerPoint</Application>
  <PresentationFormat>Předvádění na obrazovce (4:3)</PresentationFormat>
  <Paragraphs>64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systému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B</dc:creator>
  <cp:lastModifiedBy>q98ew7</cp:lastModifiedBy>
  <cp:revision>38</cp:revision>
  <dcterms:created xsi:type="dcterms:W3CDTF">2011-04-06T13:10:17Z</dcterms:created>
  <dcterms:modified xsi:type="dcterms:W3CDTF">2013-08-20T06:04:19Z</dcterms:modified>
</cp:coreProperties>
</file>