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0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86DF-3523-47DD-9615-66D5CB7152FA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3F2AC-C3D8-4527-9C78-BC1E79E6C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3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50D52-F9FF-4B21-A9C1-86EA5041EE1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54DE-CAF6-45B6-B4E7-8DEC69FA6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3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2372-2424-4E26-8999-4188395CB8A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92B5-E3EE-4A56-A480-149A5E443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141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92D2-BB48-4517-B17D-FC1282C331F0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F134-A6CF-48A0-B59B-EE5B8069E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3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FDEB0-8E2A-4DCB-8B48-EE40FCBA9E2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5CF45-3BF0-4405-A448-40522A130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54A21-2D40-4AB8-9CB4-6DE2EE4C3D8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0E42-08DE-4328-BCBF-F76EACC35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C78-9888-4019-AC79-8F52D445F2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475F-4EBE-41E4-B769-5890F9F2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6072-C313-4AC8-8802-1412E3E378BE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C9AF-9A90-4AEE-9A18-6B5540ADA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8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63AE-C213-4F90-A5B7-A8BB53BDBAE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D484-D071-4902-B6B1-BF75247BA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45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797-B744-4B00-A7E7-8AE7E47CFA74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319EA-2B83-4C08-BA0E-03D63EFE2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481-2FA6-4E41-B65B-9B9CA6F7315C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004-50E3-411B-AE5D-4BCDEE47A9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2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00B050">
                <a:alpha val="53000"/>
              </a:srgbClr>
            </a:gs>
            <a:gs pos="70658">
              <a:srgbClr val="00B050">
                <a:alpha val="27000"/>
              </a:srgbClr>
            </a:gs>
            <a:gs pos="85000">
              <a:schemeClr val="accent6">
                <a:lumMod val="60000"/>
                <a:lumOff val="40000"/>
              </a:schemeClr>
            </a:gs>
            <a:gs pos="43000">
              <a:srgbClr val="00B050">
                <a:alpha val="15000"/>
              </a:srgbClr>
            </a:gs>
            <a:gs pos="100000">
              <a:srgbClr val="00B050">
                <a:alpha val="51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/>
              <a:pPr>
                <a:defRPr/>
              </a:pPr>
              <a:t>20.8.2013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C9CC6-6AB6-4536-AD10-7706CE578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Obr&#225;zky%20dostupn&#233;%20na%20WWW:%20%20%3chttp:/office.microsoft.com%3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03648" y="2708918"/>
            <a:ext cx="6660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ZŠ a MŠ Kateřinice, okres Vsetín</a:t>
            </a:r>
          </a:p>
          <a:p>
            <a:pPr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projekt č. CZ.1.07/1.4.00/21.1314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Č. </a:t>
            </a:r>
            <a:r>
              <a:rPr lang="cs-CZ" sz="2000" b="1" dirty="0" err="1">
                <a:latin typeface="Times New Roman" pitchFamily="18" charset="0"/>
                <a:cs typeface="Times New Roman" pitchFamily="18" charset="0"/>
              </a:rPr>
              <a:t>DUMu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VY_32_INOVACE_05_16_Český jazyk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Vzdělávací oblast: Jazyk a jazyková komunikace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- 2. ročník</a:t>
            </a:r>
          </a:p>
          <a:p>
            <a:pPr fontAlgn="ctr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Český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jazyk</a:t>
            </a:r>
          </a:p>
          <a:p>
            <a:pPr fontAlgn="ctr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Tematický okruh: Jazyková výchova</a:t>
            </a:r>
          </a:p>
          <a:p>
            <a:pPr fontAlgn="ctr"/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: Mgr. Bronislava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Uličníková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: Prezentace slouží k procvičování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spodoby znělosti 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párových souhlásek ž - š.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339752" y="1988839"/>
            <a:ext cx="40308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Párové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souhlásky ž - š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7652" y="338613"/>
            <a:ext cx="133882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 - š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81" y="1568399"/>
            <a:ext cx="1749263" cy="1836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45880" y="1556560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47478" y="1723608"/>
            <a:ext cx="10727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vě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02407" y="4237420"/>
            <a:ext cx="30043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va bělou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08069" y="1723608"/>
            <a:ext cx="4571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endParaRPr lang="cs-CZ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5111" y="3878918"/>
            <a:ext cx="2019719" cy="15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2753947" y="4237420"/>
            <a:ext cx="19752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bělou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23560" y="4256918"/>
            <a:ext cx="4235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7" name="TextovéPole 176"/>
          <p:cNvSpPr txBox="1"/>
          <p:nvPr/>
        </p:nvSpPr>
        <p:spPr>
          <a:xfrm>
            <a:off x="6012160" y="1735871"/>
            <a:ext cx="23519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dvě vě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Šipka doprava 177"/>
          <p:cNvSpPr/>
          <p:nvPr/>
        </p:nvSpPr>
        <p:spPr>
          <a:xfrm>
            <a:off x="4857844" y="2013107"/>
            <a:ext cx="828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Šipka doprava 180"/>
          <p:cNvSpPr/>
          <p:nvPr/>
        </p:nvSpPr>
        <p:spPr>
          <a:xfrm>
            <a:off x="4893652" y="4652918"/>
            <a:ext cx="828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479595" y="5805264"/>
            <a:ext cx="670728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 neúplná slova a odůvodni pravopis.</a:t>
            </a:r>
            <a:endParaRPr lang="cs-CZ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02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2" grpId="0"/>
      <p:bldP spid="177" grpId="0"/>
      <p:bldP spid="178" grpId="0" animBg="1"/>
      <p:bldP spid="1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7652" y="338613"/>
            <a:ext cx="133882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 - š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081" y="2070362"/>
            <a:ext cx="1749263" cy="83207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45880" y="1556560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47478" y="1723608"/>
            <a:ext cx="12795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my_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4237419"/>
            <a:ext cx="21066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(mnoho)</a:t>
            </a:r>
          </a:p>
          <a:p>
            <a:pPr algn="ctr"/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kní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ek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97652" y="1735871"/>
            <a:ext cx="4235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0970" y="3878918"/>
            <a:ext cx="1548000" cy="15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2753947" y="4237420"/>
            <a:ext cx="18598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kní_ka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97652" y="4237420"/>
            <a:ext cx="4571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endParaRPr lang="cs-CZ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7" name="TextovéPole 176"/>
          <p:cNvSpPr txBox="1"/>
          <p:nvPr/>
        </p:nvSpPr>
        <p:spPr>
          <a:xfrm>
            <a:off x="5951973" y="1787392"/>
            <a:ext cx="22349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cs-CZ" sz="4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ička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Šipka doprava 177"/>
          <p:cNvSpPr/>
          <p:nvPr/>
        </p:nvSpPr>
        <p:spPr>
          <a:xfrm>
            <a:off x="4857844" y="2013107"/>
            <a:ext cx="828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Šipka doprava 180"/>
          <p:cNvSpPr/>
          <p:nvPr/>
        </p:nvSpPr>
        <p:spPr>
          <a:xfrm>
            <a:off x="4893652" y="4652918"/>
            <a:ext cx="828000" cy="2520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479595" y="5805264"/>
            <a:ext cx="670728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 neúplná slova a odůvodni pravopis.</a:t>
            </a:r>
            <a:endParaRPr lang="cs-CZ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15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22" grpId="0"/>
      <p:bldP spid="178" grpId="0" animBg="1"/>
      <p:bldP spid="18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887726" y="188640"/>
            <a:ext cx="1338828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 -</a:t>
            </a:r>
            <a:r>
              <a:rPr lang="cs-CZ" sz="5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734" y="1304600"/>
            <a:ext cx="1047522" cy="157128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45880" y="1556560"/>
            <a:ext cx="30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07712" y="2307471"/>
            <a:ext cx="1439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ta_ky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43098" y="1556559"/>
            <a:ext cx="15247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stu_ka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25702" y="4537978"/>
            <a:ext cx="2297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kolobě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_ka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3126" y="937650"/>
            <a:ext cx="1238760" cy="13320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470" y="2582690"/>
            <a:ext cx="1716807" cy="1728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3780066" y="1556559"/>
            <a:ext cx="324000" cy="612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623275" y="4934354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_</a:t>
            </a:r>
            <a:endParaRPr lang="cs-CZ" sz="4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96818" y="4924754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 smtClean="0">
                <a:latin typeface="Times New Roman" pitchFamily="18" charset="0"/>
                <a:cs typeface="Times New Roman" pitchFamily="18" charset="0"/>
              </a:rPr>
              <a:t>nů_ky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623275" y="2307471"/>
            <a:ext cx="385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155954" y="4934354"/>
            <a:ext cx="385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552446" y="4929554"/>
            <a:ext cx="4122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195308" y="4537978"/>
            <a:ext cx="412292" cy="576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3084" y="3299954"/>
            <a:ext cx="1842993" cy="14216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2506" y="3446690"/>
            <a:ext cx="1620000" cy="16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1351728" y="5956370"/>
            <a:ext cx="670728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Doplň neúplná slova a odůvodni pravopis.</a:t>
            </a:r>
            <a:endParaRPr lang="cs-CZ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69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2824" y="620688"/>
            <a:ext cx="7776000" cy="5580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noAutofit/>
          </a:bodyPr>
          <a:lstStyle/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Nad rybníkem poletovaly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mu_ky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vá_ky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Ale_ si chce koupit mramorovou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so_ku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Ane_ka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vyhrála sportovní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soutě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_ v běhu.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kní_ce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jsou hezké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obrá_ky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je_ků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mořském pobřeží je písečná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plá_.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Bo_ka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má k svačině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hru_ku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dvoře pobíhá domácí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drůbe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_.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Kůň přeskočil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překá_ku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82824" y="620687"/>
            <a:ext cx="3183885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Doplň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do vět.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:\MC900326478 vážka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2114">
            <a:off x="7029735" y="2852687"/>
            <a:ext cx="1462256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:\MP900448547 plá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937" y="4581128"/>
            <a:ext cx="2204887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45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2824" y="620688"/>
            <a:ext cx="7776000" cy="5580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 rtlCol="0">
            <a:noAutofit/>
          </a:bodyPr>
          <a:lstStyle/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Nad rybníkem poletovaly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mu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ky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vá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ky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Ale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si chce koupit mramorovou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ku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Ane</a:t>
            </a:r>
            <a:r>
              <a:rPr lang="cs-CZ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ka vyhrála sportovní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soutě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v běhu.</a:t>
            </a:r>
          </a:p>
          <a:p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kní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ce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jsou hezké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obrázky je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ků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mořském pobřeží je písečná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plá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ka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má k svačině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hru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ku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dvoře pobíhá domácí drůbe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Kůň přeskočil překá</a:t>
            </a:r>
            <a:r>
              <a:rPr lang="cs-CZ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ku.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04960" y="620687"/>
            <a:ext cx="1406154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Řešení.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:\MC900326478 vážka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2114">
            <a:off x="7029735" y="2852687"/>
            <a:ext cx="1462256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:\MP900448547 plá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700" y="4581128"/>
            <a:ext cx="2204887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03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22369" y="650327"/>
            <a:ext cx="64264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Odkazy:</a:t>
            </a:r>
          </a:p>
          <a:p>
            <a:r>
              <a:rPr lang="cs-CZ" b="1" dirty="0">
                <a:sym typeface="Symbol"/>
              </a:rPr>
              <a:t>Obrázky dostupné na WWW: &lt;</a:t>
            </a:r>
            <a:r>
              <a:rPr lang="cs-CZ" b="1" dirty="0">
                <a:sym typeface="Symbol"/>
                <a:hlinkClick r:id="rId2"/>
              </a:rPr>
              <a:t>http://office.microsoft.com</a:t>
            </a:r>
            <a:r>
              <a:rPr lang="cs-CZ" b="1" dirty="0">
                <a:sym typeface="Symbol"/>
              </a:rPr>
              <a:t>&gt;.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951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255</Words>
  <Application>Microsoft Office PowerPoint</Application>
  <PresentationFormat>Předvádění na obrazovce (4:3)</PresentationFormat>
  <Paragraphs>67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</dc:creator>
  <cp:lastModifiedBy>q98ew7</cp:lastModifiedBy>
  <cp:revision>54</cp:revision>
  <dcterms:created xsi:type="dcterms:W3CDTF">2011-04-06T13:10:17Z</dcterms:created>
  <dcterms:modified xsi:type="dcterms:W3CDTF">2013-08-20T12:21:00Z</dcterms:modified>
</cp:coreProperties>
</file>