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8" r:id="rId3"/>
    <p:sldId id="259" r:id="rId4"/>
    <p:sldId id="257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99CC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979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3F2421-5DFA-49BE-8F62-E07219986EC5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63C6A2-5F5B-48CD-B20D-AC0E073262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6368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3C6A2-5F5B-48CD-B20D-AC0E07326260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465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Pracujte při vypnuté prezentaci. Pro kontrolu prezentaci opět zapněte.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3C6A2-5F5B-48CD-B20D-AC0E07326260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1924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63C6A2-5F5B-48CD-B20D-AC0E0732626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1924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.jpe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5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1.png"/><Relationship Id="rId5" Type="http://schemas.openxmlformats.org/officeDocument/2006/relationships/image" Target="../media/image17.png"/><Relationship Id="rId10" Type="http://schemas.openxmlformats.org/officeDocument/2006/relationships/image" Target="../media/image20.png"/><Relationship Id="rId4" Type="http://schemas.openxmlformats.org/officeDocument/2006/relationships/image" Target="../media/image16.pn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5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1.png"/><Relationship Id="rId5" Type="http://schemas.openxmlformats.org/officeDocument/2006/relationships/image" Target="../media/image17.png"/><Relationship Id="rId10" Type="http://schemas.openxmlformats.org/officeDocument/2006/relationships/image" Target="../media/image20.png"/><Relationship Id="rId4" Type="http://schemas.openxmlformats.org/officeDocument/2006/relationships/image" Target="../media/image16.png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367094" y="3105160"/>
            <a:ext cx="6629634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latin typeface="+mn-lt"/>
                <a:cs typeface="Times New Roman" pitchFamily="18" charset="0"/>
              </a:rPr>
              <a:t>ZŠ a MŠ Kateřinice, okres Vsetín</a:t>
            </a:r>
          </a:p>
          <a:p>
            <a:pPr>
              <a:defRPr/>
            </a:pPr>
            <a:r>
              <a:rPr lang="cs-CZ" sz="2000" dirty="0">
                <a:latin typeface="+mn-lt"/>
                <a:cs typeface="Times New Roman" pitchFamily="18" charset="0"/>
              </a:rPr>
              <a:t>projekt č. CZ.1.07/1.4.00/21.1314</a:t>
            </a:r>
          </a:p>
          <a:p>
            <a:pPr>
              <a:defRPr/>
            </a:pPr>
            <a:r>
              <a:rPr lang="cs-CZ" sz="2000" b="1" dirty="0">
                <a:latin typeface="+mn-lt"/>
                <a:cs typeface="Times New Roman" pitchFamily="18" charset="0"/>
              </a:rPr>
              <a:t>Č. </a:t>
            </a:r>
            <a:r>
              <a:rPr lang="cs-CZ" sz="2000" b="1" dirty="0" err="1">
                <a:latin typeface="+mn-lt"/>
                <a:cs typeface="Times New Roman" pitchFamily="18" charset="0"/>
              </a:rPr>
              <a:t>DUMu</a:t>
            </a:r>
            <a:r>
              <a:rPr lang="cs-CZ" sz="2000" b="1" dirty="0">
                <a:latin typeface="+mn-lt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+mn-lt"/>
                <a:cs typeface="Times New Roman" pitchFamily="18" charset="0"/>
              </a:rPr>
              <a:t>VY_32_INOVACE_05_18_Český </a:t>
            </a:r>
            <a:r>
              <a:rPr lang="cs-CZ" sz="2000" b="1" dirty="0">
                <a:latin typeface="+mn-lt"/>
                <a:cs typeface="Times New Roman" pitchFamily="18" charset="0"/>
              </a:rPr>
              <a:t>jazyk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dirty="0" smtClean="0">
                <a:latin typeface="+mn-lt"/>
                <a:cs typeface="Times New Roman" pitchFamily="18" charset="0"/>
              </a:rPr>
              <a:t>Vzdělávací </a:t>
            </a:r>
            <a:r>
              <a:rPr lang="cs-CZ" sz="2000" dirty="0">
                <a:latin typeface="+mn-lt"/>
                <a:cs typeface="Times New Roman" pitchFamily="18" charset="0"/>
              </a:rPr>
              <a:t>oblast: Jazyk a jazyková komunikace - 2</a:t>
            </a:r>
            <a:r>
              <a:rPr lang="cs-CZ" sz="2000" dirty="0" smtClean="0">
                <a:latin typeface="+mn-lt"/>
                <a:cs typeface="Times New Roman" pitchFamily="18" charset="0"/>
              </a:rPr>
              <a:t>. ročník</a:t>
            </a:r>
            <a:endParaRPr lang="cs-CZ" sz="2000" dirty="0">
              <a:latin typeface="+mn-lt"/>
              <a:cs typeface="Times New Roman" pitchFamily="18" charset="0"/>
            </a:endParaRPr>
          </a:p>
          <a:p>
            <a:pPr fontAlgn="ctr"/>
            <a:r>
              <a:rPr lang="cs-CZ" sz="2000" dirty="0">
                <a:latin typeface="+mn-lt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+mn-lt"/>
                <a:cs typeface="Times New Roman" pitchFamily="18" charset="0"/>
              </a:rPr>
              <a:t>Český jazyk</a:t>
            </a:r>
            <a:endParaRPr lang="cs-CZ" sz="2000" dirty="0">
              <a:latin typeface="+mn-lt"/>
              <a:cs typeface="Times New Roman" pitchFamily="18" charset="0"/>
            </a:endParaRPr>
          </a:p>
          <a:p>
            <a:pPr fontAlgn="ctr"/>
            <a:r>
              <a:rPr lang="cs-CZ" sz="2000" dirty="0">
                <a:latin typeface="+mn-lt"/>
                <a:cs typeface="Times New Roman" pitchFamily="18" charset="0"/>
              </a:rPr>
              <a:t>Tematický </a:t>
            </a:r>
            <a:r>
              <a:rPr lang="cs-CZ" sz="2000" dirty="0">
                <a:latin typeface="+mn-lt"/>
              </a:rPr>
              <a:t>okruh: Jazyková výchova</a:t>
            </a:r>
            <a:endParaRPr lang="cs-CZ" sz="2000" dirty="0">
              <a:latin typeface="+mn-lt"/>
              <a:cs typeface="Times New Roman" pitchFamily="18" charset="0"/>
            </a:endParaRPr>
          </a:p>
          <a:p>
            <a:pPr fontAlgn="ctr"/>
            <a:endParaRPr lang="cs-CZ" sz="2000" dirty="0">
              <a:latin typeface="+mn-lt"/>
            </a:endParaRPr>
          </a:p>
          <a:p>
            <a:r>
              <a:rPr lang="cs-CZ" sz="2000" dirty="0" smtClean="0">
                <a:latin typeface="+mn-lt"/>
                <a:cs typeface="Times New Roman" pitchFamily="18" charset="0"/>
              </a:rPr>
              <a:t>Autor</a:t>
            </a:r>
            <a:r>
              <a:rPr lang="cs-CZ" sz="2000" dirty="0">
                <a:latin typeface="+mn-lt"/>
                <a:cs typeface="Times New Roman" pitchFamily="18" charset="0"/>
              </a:rPr>
              <a:t>: Mgr. Bronislava </a:t>
            </a:r>
            <a:r>
              <a:rPr lang="cs-CZ" sz="2000" dirty="0" err="1" smtClean="0">
                <a:latin typeface="+mn-lt"/>
                <a:cs typeface="Times New Roman" pitchFamily="18" charset="0"/>
              </a:rPr>
              <a:t>Uličníková</a:t>
            </a:r>
            <a:endParaRPr lang="cs-CZ" sz="2000" dirty="0">
              <a:latin typeface="+mn-lt"/>
              <a:cs typeface="Times New Roman" pitchFamily="18" charset="0"/>
            </a:endParaRPr>
          </a:p>
          <a:p>
            <a:r>
              <a:rPr lang="cs-CZ" sz="2000" dirty="0" smtClean="0">
                <a:latin typeface="+mn-lt"/>
                <a:cs typeface="Times New Roman" pitchFamily="18" charset="0"/>
              </a:rPr>
              <a:t>Anotace</a:t>
            </a:r>
            <a:r>
              <a:rPr lang="cs-CZ" sz="2000" dirty="0">
                <a:latin typeface="+mn-lt"/>
                <a:cs typeface="Times New Roman" pitchFamily="18" charset="0"/>
              </a:rPr>
              <a:t>: </a:t>
            </a:r>
            <a:r>
              <a:rPr lang="cs-CZ" sz="2000" dirty="0" smtClean="0">
                <a:latin typeface="+mn-lt"/>
                <a:cs typeface="Times New Roman" pitchFamily="18" charset="0"/>
              </a:rPr>
              <a:t>Prezentace procvičuje doplňování slabik </a:t>
            </a:r>
            <a:r>
              <a:rPr lang="cs-CZ" sz="2000" dirty="0" err="1" smtClean="0">
                <a:latin typeface="+mn-lt"/>
                <a:cs typeface="Times New Roman" pitchFamily="18" charset="0"/>
              </a:rPr>
              <a:t>dě</a:t>
            </a:r>
            <a:r>
              <a:rPr lang="cs-CZ" sz="2000" dirty="0" smtClean="0">
                <a:latin typeface="+mn-lt"/>
                <a:cs typeface="Times New Roman" pitchFamily="18" charset="0"/>
              </a:rPr>
              <a:t>, tě, ně    a skládání slov.</a:t>
            </a:r>
          </a:p>
          <a:p>
            <a:endParaRPr lang="cs-CZ" sz="2000" dirty="0">
              <a:latin typeface="+mn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307213" y="2166444"/>
            <a:ext cx="44466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Rozlišení </a:t>
            </a:r>
            <a:r>
              <a:rPr lang="cs-CZ" sz="3200" b="1" dirty="0" smtClean="0"/>
              <a:t>slabik </a:t>
            </a:r>
            <a:r>
              <a:rPr lang="cs-CZ" sz="3200" b="1" dirty="0" err="1" smtClean="0"/>
              <a:t>dě</a:t>
            </a:r>
            <a:r>
              <a:rPr lang="cs-CZ" sz="3200" b="1" dirty="0" smtClean="0"/>
              <a:t>, tě, ně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270142" y="1395768"/>
            <a:ext cx="900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dě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823" y="5453564"/>
            <a:ext cx="14096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ko</a:t>
            </a:r>
            <a:r>
              <a:rPr lang="cs-CZ" sz="4400" dirty="0" smtClean="0"/>
              <a:t>__ 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04664" y="5445224"/>
            <a:ext cx="15524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ště</a:t>
            </a:r>
            <a:r>
              <a:rPr lang="cs-CZ" sz="4400" dirty="0" smtClean="0"/>
              <a:t>__ </a:t>
            </a:r>
            <a:endParaRPr lang="cs-CZ" sz="4400" dirty="0"/>
          </a:p>
        </p:txBody>
      </p:sp>
      <p:sp>
        <p:nvSpPr>
          <p:cNvPr id="9" name="Zaoblený obdélník 8"/>
          <p:cNvSpPr/>
          <p:nvPr/>
        </p:nvSpPr>
        <p:spPr>
          <a:xfrm>
            <a:off x="4285777" y="5003564"/>
            <a:ext cx="900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ně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70142" y="3272600"/>
            <a:ext cx="900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tě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4512" y="3828500"/>
            <a:ext cx="2376000" cy="158399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00614" y="3982889"/>
            <a:ext cx="972000" cy="127522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9184" y="1389280"/>
            <a:ext cx="1350893" cy="129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40069" y="2642949"/>
            <a:ext cx="14890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_  </a:t>
            </a:r>
            <a:r>
              <a:rPr lang="cs-CZ" sz="4400" dirty="0" err="1" smtClean="0"/>
              <a:t>vče</a:t>
            </a:r>
            <a:endParaRPr lang="cs-CZ" sz="4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76061" y="2774479"/>
            <a:ext cx="14096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ko</a:t>
            </a:r>
            <a:r>
              <a:rPr lang="cs-CZ" sz="4400" dirty="0" smtClean="0"/>
              <a:t>__ </a:t>
            </a:r>
            <a:endParaRPr lang="cs-CZ" sz="4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40496" y="188640"/>
            <a:ext cx="5151834" cy="646986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Doplň vhodné slabiky do slov.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34631" y="5445224"/>
            <a:ext cx="684000" cy="648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ně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287315" y="2765730"/>
            <a:ext cx="65710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tě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96367" y="2642947"/>
            <a:ext cx="684000" cy="68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dě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287315" y="5445223"/>
            <a:ext cx="7713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FF0000"/>
                </a:solidFill>
              </a:rPr>
              <a:t>n</a:t>
            </a:r>
            <a:r>
              <a:rPr lang="cs-CZ" sz="4400" b="1" dirty="0" smtClean="0">
                <a:solidFill>
                  <a:srgbClr val="FF0000"/>
                </a:solidFill>
              </a:rPr>
              <a:t>ě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1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35" t="6099" r="6315" b="9020"/>
          <a:stretch/>
        </p:blipFill>
        <p:spPr bwMode="auto">
          <a:xfrm>
            <a:off x="6950092" y="1389280"/>
            <a:ext cx="972000" cy="12363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3553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2" grpId="0"/>
      <p:bldP spid="23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14441" y="307271"/>
            <a:ext cx="4811753" cy="646986"/>
          </a:xfrm>
          <a:prstGeom prst="roundRect">
            <a:avLst/>
          </a:prstGeom>
          <a:solidFill>
            <a:schemeClr val="accent6">
              <a:alpha val="83000"/>
            </a:schemeClr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správně slova do vět.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6624" y="1052736"/>
            <a:ext cx="6363730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Medvídě má výběh v _________.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Štěně spí v _________.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Jehně přebývá v _________. 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Kotě sedí na _________. 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Kachně plave po _________. 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Ptačí mládě je v _________.  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40449" y="2132856"/>
            <a:ext cx="16364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ohradě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61823" y="2938010"/>
            <a:ext cx="15039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boudě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22468" y="3733334"/>
            <a:ext cx="15258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ovčíně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13653" y="5288044"/>
            <a:ext cx="12754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plotě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26194" y="1331707"/>
            <a:ext cx="11277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vodě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26194" y="4509120"/>
            <a:ext cx="15434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600" b="1" dirty="0">
                <a:solidFill>
                  <a:schemeClr val="accent4">
                    <a:lumMod val="75000"/>
                  </a:schemeClr>
                </a:solidFill>
              </a:rPr>
              <a:t>hnízdě</a:t>
            </a:r>
          </a:p>
        </p:txBody>
      </p:sp>
    </p:spTree>
    <p:extLst>
      <p:ext uri="{BB962C8B-B14F-4D97-AF65-F5344CB8AC3E}">
        <p14:creationId xmlns:p14="http://schemas.microsoft.com/office/powerpoint/2010/main" val="1491413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85185E-6 L -0.26494 -0.131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47" y="-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96296E-6 L -0.44895 -0.1224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48" y="-6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22222E-6 L -0.36719 -0.1224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" y="-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44444E-6 L -0.43733 -0.2340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75" y="-11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7037E-6 L -0.32517 0.4687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67" y="2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7037E-7 L -0.35591 0.1208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95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986108" y="428327"/>
            <a:ext cx="7717754" cy="646986"/>
          </a:xfrm>
          <a:prstGeom prst="roundRect">
            <a:avLst/>
          </a:prstGeom>
          <a:solidFill>
            <a:srgbClr val="FF99CC"/>
          </a:solidFill>
          <a:ln>
            <a:solidFill>
              <a:srgbClr val="FF0066"/>
            </a:solidFill>
          </a:ln>
        </p:spPr>
        <p:txBody>
          <a:bodyPr wrap="none">
            <a:spAutoFit/>
          </a:bodyPr>
          <a:lstStyle/>
          <a:p>
            <a:r>
              <a:rPr lang="cs-CZ" sz="3200" dirty="0" smtClean="0"/>
              <a:t>Použij dvě nebo tři slabiky pro sestavení slov. </a:t>
            </a:r>
            <a:endParaRPr lang="cs-CZ" sz="3200" dirty="0"/>
          </a:p>
        </p:txBody>
      </p:sp>
      <p:pic>
        <p:nvPicPr>
          <p:cNvPr id="2054" name="Picture 6" descr="C:\Users\Public\Pictures\-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4821" y="4512734"/>
            <a:ext cx="1371600" cy="136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ublic\Pictures\--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743" y="2336964"/>
            <a:ext cx="136525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ublic\Pictures\---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55" y="3708564"/>
            <a:ext cx="1420813" cy="136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ublic\Pictures\.-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4228" y="2377403"/>
            <a:ext cx="1365250" cy="136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ublic\Pictures\--.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4228" y="3861048"/>
            <a:ext cx="136525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ublic\Pictures\Obrázek1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924" y="3058653"/>
            <a:ext cx="1374918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850784" y="1397548"/>
            <a:ext cx="2257208" cy="5040000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400" b="1" dirty="0">
                <a:solidFill>
                  <a:srgbClr val="FF0066"/>
                </a:solidFill>
              </a:rPr>
              <a:t>pondělí</a:t>
            </a:r>
          </a:p>
          <a:p>
            <a:pPr algn="ctr">
              <a:lnSpc>
                <a:spcPct val="150000"/>
              </a:lnSpc>
            </a:pPr>
            <a:r>
              <a:rPr lang="cs-CZ" sz="4400" b="1" dirty="0" smtClean="0">
                <a:solidFill>
                  <a:srgbClr val="FF0066"/>
                </a:solidFill>
              </a:rPr>
              <a:t>neděle</a:t>
            </a:r>
          </a:p>
          <a:p>
            <a:pPr algn="ctr">
              <a:lnSpc>
                <a:spcPct val="150000"/>
              </a:lnSpc>
            </a:pPr>
            <a:r>
              <a:rPr lang="cs-CZ" sz="4400" b="1" dirty="0" smtClean="0">
                <a:solidFill>
                  <a:srgbClr val="FF0066"/>
                </a:solidFill>
              </a:rPr>
              <a:t>děti</a:t>
            </a:r>
          </a:p>
          <a:p>
            <a:pPr algn="ctr">
              <a:lnSpc>
                <a:spcPct val="150000"/>
              </a:lnSpc>
            </a:pPr>
            <a:r>
              <a:rPr lang="cs-CZ" sz="4400" b="1" dirty="0" smtClean="0">
                <a:solidFill>
                  <a:srgbClr val="FF0066"/>
                </a:solidFill>
              </a:rPr>
              <a:t>lodě</a:t>
            </a:r>
          </a:p>
          <a:p>
            <a:endParaRPr lang="cs-CZ" sz="4000" dirty="0" smtClean="0"/>
          </a:p>
          <a:p>
            <a:endParaRPr lang="cs-CZ" sz="4000" dirty="0"/>
          </a:p>
        </p:txBody>
      </p:sp>
      <p:pic>
        <p:nvPicPr>
          <p:cNvPr id="2060" name="Picture 12" descr="C:\Users\Public\Pictures\-,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8968" y="1657514"/>
            <a:ext cx="1365250" cy="136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2777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Public\Pictures\l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128" y="4136112"/>
            <a:ext cx="1255713" cy="125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ublic\Pictures\f.pn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330" y="1494929"/>
            <a:ext cx="1255713" cy="125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ublic\Pictures\s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952601"/>
            <a:ext cx="1511300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ublic\Pictures\e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1698" y="1367136"/>
            <a:ext cx="1511300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Public\Pictures\Obrázek1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212976"/>
            <a:ext cx="1374918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Public\Pictures\-,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142" y="1628800"/>
            <a:ext cx="1365250" cy="136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Public\Pictures\s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218" y="3197469"/>
            <a:ext cx="1511300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ublic\Pictures\Obrázek1h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703" y="2875772"/>
            <a:ext cx="1511300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Public\Pictures\l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085" y="5095901"/>
            <a:ext cx="1255713" cy="125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ublic\Pictures\Obrázek1j.png"/>
          <p:cNvPicPr>
            <a:picLocks noChangeAspect="1" noChangeArrowheads="1"/>
          </p:cNvPicPr>
          <p:nvPr/>
        </p:nvPicPr>
        <p:blipFill>
          <a:blip r:embed="rId10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9376" y="3953119"/>
            <a:ext cx="1255713" cy="125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1" descr="C:\Users\Public\Pictures\Obrázek1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1700" y="4697470"/>
            <a:ext cx="1374918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ublic\Pictures\j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7518" y="2122785"/>
            <a:ext cx="1420813" cy="136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885861" y="332654"/>
            <a:ext cx="5871487" cy="64698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Sestav slova ze slabik podle barev.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3393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Public\Pictures\l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779" y="3883351"/>
            <a:ext cx="1255713" cy="125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ublic\Pictures\f.pn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0176" y="3883351"/>
            <a:ext cx="1255713" cy="125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ublic\Pictures\s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482" y="2484909"/>
            <a:ext cx="1511300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ublic\Pictures\e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58" y="797476"/>
            <a:ext cx="1511300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Public\Pictures\Obrázek1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819" y="2331121"/>
            <a:ext cx="1374918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Public\Pictures\-,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5022" y="844102"/>
            <a:ext cx="1365250" cy="136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Public\Pictures\s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562" y="883935"/>
            <a:ext cx="1511300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ublic\Pictures\Obrázek1h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182" y="2420154"/>
            <a:ext cx="1511300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Public\Pictures\l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1805" y="5178458"/>
            <a:ext cx="1255713" cy="125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ublic\Pictures\Obrázek1j.png"/>
          <p:cNvPicPr>
            <a:picLocks noChangeAspect="1" noChangeArrowheads="1"/>
          </p:cNvPicPr>
          <p:nvPr/>
        </p:nvPicPr>
        <p:blipFill>
          <a:blip r:embed="rId10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7267" y="5163482"/>
            <a:ext cx="1255713" cy="125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1" descr="C:\Users\Public\Pictures\Obrázek1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883935"/>
            <a:ext cx="1374918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ublic\Pictures\j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7240" y="2395235"/>
            <a:ext cx="1420813" cy="136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9912" y="332656"/>
            <a:ext cx="1755212" cy="646986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Kontrola.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7818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2369" y="548680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6635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176</Words>
  <Application>Microsoft Office PowerPoint</Application>
  <PresentationFormat>Předvádění na obrazovce (4:3)</PresentationFormat>
  <Paragraphs>48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52</cp:revision>
  <dcterms:created xsi:type="dcterms:W3CDTF">2011-04-06T13:10:17Z</dcterms:created>
  <dcterms:modified xsi:type="dcterms:W3CDTF">2013-08-20T13:12:16Z</dcterms:modified>
</cp:coreProperties>
</file>